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4" r:id="rId2"/>
    <p:sldId id="516" r:id="rId3"/>
    <p:sldId id="274" r:id="rId4"/>
    <p:sldId id="492" r:id="rId5"/>
    <p:sldId id="466" r:id="rId6"/>
    <p:sldId id="517" r:id="rId7"/>
    <p:sldId id="522" r:id="rId8"/>
    <p:sldId id="521" r:id="rId9"/>
    <p:sldId id="520" r:id="rId10"/>
    <p:sldId id="518" r:id="rId11"/>
    <p:sldId id="51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8" autoAdjust="0"/>
    <p:restoredTop sz="90110" autoAdjust="0"/>
  </p:normalViewPr>
  <p:slideViewPr>
    <p:cSldViewPr snapToGrid="0" snapToObjects="1">
      <p:cViewPr>
        <p:scale>
          <a:sx n="95" d="100"/>
          <a:sy n="95" d="100"/>
        </p:scale>
        <p:origin x="-1120" y="-688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200" d="100"/>
        <a:sy n="200" d="100"/>
      </p:scale>
      <p:origin x="0" y="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oleObject" Target="../embeddings/oleObject2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3.bin"/><Relationship Id="rId11" Type="http://schemas.openxmlformats.org/officeDocument/2006/relationships/image" Target="../media/image2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detailpage&amp;v=RtzNhss2h4w" TargetMode="External"/><Relationship Id="rId4" Type="http://schemas.openxmlformats.org/officeDocument/2006/relationships/hyperlink" Target="https://www.youtube.com/watch?v=yAZ1V_DJKV8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ourses.washington.edu/ess511/CLASS_MATERIALS/LECTURES/CLASS_25/Class_25_prep_slide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#24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6" y="9266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#23            –  </a:t>
            </a:r>
            <a:r>
              <a:rPr lang="en-US" sz="2000" dirty="0">
                <a:solidFill>
                  <a:srgbClr val="000090"/>
                </a:solidFill>
              </a:rPr>
              <a:t>Madeleine </a:t>
            </a:r>
            <a:r>
              <a:rPr lang="en-US" sz="2000" dirty="0" smtClean="0">
                <a:solidFill>
                  <a:srgbClr val="000090"/>
                </a:solidFill>
              </a:rPr>
              <a:t>Lucas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Monday    –  </a:t>
            </a:r>
            <a:r>
              <a:rPr lang="en-US" sz="2000" dirty="0" err="1">
                <a:solidFill>
                  <a:srgbClr val="000090"/>
                </a:solidFill>
              </a:rPr>
              <a:t>Maleen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err="1">
                <a:solidFill>
                  <a:srgbClr val="000090"/>
                </a:solidFill>
              </a:rPr>
              <a:t>Kidiwela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measure for strain   </a:t>
            </a:r>
            <a:r>
              <a:rPr lang="en-US" sz="2800" dirty="0">
                <a:solidFill>
                  <a:srgbClr val="000090"/>
                </a:solidFill>
              </a:rPr>
              <a:t>(d</a:t>
            </a:r>
            <a:r>
              <a:rPr lang="en-US" sz="28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mr-IN" sz="2800" dirty="0">
                <a:solidFill>
                  <a:srgbClr val="000090"/>
                </a:solidFill>
              </a:rPr>
              <a:t>–</a:t>
            </a:r>
            <a:r>
              <a:rPr lang="en-US" sz="2800" dirty="0">
                <a:solidFill>
                  <a:srgbClr val="000090"/>
                </a:solidFill>
              </a:rPr>
              <a:t> (</a:t>
            </a:r>
            <a:r>
              <a:rPr lang="en-US" sz="2800" dirty="0" err="1">
                <a:solidFill>
                  <a:srgbClr val="000090"/>
                </a:solidFill>
              </a:rPr>
              <a:t>d</a:t>
            </a:r>
            <a:r>
              <a:rPr lang="en-US" sz="28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 smtClean="0">
                <a:solidFill>
                  <a:srgbClr val="000090"/>
                </a:solidFill>
              </a:rPr>
              <a:t>2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1-20 at 10.1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3" y="1219946"/>
            <a:ext cx="6493839" cy="15292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5800" y="2996020"/>
            <a:ext cx="6058644" cy="944751"/>
            <a:chOff x="685800" y="2996020"/>
            <a:chExt cx="6058644" cy="944751"/>
          </a:xfrm>
        </p:grpSpPr>
        <p:sp>
          <p:nvSpPr>
            <p:cNvPr id="7" name="TextBox 6"/>
            <p:cNvSpPr txBox="1"/>
            <p:nvPr/>
          </p:nvSpPr>
          <p:spPr>
            <a:xfrm>
              <a:off x="685800" y="2996020"/>
              <a:ext cx="3095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Cauchy  deformation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pic>
          <p:nvPicPr>
            <p:cNvPr id="6" name="Picture 5" descr="Screen Shot 2020-11-20 at 10.16.5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56" y="3396130"/>
              <a:ext cx="5946588" cy="54464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46219" y="4373593"/>
            <a:ext cx="5911936" cy="956672"/>
            <a:chOff x="746219" y="4373593"/>
            <a:chExt cx="5911936" cy="956672"/>
          </a:xfrm>
        </p:grpSpPr>
        <p:sp>
          <p:nvSpPr>
            <p:cNvPr id="10" name="TextBox 9"/>
            <p:cNvSpPr txBox="1"/>
            <p:nvPr/>
          </p:nvSpPr>
          <p:spPr>
            <a:xfrm>
              <a:off x="748554" y="4373593"/>
              <a:ext cx="3019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</a:rPr>
                <a:t>Eulerian</a:t>
              </a:r>
              <a:r>
                <a:rPr lang="en-US" sz="2000" dirty="0" smtClean="0">
                  <a:solidFill>
                    <a:srgbClr val="000090"/>
                  </a:solidFill>
                </a:rPr>
                <a:t> finite strain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pic>
          <p:nvPicPr>
            <p:cNvPr id="12" name="Picture 11" descr="Screen Shot 2020-11-20 at 10.17.5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19" y="4773702"/>
              <a:ext cx="5911936" cy="556563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649883" cy="8175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Strain tensors in terms of displacements  </a:t>
            </a:r>
            <a:r>
              <a:rPr lang="en-US" sz="2800" i="1" dirty="0" err="1"/>
              <a:t>u</a:t>
            </a:r>
            <a:r>
              <a:rPr lang="en-US" sz="2800" i="1" baseline="-25000" dirty="0" err="1"/>
              <a:t>i</a:t>
            </a:r>
            <a:r>
              <a:rPr lang="en-US" sz="2800" i="1" dirty="0"/>
              <a:t> = </a:t>
            </a:r>
            <a:r>
              <a:rPr lang="en-US" sz="2800" i="1" dirty="0" smtClean="0"/>
              <a:t>(x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 </a:t>
            </a:r>
            <a:r>
              <a:rPr lang="mr-IN" sz="2800" i="1" dirty="0"/>
              <a:t>–</a:t>
            </a:r>
            <a:r>
              <a:rPr lang="en-US" sz="2800" i="1" dirty="0"/>
              <a:t> 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i</a:t>
            </a:r>
            <a:r>
              <a:rPr lang="en-US" sz="2800" i="1" dirty="0" smtClean="0"/>
              <a:t>)</a:t>
            </a:r>
            <a:r>
              <a:rPr lang="en-US" sz="2800" dirty="0" smtClean="0"/>
              <a:t> 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3" name="Picture 2" descr="Screen Shot 2020-11-20 at 10.21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39799"/>
            <a:ext cx="7649882" cy="636591"/>
          </a:xfrm>
          <a:prstGeom prst="rect">
            <a:avLst/>
          </a:prstGeom>
        </p:spPr>
      </p:pic>
      <p:pic>
        <p:nvPicPr>
          <p:cNvPr id="4" name="Picture 3" descr="Screen Shot 2020-11-20 at 10.21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656872"/>
            <a:ext cx="4787900" cy="836367"/>
          </a:xfrm>
          <a:prstGeom prst="rect">
            <a:avLst/>
          </a:prstGeom>
        </p:spPr>
      </p:pic>
      <p:pic>
        <p:nvPicPr>
          <p:cNvPr id="5" name="Picture 4" descr="Screen Shot 2020-11-20 at 10.21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052550"/>
            <a:ext cx="7874000" cy="631349"/>
          </a:xfrm>
          <a:prstGeom prst="rect">
            <a:avLst/>
          </a:prstGeom>
        </p:spPr>
      </p:pic>
      <p:pic>
        <p:nvPicPr>
          <p:cNvPr id="6" name="Picture 5" descr="Screen Shot 2020-11-20 at 10.22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88093"/>
            <a:ext cx="4204447" cy="7067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07200" y="6394823"/>
            <a:ext cx="2133600" cy="365125"/>
          </a:xfrm>
        </p:spPr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5800" y="1585338"/>
            <a:ext cx="6604000" cy="486923"/>
            <a:chOff x="977900" y="1341877"/>
            <a:chExt cx="6604000" cy="486923"/>
          </a:xfrm>
        </p:grpSpPr>
        <p:pic>
          <p:nvPicPr>
            <p:cNvPr id="8" name="Picture 7" descr="Screen Shot 2020-11-25 at 09.33.4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900" y="1428796"/>
              <a:ext cx="3149600" cy="338092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203082"/>
                </p:ext>
              </p:extLst>
            </p:nvPr>
          </p:nvGraphicFramePr>
          <p:xfrm>
            <a:off x="4889500" y="1341877"/>
            <a:ext cx="2692400" cy="486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8" imgW="1193800" imgH="215900" progId="Equation.3">
                    <p:embed/>
                  </p:oleObj>
                </mc:Choice>
                <mc:Fallback>
                  <p:oleObj name="Equation" r:id="rId8" imgW="1193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89500" y="1341877"/>
                          <a:ext cx="2692400" cy="4869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279900" y="1371600"/>
              <a:ext cx="42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so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4200" y="4485210"/>
            <a:ext cx="6535270" cy="486923"/>
            <a:chOff x="457200" y="3939110"/>
            <a:chExt cx="6535270" cy="486923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191761"/>
                </p:ext>
              </p:extLst>
            </p:nvPr>
          </p:nvGraphicFramePr>
          <p:xfrm>
            <a:off x="4300070" y="3939110"/>
            <a:ext cx="2692400" cy="486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10" imgW="1193800" imgH="215900" progId="Equation.3">
                    <p:embed/>
                  </p:oleObj>
                </mc:Choice>
                <mc:Fallback>
                  <p:oleObj name="Equation" r:id="rId10" imgW="1193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00070" y="3939110"/>
                          <a:ext cx="2692400" cy="4869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" name="Picture 11" descr="Screen Shot 2020-11-25 at 09.33.4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996306"/>
              <a:ext cx="3149600" cy="3380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759200" y="3939110"/>
              <a:ext cx="42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so</a:t>
              </a:r>
              <a:endParaRPr lang="en-US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5800" y="1241370"/>
            <a:ext cx="20318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Lagrangian</a:t>
            </a:r>
            <a:r>
              <a:rPr lang="en-US" sz="2200" dirty="0" smtClean="0"/>
              <a:t> view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6900" y="3948580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Eulerianian</a:t>
            </a:r>
            <a:r>
              <a:rPr lang="en-US" sz="2200" dirty="0" smtClean="0"/>
              <a:t> view</a:t>
            </a:r>
            <a:endParaRPr lang="en-US" sz="2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918201" y="2895600"/>
            <a:ext cx="2286000" cy="707886"/>
            <a:chOff x="5918201" y="2895600"/>
            <a:chExt cx="2286000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5918201" y="2895600"/>
              <a:ext cx="2239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(Let’s check it out in breakout rooms)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18201" y="2898372"/>
              <a:ext cx="2286000" cy="705114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5662" y="5710179"/>
            <a:ext cx="2286000" cy="707886"/>
            <a:chOff x="5355662" y="5710179"/>
            <a:chExt cx="2286000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5372100" y="5710179"/>
              <a:ext cx="2239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(Let’s check it out in breakout rooms)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5662" y="5712951"/>
              <a:ext cx="2286000" cy="705114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70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For Monday November 30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37" y="1205345"/>
            <a:ext cx="778736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Rock </a:t>
            </a:r>
            <a:r>
              <a:rPr lang="en-US" sz="2000" b="1" dirty="0"/>
              <a:t>Failures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pPr lvl="0"/>
            <a:r>
              <a:rPr lang="en-US" sz="2000" dirty="0"/>
              <a:t>Please review the slides at:</a:t>
            </a:r>
          </a:p>
          <a:p>
            <a:pPr marL="228600"/>
            <a:r>
              <a:rPr lang="en-US" sz="2000" u="sng" dirty="0">
                <a:hlinkClick r:id="rId2"/>
              </a:rPr>
              <a:t>http://courses.washington.edu/ess511/CLASS_MATERIALS/LECTURES/CLASS_25/Class_25_prep_slides.pdf</a:t>
            </a:r>
            <a:endParaRPr lang="en-US" sz="2000" dirty="0"/>
          </a:p>
          <a:p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and watch these two short videos</a:t>
            </a:r>
            <a:endParaRPr lang="en-US" sz="2000" dirty="0" smtClean="0"/>
          </a:p>
          <a:p>
            <a:pPr marL="228600" lvl="0"/>
            <a:r>
              <a:rPr lang="en-US" sz="2000" dirty="0" err="1" smtClean="0"/>
              <a:t>Rockbursts</a:t>
            </a:r>
            <a:r>
              <a:rPr lang="en-US" sz="2000" dirty="0" smtClean="0"/>
              <a:t> </a:t>
            </a:r>
            <a:r>
              <a:rPr lang="en-US" sz="2000" dirty="0"/>
              <a:t>in Olmos tunnel, Peru</a:t>
            </a:r>
          </a:p>
          <a:p>
            <a:pPr marL="228600"/>
            <a:r>
              <a:rPr lang="en-US" sz="2000" u="sng" dirty="0">
                <a:hlinkClick r:id="rId3"/>
              </a:rPr>
              <a:t>http://www.youtube.com/watch?feature=player_detailpage&amp;v=</a:t>
            </a:r>
            <a:r>
              <a:rPr lang="en-US" sz="2000" u="sng" dirty="0" smtClean="0">
                <a:hlinkClick r:id="rId3"/>
              </a:rPr>
              <a:t>RtzNhss2h4w</a:t>
            </a:r>
            <a:endParaRPr lang="en-US" sz="2000" dirty="0" smtClean="0"/>
          </a:p>
          <a:p>
            <a:pPr marL="228600" lvl="0"/>
            <a:endParaRPr lang="en-US" sz="2000" dirty="0" smtClean="0"/>
          </a:p>
          <a:p>
            <a:pPr marL="228600" lvl="0"/>
            <a:r>
              <a:rPr lang="en-US" sz="2000" dirty="0" smtClean="0"/>
              <a:t>Exfoliating granite dome, Sierra Nevada CA</a:t>
            </a:r>
          </a:p>
          <a:p>
            <a:pPr marL="228600"/>
            <a:r>
              <a:rPr lang="en-US" sz="2000" u="sng" dirty="0" smtClean="0">
                <a:hlinkClick r:id="rId4"/>
              </a:rPr>
              <a:t>https</a:t>
            </a:r>
            <a:r>
              <a:rPr lang="en-US" sz="2000" u="sng" dirty="0">
                <a:hlinkClick r:id="rId4"/>
              </a:rPr>
              <a:t>://www.youtube.com/watch?v=yAZ1V_DJKV8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endParaRPr lang="en-US" sz="2000" dirty="0" smtClean="0">
              <a:solidFill>
                <a:srgbClr val="00009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2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6D287B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11-18 at 09.55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343710"/>
            <a:ext cx="5549900" cy="44616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Initial and Final Configurations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677182"/>
            <a:ext cx="3009900" cy="1702570"/>
          </a:xfrm>
          <a:prstGeom prst="rect">
            <a:avLst/>
          </a:prstGeom>
        </p:spPr>
      </p:pic>
      <p:pic>
        <p:nvPicPr>
          <p:cNvPr id="2" name="Picture 1" descr="infinitesimal_strain ten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55" y="315718"/>
            <a:ext cx="2985645" cy="129718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5100" y="12700"/>
            <a:ext cx="6210300" cy="787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Class-prep:  Moving Magma (Break-out rooms)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00" y="4035184"/>
            <a:ext cx="852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(</a:t>
            </a:r>
            <a:r>
              <a:rPr lang="en-US" b="1" dirty="0">
                <a:solidFill>
                  <a:srgbClr val="000090"/>
                </a:solidFill>
              </a:rPr>
              <a:t>2) The strain tensor and the stress tensor</a:t>
            </a: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You have </a:t>
            </a:r>
            <a:r>
              <a:rPr lang="en-US" dirty="0">
                <a:solidFill>
                  <a:srgbClr val="000090"/>
                </a:solidFill>
              </a:rPr>
              <a:t>1 month to determine the strain rate and stress in the ground from multiple surveys using your 3 survey benchmarks and the mountain </a:t>
            </a:r>
            <a:r>
              <a:rPr lang="en-US" dirty="0" smtClean="0">
                <a:solidFill>
                  <a:srgbClr val="000090"/>
                </a:solidFill>
              </a:rPr>
              <a:t>peak.</a:t>
            </a:r>
          </a:p>
          <a:p>
            <a:pPr marL="5143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What </a:t>
            </a:r>
            <a:r>
              <a:rPr lang="en-US" dirty="0">
                <a:solidFill>
                  <a:srgbClr val="000090"/>
                </a:solidFill>
              </a:rPr>
              <a:t>measurements will you plan to make over the one-month period, </a:t>
            </a:r>
            <a:r>
              <a:rPr lang="en-US" dirty="0" smtClean="0">
                <a:solidFill>
                  <a:srgbClr val="000090"/>
                </a:solidFill>
              </a:rPr>
              <a:t>to </a:t>
            </a:r>
            <a:r>
              <a:rPr lang="en-US" dirty="0">
                <a:solidFill>
                  <a:srgbClr val="000090"/>
                </a:solidFill>
              </a:rPr>
              <a:t>derive the strain tensor from your data?</a:t>
            </a:r>
          </a:p>
          <a:p>
            <a:pPr marL="5143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How will you calculate the stress tensor?</a:t>
            </a:r>
          </a:p>
          <a:p>
            <a:pPr marL="514350" lvl="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How will you determine the orientation of a potential fissure?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200" y="664407"/>
            <a:ext cx="521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small displacements and strains, the strain tensor can be written as (Eq. 4.72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337153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Magma is on the move at Mt Baker ski area</a:t>
            </a:r>
          </a:p>
          <a:p>
            <a:pPr marL="5143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You </a:t>
            </a:r>
            <a:r>
              <a:rPr lang="en-US" dirty="0">
                <a:solidFill>
                  <a:srgbClr val="000090"/>
                </a:solidFill>
              </a:rPr>
              <a:t>are a surveyor </a:t>
            </a:r>
            <a:r>
              <a:rPr lang="en-US" dirty="0" smtClean="0">
                <a:solidFill>
                  <a:srgbClr val="000090"/>
                </a:solidFill>
              </a:rPr>
              <a:t>with </a:t>
            </a:r>
            <a:r>
              <a:rPr lang="en-US" dirty="0">
                <a:solidFill>
                  <a:srgbClr val="000090"/>
                </a:solidFill>
              </a:rPr>
              <a:t>a “total station</a:t>
            </a:r>
            <a:r>
              <a:rPr lang="en-US" dirty="0" smtClean="0">
                <a:solidFill>
                  <a:srgbClr val="000090"/>
                </a:solidFill>
              </a:rPr>
              <a:t>”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(theodolite and EDM) to measure angles and distances.</a:t>
            </a:r>
          </a:p>
          <a:p>
            <a:pPr marL="5143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Stress </a:t>
            </a:r>
            <a:r>
              <a:rPr lang="en-US" dirty="0" err="1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is related </a:t>
            </a:r>
            <a:r>
              <a:rPr lang="en-US" dirty="0">
                <a:solidFill>
                  <a:srgbClr val="000090"/>
                </a:solidFill>
              </a:rPr>
              <a:t>to strain </a:t>
            </a:r>
            <a:r>
              <a:rPr lang="en-US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by </a:t>
            </a:r>
            <a:r>
              <a:rPr lang="en-US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baseline="-25000" dirty="0" err="1" smtClean="0">
                <a:solidFill>
                  <a:srgbClr val="000090"/>
                </a:solidFill>
              </a:rPr>
              <a:t>ij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i="1" dirty="0">
                <a:solidFill>
                  <a:srgbClr val="000090"/>
                </a:solidFill>
              </a:rPr>
              <a:t>k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baseline="-25000" dirty="0" err="1">
                <a:solidFill>
                  <a:srgbClr val="000090"/>
                </a:solidFill>
              </a:rPr>
              <a:t>ij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(</a:t>
            </a:r>
            <a:r>
              <a:rPr lang="en-US" i="1" dirty="0" smtClean="0">
                <a:solidFill>
                  <a:srgbClr val="000090"/>
                </a:solidFill>
              </a:rPr>
              <a:t>k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is </a:t>
            </a:r>
            <a:r>
              <a:rPr lang="en-US" dirty="0" smtClean="0">
                <a:solidFill>
                  <a:srgbClr val="000090"/>
                </a:solidFill>
              </a:rPr>
              <a:t>an </a:t>
            </a:r>
            <a:r>
              <a:rPr lang="en-US" dirty="0">
                <a:solidFill>
                  <a:srgbClr val="000090"/>
                </a:solidFill>
              </a:rPr>
              <a:t>elastic-strength </a:t>
            </a:r>
            <a:r>
              <a:rPr lang="en-US" dirty="0" smtClean="0">
                <a:solidFill>
                  <a:srgbClr val="000090"/>
                </a:solidFill>
              </a:rPr>
              <a:t>parameter)</a:t>
            </a:r>
          </a:p>
          <a:p>
            <a:pPr marL="51435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you have </a:t>
            </a:r>
            <a:r>
              <a:rPr lang="en-US" dirty="0" smtClean="0">
                <a:solidFill>
                  <a:srgbClr val="000090"/>
                </a:solidFill>
              </a:rPr>
              <a:t>3 </a:t>
            </a:r>
            <a:r>
              <a:rPr lang="en-US" dirty="0">
                <a:solidFill>
                  <a:srgbClr val="000090"/>
                </a:solidFill>
              </a:rPr>
              <a:t>benchmarks </a:t>
            </a:r>
            <a:r>
              <a:rPr lang="en-US" dirty="0" smtClean="0">
                <a:solidFill>
                  <a:srgbClr val="000090"/>
                </a:solidFill>
              </a:rPr>
              <a:t>(survey stations) arranged </a:t>
            </a:r>
            <a:r>
              <a:rPr lang="en-US" dirty="0">
                <a:solidFill>
                  <a:srgbClr val="000090"/>
                </a:solidFill>
              </a:rPr>
              <a:t>as a right-angled </a:t>
            </a:r>
            <a:r>
              <a:rPr lang="en-US" dirty="0" smtClean="0">
                <a:solidFill>
                  <a:srgbClr val="000090"/>
                </a:solidFill>
              </a:rPr>
              <a:t>triangle.  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800" y="2834738"/>
            <a:ext cx="50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Assignment</a:t>
            </a:r>
            <a:endParaRPr lang="en-US" dirty="0">
              <a:solidFill>
                <a:srgbClr val="000090"/>
              </a:solidFill>
            </a:endParaRPr>
          </a:p>
          <a:p>
            <a:pPr marL="342900" indent="-342900">
              <a:buAutoNum type="arabicParenBoth"/>
            </a:pPr>
            <a:r>
              <a:rPr lang="en-US" b="1" dirty="0" smtClean="0">
                <a:solidFill>
                  <a:srgbClr val="000090"/>
                </a:solidFill>
              </a:rPr>
              <a:t>Understanding </a:t>
            </a:r>
            <a:r>
              <a:rPr lang="en-US" b="1" dirty="0">
                <a:solidFill>
                  <a:srgbClr val="000090"/>
                </a:solidFill>
              </a:rPr>
              <a:t>the strain </a:t>
            </a:r>
            <a:r>
              <a:rPr lang="en-US" b="1" dirty="0" smtClean="0">
                <a:solidFill>
                  <a:srgbClr val="000090"/>
                </a:solidFill>
              </a:rPr>
              <a:t>tensor</a:t>
            </a:r>
            <a:endParaRPr lang="en-US" dirty="0">
              <a:solidFill>
                <a:srgbClr val="000090"/>
              </a:solidFill>
            </a:endParaRPr>
          </a:p>
          <a:p>
            <a:pPr marL="514350" lvl="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Physical </a:t>
            </a:r>
            <a:r>
              <a:rPr lang="en-US" dirty="0">
                <a:solidFill>
                  <a:srgbClr val="000090"/>
                </a:solidFill>
              </a:rPr>
              <a:t>meaning of the diagonal </a:t>
            </a:r>
            <a:r>
              <a:rPr lang="en-US" dirty="0" smtClean="0">
                <a:solidFill>
                  <a:srgbClr val="000090"/>
                </a:solidFill>
              </a:rPr>
              <a:t>entries?</a:t>
            </a:r>
            <a:endParaRPr lang="en-US" dirty="0">
              <a:solidFill>
                <a:srgbClr val="000090"/>
              </a:solidFill>
            </a:endParaRPr>
          </a:p>
          <a:p>
            <a:pPr marL="514350" lvl="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Physical </a:t>
            </a:r>
            <a:r>
              <a:rPr lang="en-US" dirty="0">
                <a:solidFill>
                  <a:srgbClr val="000090"/>
                </a:solidFill>
              </a:rPr>
              <a:t>meaning of the off-diagonal entries</a:t>
            </a:r>
            <a:r>
              <a:rPr lang="en-US" dirty="0" smtClean="0">
                <a:solidFill>
                  <a:srgbClr val="000090"/>
                </a:solidFill>
              </a:rPr>
              <a:t>?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4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05300" cy="6524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Small strain entries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20-11-25 at 09.5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" y="1234093"/>
            <a:ext cx="3395579" cy="367090"/>
          </a:xfrm>
          <a:prstGeom prst="rect">
            <a:avLst/>
          </a:prstGeom>
        </p:spPr>
      </p:pic>
      <p:pic>
        <p:nvPicPr>
          <p:cNvPr id="6" name="Picture 5" descr="Screen Shot 2020-11-25 at 09.51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" y="1731078"/>
            <a:ext cx="3643117" cy="589587"/>
          </a:xfrm>
          <a:prstGeom prst="rect">
            <a:avLst/>
          </a:prstGeom>
        </p:spPr>
      </p:pic>
      <p:pic>
        <p:nvPicPr>
          <p:cNvPr id="8" name="Picture 7" descr="Screen Shot 2020-11-25 at 09.53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1" y="3366348"/>
            <a:ext cx="2100513" cy="31263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0728" y="3942407"/>
            <a:ext cx="3807326" cy="1870014"/>
            <a:chOff x="280728" y="3942407"/>
            <a:chExt cx="3807326" cy="1870014"/>
          </a:xfrm>
        </p:grpSpPr>
        <p:pic>
          <p:nvPicPr>
            <p:cNvPr id="9" name="Picture 8" descr="Screen Shot 2020-11-25 at 09.54.4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57" y="3942407"/>
              <a:ext cx="2125579" cy="6519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0728" y="4612092"/>
              <a:ext cx="38073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 in length per unit original length for the element in the direction of </a:t>
              </a:r>
              <a:r>
                <a:rPr lang="en-US" b="1" dirty="0" smtClean="0"/>
                <a:t>N</a:t>
              </a:r>
              <a:r>
                <a:rPr lang="en-US" dirty="0" smtClean="0"/>
                <a:t>, called longitudinal strain.</a:t>
              </a:r>
            </a:p>
            <a:p>
              <a:r>
                <a:rPr lang="en-US" dirty="0" smtClean="0"/>
                <a:t>If            , then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0728" y="2469341"/>
            <a:ext cx="3475790" cy="755971"/>
            <a:chOff x="280728" y="2469341"/>
            <a:chExt cx="3475790" cy="755971"/>
          </a:xfrm>
        </p:grpSpPr>
        <p:pic>
          <p:nvPicPr>
            <p:cNvPr id="7" name="Picture 6" descr="Screen Shot 2020-11-25 at 09.52.51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750"/>
            <a:stretch/>
          </p:blipFill>
          <p:spPr>
            <a:xfrm>
              <a:off x="280728" y="2469341"/>
              <a:ext cx="1457167" cy="28600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80728" y="2855980"/>
              <a:ext cx="347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unit vector in the direction of </a:t>
              </a:r>
              <a:r>
                <a:rPr lang="en-US" dirty="0" err="1"/>
                <a:t>d</a:t>
              </a:r>
              <a:r>
                <a:rPr lang="en-US" b="1" dirty="0" err="1"/>
                <a:t>X</a:t>
              </a:r>
              <a:r>
                <a:rPr lang="en-US" dirty="0"/>
                <a:t> </a:t>
              </a: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770274"/>
              </p:ext>
            </p:extLst>
          </p:nvPr>
        </p:nvGraphicFramePr>
        <p:xfrm>
          <a:off x="518036" y="5458409"/>
          <a:ext cx="548967" cy="32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8" imgW="406400" imgH="241300" progId="Equation.3">
                  <p:embed/>
                </p:oleObj>
              </mc:Choice>
              <mc:Fallback>
                <p:oleObj name="Equation" r:id="rId8" imgW="406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036" y="5458409"/>
                        <a:ext cx="548967" cy="326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Screen Shot 2020-11-25 at 10.06.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86" y="5524224"/>
            <a:ext cx="1485900" cy="38762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762500" y="274638"/>
            <a:ext cx="4038600" cy="2696257"/>
            <a:chOff x="4533900" y="2612342"/>
            <a:chExt cx="4038600" cy="2696257"/>
          </a:xfrm>
        </p:grpSpPr>
        <p:pic>
          <p:nvPicPr>
            <p:cNvPr id="4" name="Picture 3" descr="Screen Shot 2020-11-25 at 09.48.13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900" y="2612342"/>
              <a:ext cx="4038600" cy="2696257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7188200" y="3581400"/>
              <a:ext cx="1244600" cy="4191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981950" y="3328248"/>
              <a:ext cx="27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charset="2"/>
                  <a:cs typeface="Symbol" charset="2"/>
                </a:rPr>
                <a:t>g</a:t>
              </a:r>
              <a:endParaRPr lang="en-US" dirty="0">
                <a:latin typeface="Symbol" charset="2"/>
                <a:cs typeface="Symbol" charset="2"/>
              </a:endParaRPr>
            </a:p>
          </p:txBody>
        </p:sp>
      </p:grpSp>
      <p:pic>
        <p:nvPicPr>
          <p:cNvPr id="25" name="Picture 24" descr="Screen Shot 2020-11-25 at 10.10.0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52" y="3067711"/>
            <a:ext cx="3689684" cy="614947"/>
          </a:xfrm>
          <a:prstGeom prst="rect">
            <a:avLst/>
          </a:prstGeom>
        </p:spPr>
      </p:pic>
      <p:pic>
        <p:nvPicPr>
          <p:cNvPr id="27" name="Picture 26" descr="Screen Shot 2020-11-25 at 10.10.57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52" y="3753603"/>
            <a:ext cx="3636211" cy="377607"/>
          </a:xfrm>
          <a:prstGeom prst="rect">
            <a:avLst/>
          </a:prstGeom>
        </p:spPr>
      </p:pic>
      <p:pic>
        <p:nvPicPr>
          <p:cNvPr id="28" name="Picture 27" descr="Screen Shot 2020-11-25 at 10.12.00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36" y="4285246"/>
            <a:ext cx="4799263" cy="6536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44736" y="5086583"/>
            <a:ext cx="10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set</a:t>
            </a:r>
            <a:endParaRPr lang="en-US" dirty="0"/>
          </a:p>
        </p:txBody>
      </p:sp>
      <p:pic>
        <p:nvPicPr>
          <p:cNvPr id="30" name="Picture 29" descr="Screen Shot 2020-11-25 at 10.13.0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63" y="5046771"/>
            <a:ext cx="2583782" cy="473843"/>
          </a:xfrm>
          <a:prstGeom prst="rect">
            <a:avLst/>
          </a:prstGeom>
        </p:spPr>
      </p:pic>
      <p:pic>
        <p:nvPicPr>
          <p:cNvPr id="31" name="Picture 30" descr="Screen Shot 2020-11-25 at 10.14.00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4"/>
          <a:stretch/>
        </p:blipFill>
        <p:spPr>
          <a:xfrm>
            <a:off x="3880014" y="5654842"/>
            <a:ext cx="5090201" cy="1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1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11-25 at 10.1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26" y="2044656"/>
            <a:ext cx="4625474" cy="3961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Shot 2020-11-25 at 10.1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" y="2028470"/>
            <a:ext cx="4852737" cy="3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Deviator strain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Screen Shot 2020-11-25 at 10.1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1928"/>
            <a:ext cx="9144000" cy="2678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316" y="1287000"/>
            <a:ext cx="360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Just like </a:t>
            </a:r>
            <a:r>
              <a:rPr lang="en-US" sz="2400" dirty="0" err="1" smtClean="0"/>
              <a:t>deviatoric</a:t>
            </a:r>
            <a:r>
              <a:rPr lang="en-US" sz="2400" dirty="0" smtClean="0"/>
              <a:t> stress 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21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measure for strain   </a:t>
            </a:r>
            <a:r>
              <a:rPr lang="en-US" sz="2800" dirty="0">
                <a:solidFill>
                  <a:srgbClr val="000090"/>
                </a:solidFill>
              </a:rPr>
              <a:t>(d</a:t>
            </a:r>
            <a:r>
              <a:rPr lang="en-US" sz="2800" i="1" dirty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>
                <a:solidFill>
                  <a:srgbClr val="000090"/>
                </a:solidFill>
              </a:rPr>
              <a:t>2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mr-IN" sz="2800" dirty="0">
                <a:solidFill>
                  <a:srgbClr val="000090"/>
                </a:solidFill>
              </a:rPr>
              <a:t>–</a:t>
            </a:r>
            <a:r>
              <a:rPr lang="en-US" sz="2800" dirty="0">
                <a:solidFill>
                  <a:srgbClr val="000090"/>
                </a:solidFill>
              </a:rPr>
              <a:t> (</a:t>
            </a:r>
            <a:r>
              <a:rPr lang="en-US" sz="2800" dirty="0" err="1">
                <a:solidFill>
                  <a:srgbClr val="000090"/>
                </a:solidFill>
              </a:rPr>
              <a:t>d</a:t>
            </a:r>
            <a:r>
              <a:rPr lang="en-US" sz="2800" dirty="0" err="1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r>
              <a:rPr lang="en-US" sz="2800" baseline="30000" dirty="0" smtClean="0">
                <a:solidFill>
                  <a:srgbClr val="000090"/>
                </a:solidFill>
              </a:rPr>
              <a:t>2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4" name="Picture 3" descr="Screen Shot 2020-11-20 at 10.12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8738"/>
            <a:ext cx="6981438" cy="154146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85800" y="2996020"/>
            <a:ext cx="4889500" cy="864780"/>
            <a:chOff x="1041400" y="3860800"/>
            <a:chExt cx="4889500" cy="864780"/>
          </a:xfrm>
        </p:grpSpPr>
        <p:pic>
          <p:nvPicPr>
            <p:cNvPr id="5" name="Picture 4" descr="Screen Shot 2020-11-20 at 10.13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400" y="4230132"/>
              <a:ext cx="4889500" cy="4954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1400" y="3860800"/>
              <a:ext cx="3085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</a:rPr>
                <a:t>Green’s deformation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200" y="4134537"/>
            <a:ext cx="5753711" cy="973784"/>
            <a:chOff x="838200" y="4134537"/>
            <a:chExt cx="5753711" cy="973784"/>
          </a:xfrm>
        </p:grpSpPr>
        <p:pic>
          <p:nvPicPr>
            <p:cNvPr id="9" name="Picture 8" descr="Screen Shot 2020-11-20 at 10.14.2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88" y="4581779"/>
              <a:ext cx="5641523" cy="5265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38200" y="4134537"/>
              <a:ext cx="3302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90"/>
                  </a:solidFill>
                </a:rPr>
                <a:t>Lagrangian</a:t>
              </a:r>
              <a:r>
                <a:rPr lang="en-US" sz="2000" dirty="0" smtClean="0">
                  <a:solidFill>
                    <a:srgbClr val="000090"/>
                  </a:solidFill>
                </a:rPr>
                <a:t> finite strain tensor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7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14608</TotalTime>
  <Words>458</Words>
  <Application>Microsoft Macintosh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ESS 411/511 Geophysical Continuum Mechanics  Class #24</vt:lpstr>
      <vt:lpstr>For Monday November 30</vt:lpstr>
      <vt:lpstr>ESS 411/511 Geophysical Continuum Mechanics</vt:lpstr>
      <vt:lpstr>Initial and Final Configurations</vt:lpstr>
      <vt:lpstr>Class-prep:  Moving Magma (Break-out rooms)</vt:lpstr>
      <vt:lpstr>Small strain entries</vt:lpstr>
      <vt:lpstr>PowerPoint Presentation</vt:lpstr>
      <vt:lpstr>Deviator strain</vt:lpstr>
      <vt:lpstr>A measure for strain   (dx)2 – (dX)2</vt:lpstr>
      <vt:lpstr>A measure for strain   (dx)2 – (dX)2</vt:lpstr>
      <vt:lpstr>Strain tensors in terms of displacements  ui = (xi – Xi) 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631</cp:revision>
  <cp:lastPrinted>2020-11-25T18:20:38Z</cp:lastPrinted>
  <dcterms:created xsi:type="dcterms:W3CDTF">2020-09-30T16:18:10Z</dcterms:created>
  <dcterms:modified xsi:type="dcterms:W3CDTF">2020-11-25T19:41:43Z</dcterms:modified>
</cp:coreProperties>
</file>