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4" r:id="rId2"/>
    <p:sldId id="567" r:id="rId3"/>
    <p:sldId id="274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287B"/>
    <a:srgbClr val="38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8" autoAdjust="0"/>
    <p:restoredTop sz="90110" autoAdjust="0"/>
  </p:normalViewPr>
  <p:slideViewPr>
    <p:cSldViewPr snapToGrid="0" snapToObjects="1">
      <p:cViewPr>
        <p:scale>
          <a:sx n="100" d="100"/>
          <a:sy n="100" d="100"/>
        </p:scale>
        <p:origin x="1240" y="368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50" d="100"/>
        <a:sy n="150" d="100"/>
      </p:scale>
      <p:origin x="0" y="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242B-4318-3242-905F-EFCFFF3A9A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05B4-D63A-1148-8A50-DBF82FEE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0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577-78A6-CF44-8458-6A6F04695517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1E52-1ACE-C047-BA6C-3303CB133232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7D2-054F-6446-9630-DB6E9F460D13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AF00-7828-E542-8A1D-1C158622A3B2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017C-9EBF-BC42-A616-052E5BD15B47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AD5-318E-CE4F-B7EC-9995FBB19E85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2D7B-600A-E440-AE58-B4F4455C2B81}" type="datetime1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7A5F-B95F-C042-92C9-BFBB78292ADC}" type="datetime1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B45-1E3B-3044-936C-6F94B2856B2F}" type="datetime1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B-B191-EE44-A8F0-4C2525D6A205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2959-E545-4E47-B017-3AC8425C30E7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85AC-08F7-2B4F-AE51-2FF16EFA5F48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s.washington.edu/ess511/NOT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s.washington.edu/ess511/NOTES/CFR_CHAPTERS/CFR_stress_notes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#26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321" y="88048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#25         –  </a:t>
            </a:r>
            <a:r>
              <a:rPr lang="en-US" sz="2000" dirty="0">
                <a:solidFill>
                  <a:srgbClr val="000090"/>
                </a:solidFill>
              </a:rPr>
              <a:t>Andrew </a:t>
            </a:r>
            <a:r>
              <a:rPr lang="en-US" sz="2000" dirty="0" err="1" smtClean="0">
                <a:solidFill>
                  <a:srgbClr val="000090"/>
                </a:solidFill>
              </a:rPr>
              <a:t>Gregovich</a:t>
            </a: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</a:t>
            </a:r>
            <a:r>
              <a:rPr lang="en-US" sz="2000" smtClean="0">
                <a:solidFill>
                  <a:srgbClr val="000090"/>
                </a:solidFill>
              </a:rPr>
              <a:t>Friday   </a:t>
            </a:r>
            <a:r>
              <a:rPr lang="en-US" sz="2000" smtClean="0">
                <a:solidFill>
                  <a:srgbClr val="000090"/>
                </a:solidFill>
              </a:rPr>
              <a:t>  </a:t>
            </a:r>
            <a:r>
              <a:rPr lang="en-US" sz="2000" dirty="0" smtClean="0">
                <a:solidFill>
                  <a:srgbClr val="000090"/>
                </a:solidFill>
              </a:rPr>
              <a:t>–   </a:t>
            </a:r>
            <a:r>
              <a:rPr lang="en-US" sz="2000" dirty="0" err="1" smtClean="0">
                <a:solidFill>
                  <a:srgbClr val="000090"/>
                </a:solidFill>
              </a:rPr>
              <a:t>Madie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 err="1" smtClean="0">
                <a:solidFill>
                  <a:srgbClr val="000090"/>
                </a:solidFill>
              </a:rPr>
              <a:t>Mamer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470" y="1721090"/>
            <a:ext cx="883839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Problem Set #7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is </a:t>
            </a:r>
            <a:r>
              <a:rPr lang="en-US" sz="2000" dirty="0">
                <a:solidFill>
                  <a:srgbClr val="000090"/>
                </a:solidFill>
              </a:rPr>
              <a:t>posted. We will do just the first 2 questions</a:t>
            </a:r>
            <a:r>
              <a:rPr lang="en-US" sz="2000" dirty="0" smtClean="0">
                <a:solidFill>
                  <a:srgbClr val="000090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0"/>
                </a:solidFill>
              </a:rPr>
              <a:t>M</a:t>
            </a:r>
            <a:r>
              <a:rPr lang="en-US" sz="2000" dirty="0" smtClean="0">
                <a:solidFill>
                  <a:srgbClr val="000090"/>
                </a:solidFill>
              </a:rPr>
              <a:t>idterm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Has been marked, and I will return annotated versions to you later today.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We can discuss results on Thursday.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For Friday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Read   (</a:t>
            </a:r>
            <a:r>
              <a:rPr lang="en-US" sz="2000" i="1" dirty="0">
                <a:solidFill>
                  <a:srgbClr val="000090"/>
                </a:solidFill>
              </a:rPr>
              <a:t>https://</a:t>
            </a:r>
            <a:r>
              <a:rPr lang="en-US" sz="2000" i="1" dirty="0" err="1">
                <a:solidFill>
                  <a:srgbClr val="000090"/>
                </a:solidFill>
              </a:rPr>
              <a:t>courses.washington.edu</a:t>
            </a:r>
            <a:r>
              <a:rPr lang="en-US" sz="2000" i="1" dirty="0">
                <a:solidFill>
                  <a:srgbClr val="000090"/>
                </a:solidFill>
              </a:rPr>
              <a:t>/ess511/NOTES</a:t>
            </a:r>
            <a:r>
              <a:rPr lang="en-US" sz="2000" i="1" dirty="0" smtClean="0">
                <a:solidFill>
                  <a:srgbClr val="000090"/>
                </a:solidFill>
              </a:rPr>
              <a:t>/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</a:p>
          <a:p>
            <a:pPr marL="677863" indent="-342900">
              <a:buFont typeface="Courier New"/>
              <a:buChar char="o"/>
            </a:pPr>
            <a:r>
              <a:rPr lang="en-US" sz="2000" dirty="0" smtClean="0">
                <a:solidFill>
                  <a:srgbClr val="000090"/>
                </a:solidFill>
              </a:rPr>
              <a:t>Ed’s note on volume elements</a:t>
            </a:r>
          </a:p>
          <a:p>
            <a:pPr marL="677863" indent="-342900">
              <a:buFont typeface="Courier New"/>
              <a:buChar char="o"/>
            </a:pPr>
            <a:r>
              <a:rPr lang="en-US" sz="2000" dirty="0">
                <a:solidFill>
                  <a:srgbClr val="000090"/>
                </a:solidFill>
              </a:rPr>
              <a:t>Ed’s note on </a:t>
            </a:r>
            <a:r>
              <a:rPr lang="en-US" sz="2000" dirty="0" smtClean="0">
                <a:solidFill>
                  <a:srgbClr val="000090"/>
                </a:solidFill>
              </a:rPr>
              <a:t>conservation laws</a:t>
            </a:r>
          </a:p>
          <a:p>
            <a:pPr marL="677863" indent="-342900">
              <a:buFont typeface="Courier New"/>
              <a:buChar char="o"/>
            </a:pPr>
            <a:r>
              <a:rPr lang="en-US" sz="2000" dirty="0">
                <a:solidFill>
                  <a:srgbClr val="000090"/>
                </a:solidFill>
              </a:rPr>
              <a:t>Ed’s note on </a:t>
            </a:r>
            <a:r>
              <a:rPr lang="en-US" sz="2000" dirty="0" smtClean="0">
                <a:solidFill>
                  <a:srgbClr val="000090"/>
                </a:solidFill>
              </a:rPr>
              <a:t>constitutive relations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ESS </a:t>
            </a:r>
            <a:r>
              <a:rPr lang="en-US" sz="2000" dirty="0">
                <a:solidFill>
                  <a:srgbClr val="000090"/>
                </a:solidFill>
              </a:rPr>
              <a:t>511 60-second project </a:t>
            </a:r>
            <a:r>
              <a:rPr lang="en-US" sz="2000" dirty="0" smtClean="0">
                <a:solidFill>
                  <a:srgbClr val="000090"/>
                </a:solidFill>
              </a:rPr>
              <a:t>updates on Friday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2-02 at 10.0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4">
            <a:off x="1" y="1021007"/>
            <a:ext cx="8686800" cy="23158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9100" y="5080018"/>
            <a:ext cx="429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Putting it together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95276"/>
            <a:ext cx="6134100" cy="746124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Now include tractions on the top and bottom</a:t>
            </a:r>
            <a:endParaRPr lang="en-US" sz="2400" dirty="0">
              <a:solidFill>
                <a:srgbClr val="000090"/>
              </a:solidFill>
            </a:endParaRPr>
          </a:p>
        </p:txBody>
      </p:sp>
      <p:pic>
        <p:nvPicPr>
          <p:cNvPr id="12" name="Picture 11" descr="Screen Shot 2020-12-02 at 10.16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432257"/>
            <a:ext cx="4432300" cy="730981"/>
          </a:xfrm>
          <a:prstGeom prst="rect">
            <a:avLst/>
          </a:prstGeom>
        </p:spPr>
      </p:pic>
      <p:pic>
        <p:nvPicPr>
          <p:cNvPr id="15" name="Picture 14" descr="Screen Shot 2020-12-02 at 10.17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163238"/>
            <a:ext cx="4279900" cy="8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6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2-02 at 10.0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4">
            <a:off x="5490" y="1002345"/>
            <a:ext cx="7950507" cy="21195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5900" y="460511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Putting it together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95276"/>
            <a:ext cx="6134100" cy="746124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Now include tractions on the top and bottom</a:t>
            </a:r>
            <a:endParaRPr lang="en-US" sz="2400" dirty="0">
              <a:solidFill>
                <a:srgbClr val="000090"/>
              </a:solidFill>
            </a:endParaRPr>
          </a:p>
        </p:txBody>
      </p:sp>
      <p:pic>
        <p:nvPicPr>
          <p:cNvPr id="12" name="Picture 11" descr="Screen Shot 2020-12-02 at 10.16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3314965"/>
            <a:ext cx="2921000" cy="481735"/>
          </a:xfrm>
          <a:prstGeom prst="rect">
            <a:avLst/>
          </a:prstGeom>
        </p:spPr>
      </p:pic>
      <p:pic>
        <p:nvPicPr>
          <p:cNvPr id="15" name="Picture 14" descr="Screen Shot 2020-12-02 at 10.17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3957981"/>
            <a:ext cx="2324100" cy="449434"/>
          </a:xfrm>
          <a:prstGeom prst="rect">
            <a:avLst/>
          </a:prstGeom>
        </p:spPr>
      </p:pic>
      <p:pic>
        <p:nvPicPr>
          <p:cNvPr id="4" name="Picture 3" descr="Screen Shot 2020-12-02 at 10.19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3202881"/>
            <a:ext cx="3048000" cy="1756172"/>
          </a:xfrm>
          <a:prstGeom prst="rect">
            <a:avLst/>
          </a:prstGeom>
        </p:spPr>
      </p:pic>
      <p:pic>
        <p:nvPicPr>
          <p:cNvPr id="5" name="Picture 4" descr="Screen Shot 2020-12-02 at 10.21.1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4723229"/>
            <a:ext cx="3543300" cy="20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4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Screen Shot 2020-12-02 at 10.2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8" y="1446978"/>
            <a:ext cx="8267700" cy="1217280"/>
          </a:xfrm>
          <a:prstGeom prst="rect">
            <a:avLst/>
          </a:prstGeom>
        </p:spPr>
      </p:pic>
      <p:pic>
        <p:nvPicPr>
          <p:cNvPr id="5" name="Picture 4" descr="Screen Shot 2020-12-02 at 10.02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" y="2664258"/>
            <a:ext cx="4112533" cy="1298694"/>
          </a:xfrm>
          <a:prstGeom prst="rect">
            <a:avLst/>
          </a:prstGeom>
        </p:spPr>
      </p:pic>
      <p:pic>
        <p:nvPicPr>
          <p:cNvPr id="6" name="Picture 5" descr="Screen Shot 2020-12-02 at 10.24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193628"/>
            <a:ext cx="2108200" cy="581572"/>
          </a:xfrm>
          <a:prstGeom prst="rect">
            <a:avLst/>
          </a:prstGeom>
        </p:spPr>
      </p:pic>
      <p:pic>
        <p:nvPicPr>
          <p:cNvPr id="7" name="Picture 6" descr="Screen Shot 2020-12-02 at 10.25.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3225"/>
            <a:ext cx="9144000" cy="14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5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#26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470" y="1293925"/>
            <a:ext cx="88383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For Problems Lab tomorrow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Read   (</a:t>
            </a:r>
            <a:r>
              <a:rPr lang="en-US" sz="2000" i="1" dirty="0">
                <a:solidFill>
                  <a:srgbClr val="000090"/>
                </a:solidFill>
                <a:hlinkClick r:id="rId2"/>
              </a:rPr>
              <a:t>https://courses.washington.edu/ess511/NOTES/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</a:p>
          <a:p>
            <a:pPr marL="793750" indent="-342900">
              <a:buFont typeface="Courier New"/>
              <a:buChar char="o"/>
            </a:pPr>
            <a:r>
              <a:rPr lang="en-US" sz="2000" dirty="0" smtClean="0">
                <a:solidFill>
                  <a:srgbClr val="000090"/>
                </a:solidFill>
              </a:rPr>
              <a:t>Raymond notes on stress and moments</a:t>
            </a:r>
          </a:p>
          <a:p>
            <a:pPr marL="793750" indent="-342900">
              <a:buFont typeface="Courier New"/>
              <a:buChar char="o"/>
            </a:pPr>
            <a:r>
              <a:rPr lang="en-US" sz="2000" dirty="0" err="1" smtClean="0">
                <a:solidFill>
                  <a:srgbClr val="000090"/>
                </a:solidFill>
              </a:rPr>
              <a:t>Turcotte</a:t>
            </a:r>
            <a:r>
              <a:rPr lang="en-US" sz="2000" dirty="0" smtClean="0">
                <a:solidFill>
                  <a:srgbClr val="000090"/>
                </a:solidFill>
              </a:rPr>
              <a:t> and </a:t>
            </a:r>
            <a:r>
              <a:rPr lang="en-US" sz="2000" dirty="0">
                <a:solidFill>
                  <a:srgbClr val="000090"/>
                </a:solidFill>
              </a:rPr>
              <a:t>S</a:t>
            </a:r>
            <a:r>
              <a:rPr lang="en-US" sz="2000" dirty="0" smtClean="0">
                <a:solidFill>
                  <a:srgbClr val="000090"/>
                </a:solidFill>
              </a:rPr>
              <a:t>chubert Section 3.9</a:t>
            </a:r>
          </a:p>
          <a:p>
            <a:endParaRPr lang="en-US" sz="2000" dirty="0" smtClean="0">
              <a:solidFill>
                <a:srgbClr val="000090"/>
              </a:solidFill>
            </a:endParaRPr>
          </a:p>
          <a:p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For Friday class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Read   </a:t>
            </a:r>
            <a:r>
              <a:rPr lang="en-US" sz="2000" dirty="0">
                <a:solidFill>
                  <a:srgbClr val="000090"/>
                </a:solidFill>
              </a:rPr>
              <a:t>(</a:t>
            </a:r>
            <a:r>
              <a:rPr lang="en-US" sz="2000" i="1" dirty="0">
                <a:solidFill>
                  <a:srgbClr val="000090"/>
                </a:solidFill>
              </a:rPr>
              <a:t>https://</a:t>
            </a:r>
            <a:r>
              <a:rPr lang="en-US" sz="2000" i="1" dirty="0" err="1">
                <a:solidFill>
                  <a:srgbClr val="000090"/>
                </a:solidFill>
              </a:rPr>
              <a:t>courses.washington.edu</a:t>
            </a:r>
            <a:r>
              <a:rPr lang="en-US" sz="2000" i="1" dirty="0">
                <a:solidFill>
                  <a:srgbClr val="000090"/>
                </a:solidFill>
              </a:rPr>
              <a:t>/ess511/NOTES</a:t>
            </a:r>
            <a:r>
              <a:rPr lang="en-US" sz="2000" i="1" dirty="0" smtClean="0">
                <a:solidFill>
                  <a:srgbClr val="000090"/>
                </a:solidFill>
              </a:rPr>
              <a:t>/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</a:p>
          <a:p>
            <a:pPr marL="677863" indent="-342900">
              <a:buFont typeface="Courier New"/>
              <a:buChar char="o"/>
            </a:pPr>
            <a:r>
              <a:rPr lang="en-US" sz="2000" dirty="0" smtClean="0">
                <a:solidFill>
                  <a:srgbClr val="000090"/>
                </a:solidFill>
              </a:rPr>
              <a:t>Ed’s note on volume elements</a:t>
            </a:r>
          </a:p>
          <a:p>
            <a:pPr marL="677863" indent="-342900">
              <a:buFont typeface="Courier New"/>
              <a:buChar char="o"/>
            </a:pPr>
            <a:r>
              <a:rPr lang="en-US" sz="2000" dirty="0">
                <a:solidFill>
                  <a:srgbClr val="000090"/>
                </a:solidFill>
              </a:rPr>
              <a:t>Ed’s note on </a:t>
            </a:r>
            <a:r>
              <a:rPr lang="en-US" sz="2000" dirty="0" smtClean="0">
                <a:solidFill>
                  <a:srgbClr val="000090"/>
                </a:solidFill>
              </a:rPr>
              <a:t>conservation laws</a:t>
            </a:r>
          </a:p>
          <a:p>
            <a:pPr marL="677863" indent="-342900">
              <a:buFont typeface="Courier New"/>
              <a:buChar char="o"/>
            </a:pPr>
            <a:r>
              <a:rPr lang="en-US" sz="2000" dirty="0">
                <a:solidFill>
                  <a:srgbClr val="000090"/>
                </a:solidFill>
              </a:rPr>
              <a:t>Ed’s note on </a:t>
            </a:r>
            <a:r>
              <a:rPr lang="en-US" sz="2000" dirty="0" smtClean="0">
                <a:solidFill>
                  <a:srgbClr val="000090"/>
                </a:solidFill>
              </a:rPr>
              <a:t>constitutive relations</a:t>
            </a:r>
          </a:p>
        </p:txBody>
      </p:sp>
    </p:spTree>
    <p:extLst>
      <p:ext uri="{BB962C8B-B14F-4D97-AF65-F5344CB8AC3E}">
        <p14:creationId xmlns:p14="http://schemas.microsoft.com/office/powerpoint/2010/main" val="19787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Moments – lithosphere bending; </a:t>
            </a:r>
            <a:r>
              <a:rPr lang="en-US" sz="2000" dirty="0" smtClean="0">
                <a:solidFill>
                  <a:srgbClr val="000090"/>
                </a:solidFill>
              </a:rPr>
              <a:t>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1800" y="169107"/>
            <a:ext cx="6210300" cy="787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Class-prep:  Please give me a moment </a:t>
            </a:r>
            <a:r>
              <a:rPr lang="mr-IN" sz="2400" dirty="0" smtClean="0">
                <a:solidFill>
                  <a:srgbClr val="000090"/>
                </a:solidFill>
              </a:rPr>
              <a:t>…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5082" y="3900614"/>
            <a:ext cx="4517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90"/>
                </a:solidFill>
              </a:rPr>
              <a:t>Assignment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>
                <a:solidFill>
                  <a:srgbClr val="000090"/>
                </a:solidFill>
              </a:rPr>
              <a:t>What is the moment exerted by mass </a:t>
            </a:r>
            <a:r>
              <a:rPr lang="en-US" sz="1400" i="1" dirty="0" smtClean="0">
                <a:solidFill>
                  <a:srgbClr val="000090"/>
                </a:solidFill>
              </a:rPr>
              <a:t>m</a:t>
            </a:r>
            <a:r>
              <a:rPr lang="en-US" sz="1400" i="1" baseline="-25000" dirty="0" smtClean="0">
                <a:solidFill>
                  <a:srgbClr val="000090"/>
                </a:solidFill>
              </a:rPr>
              <a:t>1</a:t>
            </a:r>
            <a:r>
              <a:rPr lang="en-US" sz="1400" dirty="0" smtClean="0">
                <a:solidFill>
                  <a:srgbClr val="000090"/>
                </a:solidFill>
              </a:rPr>
              <a:t> at point </a:t>
            </a:r>
            <a:r>
              <a:rPr lang="en-US" sz="1400" i="1" dirty="0" smtClean="0">
                <a:solidFill>
                  <a:srgbClr val="000090"/>
                </a:solidFill>
              </a:rPr>
              <a:t>x</a:t>
            </a:r>
            <a:r>
              <a:rPr lang="en-US" sz="1400" i="1" baseline="-25000" dirty="0" smtClean="0">
                <a:solidFill>
                  <a:srgbClr val="000090"/>
                </a:solidFill>
              </a:rPr>
              <a:t>1</a:t>
            </a:r>
            <a:r>
              <a:rPr lang="en-US" sz="1400" dirty="0" smtClean="0">
                <a:solidFill>
                  <a:srgbClr val="000090"/>
                </a:solidFill>
              </a:rPr>
              <a:t>=0?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>
                <a:solidFill>
                  <a:srgbClr val="000090"/>
                </a:solidFill>
              </a:rPr>
              <a:t>What is the moment exerted by mass </a:t>
            </a:r>
            <a:r>
              <a:rPr lang="en-US" sz="1400" i="1" dirty="0" smtClean="0">
                <a:solidFill>
                  <a:srgbClr val="000090"/>
                </a:solidFill>
              </a:rPr>
              <a:t>m</a:t>
            </a:r>
            <a:r>
              <a:rPr lang="en-US" sz="1400" i="1" baseline="-25000" dirty="0" smtClean="0">
                <a:solidFill>
                  <a:srgbClr val="000090"/>
                </a:solidFill>
              </a:rPr>
              <a:t>2</a:t>
            </a:r>
            <a:r>
              <a:rPr lang="en-US" sz="1400" dirty="0" smtClean="0">
                <a:solidFill>
                  <a:srgbClr val="000090"/>
                </a:solidFill>
              </a:rPr>
              <a:t> at point </a:t>
            </a:r>
            <a:r>
              <a:rPr lang="en-US" sz="1400" i="1" dirty="0" smtClean="0">
                <a:solidFill>
                  <a:srgbClr val="000090"/>
                </a:solidFill>
              </a:rPr>
              <a:t>x</a:t>
            </a:r>
            <a:r>
              <a:rPr lang="en-US" sz="1400" i="1" baseline="-25000" dirty="0" smtClean="0">
                <a:solidFill>
                  <a:srgbClr val="000090"/>
                </a:solidFill>
              </a:rPr>
              <a:t>1</a:t>
            </a:r>
            <a:r>
              <a:rPr lang="en-US" sz="1400" dirty="0" smtClean="0">
                <a:solidFill>
                  <a:srgbClr val="000090"/>
                </a:solidFill>
              </a:rPr>
              <a:t>=0?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>
                <a:solidFill>
                  <a:srgbClr val="000090"/>
                </a:solidFill>
              </a:rPr>
              <a:t>What is the total moment exerted by both masses </a:t>
            </a:r>
            <a:r>
              <a:rPr lang="en-US" sz="1400" i="1" dirty="0" smtClean="0">
                <a:solidFill>
                  <a:srgbClr val="000090"/>
                </a:solidFill>
              </a:rPr>
              <a:t>m</a:t>
            </a:r>
            <a:r>
              <a:rPr lang="en-US" sz="1400" i="1" baseline="-25000" dirty="0" smtClean="0">
                <a:solidFill>
                  <a:srgbClr val="000090"/>
                </a:solidFill>
              </a:rPr>
              <a:t>1</a:t>
            </a:r>
            <a:r>
              <a:rPr lang="en-US" sz="1400" dirty="0" smtClean="0">
                <a:solidFill>
                  <a:srgbClr val="000090"/>
                </a:solidFill>
              </a:rPr>
              <a:t> and </a:t>
            </a:r>
            <a:r>
              <a:rPr lang="en-US" sz="1400" i="1" dirty="0" smtClean="0">
                <a:solidFill>
                  <a:srgbClr val="000090"/>
                </a:solidFill>
              </a:rPr>
              <a:t>m</a:t>
            </a:r>
            <a:r>
              <a:rPr lang="en-US" sz="1400" i="1" baseline="-25000" dirty="0" smtClean="0">
                <a:solidFill>
                  <a:srgbClr val="000090"/>
                </a:solidFill>
              </a:rPr>
              <a:t>2</a:t>
            </a:r>
            <a:r>
              <a:rPr lang="en-US" sz="1400" dirty="0" smtClean="0">
                <a:solidFill>
                  <a:srgbClr val="000090"/>
                </a:solidFill>
              </a:rPr>
              <a:t> at point </a:t>
            </a:r>
            <a:r>
              <a:rPr lang="en-US" sz="1400" i="1" dirty="0" smtClean="0">
                <a:solidFill>
                  <a:srgbClr val="000090"/>
                </a:solidFill>
              </a:rPr>
              <a:t>x</a:t>
            </a:r>
            <a:r>
              <a:rPr lang="en-US" sz="1400" i="1" baseline="-25000" dirty="0" smtClean="0">
                <a:solidFill>
                  <a:srgbClr val="000090"/>
                </a:solidFill>
              </a:rPr>
              <a:t>1</a:t>
            </a:r>
            <a:r>
              <a:rPr lang="en-US" sz="1400" dirty="0" smtClean="0">
                <a:solidFill>
                  <a:srgbClr val="000090"/>
                </a:solidFill>
              </a:rPr>
              <a:t>=0?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>
                <a:solidFill>
                  <a:srgbClr val="000090"/>
                </a:solidFill>
              </a:rPr>
              <a:t>What is the moment exerted by mass </a:t>
            </a:r>
            <a:r>
              <a:rPr lang="en-US" sz="1400" i="1" dirty="0" smtClean="0">
                <a:solidFill>
                  <a:srgbClr val="000090"/>
                </a:solidFill>
              </a:rPr>
              <a:t>m</a:t>
            </a:r>
            <a:r>
              <a:rPr lang="en-US" sz="1400" i="1" baseline="-25000" dirty="0" smtClean="0">
                <a:solidFill>
                  <a:srgbClr val="000090"/>
                </a:solidFill>
              </a:rPr>
              <a:t>2</a:t>
            </a:r>
            <a:r>
              <a:rPr lang="en-US" sz="1400" dirty="0" smtClean="0">
                <a:solidFill>
                  <a:srgbClr val="000090"/>
                </a:solidFill>
              </a:rPr>
              <a:t> at point </a:t>
            </a:r>
            <a:r>
              <a:rPr lang="en-US" sz="1400" i="1" dirty="0" smtClean="0">
                <a:solidFill>
                  <a:srgbClr val="000090"/>
                </a:solidFill>
              </a:rPr>
              <a:t>x</a:t>
            </a:r>
            <a:r>
              <a:rPr lang="en-US" sz="1400" i="1" baseline="-25000" dirty="0" smtClean="0">
                <a:solidFill>
                  <a:srgbClr val="000090"/>
                </a:solidFill>
              </a:rPr>
              <a:t>1</a:t>
            </a:r>
            <a:r>
              <a:rPr lang="en-US" sz="1400" dirty="0" smtClean="0">
                <a:solidFill>
                  <a:srgbClr val="000090"/>
                </a:solidFill>
              </a:rPr>
              <a:t>=</a:t>
            </a:r>
            <a:r>
              <a:rPr lang="en-US" sz="1400" i="1" dirty="0" smtClean="0">
                <a:solidFill>
                  <a:srgbClr val="000090"/>
                </a:solidFill>
              </a:rPr>
              <a:t> r</a:t>
            </a:r>
            <a:r>
              <a:rPr lang="en-US" sz="1400" i="1" baseline="-25000" dirty="0" smtClean="0">
                <a:solidFill>
                  <a:srgbClr val="000090"/>
                </a:solidFill>
              </a:rPr>
              <a:t>1</a:t>
            </a:r>
            <a:r>
              <a:rPr lang="en-US" sz="1400" dirty="0" smtClean="0">
                <a:solidFill>
                  <a:srgbClr val="000090"/>
                </a:solidFill>
              </a:rPr>
              <a:t>?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>
                <a:solidFill>
                  <a:srgbClr val="000090"/>
                </a:solidFill>
              </a:rPr>
              <a:t>Suppose that we keep adding more discrete masses on the wire until we effectively have a solid steel bar.   In a couple of sentences, explain how you could still find the net moment exerted at any particular point, such as </a:t>
            </a:r>
            <a:r>
              <a:rPr lang="en-US" sz="1400" i="1" dirty="0" smtClean="0">
                <a:solidFill>
                  <a:srgbClr val="000090"/>
                </a:solidFill>
              </a:rPr>
              <a:t>x</a:t>
            </a:r>
            <a:r>
              <a:rPr lang="en-US" sz="1400" i="1" baseline="-25000" dirty="0" smtClean="0">
                <a:solidFill>
                  <a:srgbClr val="000090"/>
                </a:solidFill>
              </a:rPr>
              <a:t>1</a:t>
            </a:r>
            <a:r>
              <a:rPr lang="en-US" sz="1400" dirty="0" smtClean="0">
                <a:solidFill>
                  <a:srgbClr val="000090"/>
                </a:solidFill>
              </a:rPr>
              <a:t>=0.  (Consider that integral calculus could help.)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914" y="952668"/>
            <a:ext cx="84981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Please Read  </a:t>
            </a:r>
            <a:r>
              <a:rPr lang="en-US" sz="1600" i="1" dirty="0" smtClean="0">
                <a:solidFill>
                  <a:srgbClr val="000090"/>
                </a:solidFill>
              </a:rPr>
              <a:t>Raymond </a:t>
            </a:r>
            <a:r>
              <a:rPr lang="en-US" sz="1600" i="1" dirty="0">
                <a:solidFill>
                  <a:srgbClr val="000090"/>
                </a:solidFill>
              </a:rPr>
              <a:t>notes on Stress and Moments</a:t>
            </a:r>
            <a:r>
              <a:rPr lang="en-US" sz="1600" dirty="0"/>
              <a:t> on class web site</a:t>
            </a:r>
          </a:p>
          <a:p>
            <a:r>
              <a:rPr lang="en-US" sz="1600" dirty="0">
                <a:solidFill>
                  <a:srgbClr val="000090"/>
                </a:solidFill>
                <a:hlinkClick r:id="rId2"/>
              </a:rPr>
              <a:t>https://courses.washington.edu/ess511/NOTES/CFR_CHAPTERS/</a:t>
            </a:r>
            <a:r>
              <a:rPr lang="en-US" sz="1600" dirty="0" smtClean="0">
                <a:solidFill>
                  <a:srgbClr val="000090"/>
                </a:solidFill>
                <a:hlinkClick r:id="rId2"/>
              </a:rPr>
              <a:t>CFR_stress_notes.pdf</a:t>
            </a:r>
            <a:endParaRPr lang="en-US" sz="1600" dirty="0">
              <a:solidFill>
                <a:srgbClr val="000090"/>
              </a:solidFill>
            </a:endParaRPr>
          </a:p>
        </p:txBody>
      </p:sp>
      <p:pic>
        <p:nvPicPr>
          <p:cNvPr id="3" name="Picture 2" descr="one_ma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2" y="2667000"/>
            <a:ext cx="4209233" cy="215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760" y="1612891"/>
            <a:ext cx="7990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“Moment” and torque” are often used interchangeably, although technically a moment is a static concept, and torque applies to a rotation motion.  Both involve a vector cross product between a force and a lever arm (or </a:t>
            </a:r>
            <a:r>
              <a:rPr lang="en-US" sz="1400" i="1" dirty="0" smtClean="0">
                <a:solidFill>
                  <a:srgbClr val="000090"/>
                </a:solidFill>
              </a:rPr>
              <a:t>moment arm</a:t>
            </a:r>
            <a:r>
              <a:rPr lang="en-US" sz="1400" dirty="0" smtClean="0">
                <a:solidFill>
                  <a:srgbClr val="000090"/>
                </a:solidFill>
              </a:rPr>
              <a:t>), so the units are Newton meters (N m). The first figure illustrates the moment exerted around the point P by a point mass </a:t>
            </a:r>
            <a:r>
              <a:rPr lang="en-US" sz="1400" i="1" dirty="0" smtClean="0">
                <a:solidFill>
                  <a:srgbClr val="000090"/>
                </a:solidFill>
              </a:rPr>
              <a:t>m</a:t>
            </a:r>
            <a:r>
              <a:rPr lang="en-US" sz="1400" dirty="0" smtClean="0">
                <a:solidFill>
                  <a:srgbClr val="000090"/>
                </a:solidFill>
              </a:rPr>
              <a:t> on the end of a stiff low-weight wire and subjected to gravity.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6682" y="3071055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90"/>
                </a:solidFill>
              </a:rPr>
              <a:t>Now let’s put a second mass on the wire, and see how the moments work</a:t>
            </a:r>
            <a:r>
              <a:rPr lang="en-US" sz="1400" dirty="0" smtClean="0">
                <a:solidFill>
                  <a:srgbClr val="000090"/>
                </a:solidFill>
              </a:rPr>
              <a:t>.</a:t>
            </a:r>
            <a:endParaRPr lang="en-US" sz="1400" dirty="0">
              <a:solidFill>
                <a:srgbClr val="000090"/>
              </a:solidFill>
            </a:endParaRPr>
          </a:p>
        </p:txBody>
      </p:sp>
      <p:pic>
        <p:nvPicPr>
          <p:cNvPr id="4" name="Picture 3" descr="two_mass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9" y="4991100"/>
            <a:ext cx="4186675" cy="17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371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A hanging plate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20-12-02 at 09.0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356"/>
            <a:ext cx="9144000" cy="500648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730500" y="3670300"/>
            <a:ext cx="1181100" cy="1231900"/>
            <a:chOff x="2730500" y="3670300"/>
            <a:chExt cx="1181100" cy="12319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730500" y="3670300"/>
              <a:ext cx="1181100" cy="101600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800254"/>
                </p:ext>
              </p:extLst>
            </p:nvPr>
          </p:nvGraphicFramePr>
          <p:xfrm>
            <a:off x="2844800" y="4553438"/>
            <a:ext cx="266700" cy="348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4" imgW="165100" imgH="215900" progId="Equation.3">
                    <p:embed/>
                  </p:oleObj>
                </mc:Choice>
                <mc:Fallback>
                  <p:oleObj name="Equation" r:id="rId4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44800" y="4553438"/>
                          <a:ext cx="266700" cy="348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Arrow Connector 8"/>
            <p:cNvCxnSpPr/>
            <p:nvPr/>
          </p:nvCxnSpPr>
          <p:spPr>
            <a:xfrm flipH="1">
              <a:off x="2882900" y="4838700"/>
              <a:ext cx="9525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83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140200" y="81145"/>
            <a:ext cx="5003800" cy="2739661"/>
            <a:chOff x="4140200" y="1408356"/>
            <a:chExt cx="5003800" cy="2739661"/>
          </a:xfrm>
        </p:grpSpPr>
        <p:pic>
          <p:nvPicPr>
            <p:cNvPr id="4" name="Picture 3" descr="Screen Shot 2020-12-02 at 09.00.5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00" y="1408356"/>
              <a:ext cx="5003800" cy="2739661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854700" y="2660649"/>
              <a:ext cx="450850" cy="556929"/>
              <a:chOff x="2513965" y="3670300"/>
              <a:chExt cx="1397635" cy="174264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2513965" y="3670300"/>
                <a:ext cx="1397635" cy="126170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655470"/>
                  </p:ext>
                </p:extLst>
              </p:nvPr>
            </p:nvGraphicFramePr>
            <p:xfrm>
              <a:off x="2769870" y="4666429"/>
              <a:ext cx="570865" cy="7465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8" name="Equation" r:id="rId4" imgW="165100" imgH="215900" progId="Equation.3">
                      <p:embed/>
                    </p:oleObj>
                  </mc:Choice>
                  <mc:Fallback>
                    <p:oleObj name="Equation" r:id="rId4" imgW="1651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769870" y="4666429"/>
                            <a:ext cx="570865" cy="74651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" name="Straight Arrow Connector 7"/>
              <p:cNvCxnSpPr/>
              <p:nvPr/>
            </p:nvCxnSpPr>
            <p:spPr>
              <a:xfrm flipH="1">
                <a:off x="2789555" y="5283795"/>
                <a:ext cx="285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95276"/>
            <a:ext cx="37973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Average stress across the beam (per unit width)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3400" y="2879841"/>
            <a:ext cx="3505200" cy="1554133"/>
            <a:chOff x="431800" y="1815754"/>
            <a:chExt cx="3505200" cy="1554133"/>
          </a:xfrm>
        </p:grpSpPr>
        <p:pic>
          <p:nvPicPr>
            <p:cNvPr id="15" name="Picture 14" descr="Screen Shot 2020-12-02 at 09.12.2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" y="1815754"/>
              <a:ext cx="3409950" cy="155413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429000" y="2463800"/>
              <a:ext cx="508000" cy="35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9342" y="2324100"/>
              <a:ext cx="340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" y="1525926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Plane at 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 must support the weight of all material to the right.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e.g. &lt;</a:t>
            </a:r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smtClean="0">
                <a:solidFill>
                  <a:srgbClr val="000090"/>
                </a:solidFill>
              </a:rPr>
              <a:t>12</a:t>
            </a:r>
            <a:r>
              <a:rPr lang="en-US" dirty="0" smtClean="0">
                <a:solidFill>
                  <a:srgbClr val="000090"/>
                </a:solidFill>
              </a:rPr>
              <a:t>&gt;t is vertically directed force per unit width in </a:t>
            </a:r>
            <a:r>
              <a:rPr lang="en-US" i="1" dirty="0" smtClean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"/>
                <a:cs typeface="Times "/>
              </a:rPr>
              <a:t>3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5500" y="3047688"/>
            <a:ext cx="407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Although </a:t>
            </a:r>
            <a:r>
              <a:rPr lang="en-US" dirty="0">
                <a:solidFill>
                  <a:srgbClr val="000090"/>
                </a:solidFill>
              </a:rPr>
              <a:t>&lt;</a:t>
            </a:r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smtClean="0">
                <a:solidFill>
                  <a:srgbClr val="000090"/>
                </a:solidFill>
              </a:rPr>
              <a:t>11</a:t>
            </a:r>
            <a:r>
              <a:rPr lang="en-US" dirty="0" smtClean="0">
                <a:solidFill>
                  <a:srgbClr val="000090"/>
                </a:solidFill>
              </a:rPr>
              <a:t>&gt;=0,</a:t>
            </a:r>
            <a:r>
              <a:rPr lang="en-US" dirty="0" smtClean="0">
                <a:solidFill>
                  <a:srgbClr val="000090"/>
                </a:solidFill>
                <a:latin typeface="Calibri"/>
                <a:cs typeface="Calibri"/>
              </a:rPr>
              <a:t> there </a:t>
            </a:r>
            <a:r>
              <a:rPr lang="en-US" dirty="0" smtClean="0">
                <a:solidFill>
                  <a:srgbClr val="000090"/>
                </a:solidFill>
              </a:rPr>
              <a:t>must be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tension (</a:t>
            </a:r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baseline="-25000" dirty="0" smtClean="0">
                <a:solidFill>
                  <a:srgbClr val="000090"/>
                </a:solidFill>
              </a:rPr>
              <a:t>11</a:t>
            </a:r>
            <a:r>
              <a:rPr lang="en-US" dirty="0" smtClean="0">
                <a:solidFill>
                  <a:srgbClr val="000090"/>
                </a:solidFill>
              </a:rPr>
              <a:t>&gt;0) in the upper part and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 compression </a:t>
            </a:r>
            <a:r>
              <a:rPr lang="en-US" dirty="0">
                <a:solidFill>
                  <a:srgbClr val="000090"/>
                </a:solidFill>
              </a:rPr>
              <a:t>(</a:t>
            </a:r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baseline="-25000" dirty="0" smtClean="0">
                <a:solidFill>
                  <a:srgbClr val="000090"/>
                </a:solidFill>
              </a:rPr>
              <a:t>11</a:t>
            </a:r>
            <a:r>
              <a:rPr lang="en-US" dirty="0" smtClean="0">
                <a:solidFill>
                  <a:srgbClr val="000090"/>
                </a:solidFill>
              </a:rPr>
              <a:t>&lt;0</a:t>
            </a:r>
            <a:r>
              <a:rPr lang="en-US" dirty="0">
                <a:solidFill>
                  <a:srgbClr val="000090"/>
                </a:solidFill>
              </a:rPr>
              <a:t>) </a:t>
            </a:r>
            <a:r>
              <a:rPr lang="en-US" dirty="0" smtClean="0">
                <a:solidFill>
                  <a:srgbClr val="000090"/>
                </a:solidFill>
              </a:rPr>
              <a:t>in the lower part, 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in order to prevent the material to the right from falling down.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665954" y="4629030"/>
            <a:ext cx="2910892" cy="1727320"/>
            <a:chOff x="1557127" y="4768790"/>
            <a:chExt cx="2910892" cy="1727320"/>
          </a:xfrm>
        </p:grpSpPr>
        <p:grpSp>
          <p:nvGrpSpPr>
            <p:cNvPr id="31" name="Group 30"/>
            <p:cNvGrpSpPr/>
            <p:nvPr/>
          </p:nvGrpSpPr>
          <p:grpSpPr>
            <a:xfrm>
              <a:off x="2311400" y="5219700"/>
              <a:ext cx="1727200" cy="952500"/>
              <a:chOff x="2311400" y="5219700"/>
              <a:chExt cx="1727200" cy="9525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2311400" y="5219700"/>
                <a:ext cx="1727200" cy="254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311400" y="6146800"/>
                <a:ext cx="1727200" cy="254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200400" y="5219700"/>
                <a:ext cx="0" cy="9525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603500" y="5245100"/>
                <a:ext cx="1183342" cy="9017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3017451" y="6096000"/>
              <a:ext cx="413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000" baseline="-2500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smtClean="0">
                  <a:solidFill>
                    <a:srgbClr val="00009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55422" y="4768790"/>
              <a:ext cx="539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11</a:t>
              </a:r>
              <a:r>
                <a:rPr lang="en-US" dirty="0" smtClean="0">
                  <a:solidFill>
                    <a:srgbClr val="00009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3642" y="5314434"/>
              <a:ext cx="884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tension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57127" y="5646698"/>
              <a:ext cx="1381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compression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76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98800" y="195445"/>
            <a:ext cx="6045200" cy="3627255"/>
            <a:chOff x="4140200" y="1408356"/>
            <a:chExt cx="5003800" cy="2739661"/>
          </a:xfrm>
        </p:grpSpPr>
        <p:pic>
          <p:nvPicPr>
            <p:cNvPr id="4" name="Picture 3" descr="Screen Shot 2020-12-02 at 09.00.5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00" y="1408356"/>
              <a:ext cx="5003800" cy="2739661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854700" y="2660649"/>
              <a:ext cx="450850" cy="556929"/>
              <a:chOff x="2513965" y="3670300"/>
              <a:chExt cx="1397635" cy="174264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2513965" y="3670300"/>
                <a:ext cx="1397635" cy="126170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7551338"/>
                  </p:ext>
                </p:extLst>
              </p:nvPr>
            </p:nvGraphicFramePr>
            <p:xfrm>
              <a:off x="2769870" y="4666429"/>
              <a:ext cx="570865" cy="7465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0" name="Equation" r:id="rId4" imgW="165100" imgH="215900" progId="Equation.3">
                      <p:embed/>
                    </p:oleObj>
                  </mc:Choice>
                  <mc:Fallback>
                    <p:oleObj name="Equation" r:id="rId4" imgW="1651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769870" y="4666429"/>
                            <a:ext cx="570865" cy="74651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" name="Straight Arrow Connector 7"/>
              <p:cNvCxnSpPr/>
              <p:nvPr/>
            </p:nvCxnSpPr>
            <p:spPr>
              <a:xfrm flipH="1">
                <a:off x="2789555" y="5283795"/>
                <a:ext cx="285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11152"/>
            <a:ext cx="2692400" cy="746124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Incremental moment </a:t>
            </a:r>
            <a:r>
              <a:rPr lang="en-US" sz="2400" dirty="0">
                <a:solidFill>
                  <a:srgbClr val="000090"/>
                </a:solidFill>
              </a:rPr>
              <a:t>at </a:t>
            </a:r>
            <a:r>
              <a:rPr lang="en-US" sz="2400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3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due to outboard weight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7500" y="2552718"/>
            <a:ext cx="3581400" cy="1964205"/>
            <a:chOff x="457200" y="1525926"/>
            <a:chExt cx="3581400" cy="1964205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1525926"/>
              <a:ext cx="358140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Incremental moment at 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exerted by thin slice d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sz="22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’ </a:t>
              </a:r>
              <a:r>
                <a:rPr lang="en-US" dirty="0" smtClean="0">
                  <a:solidFill>
                    <a:srgbClr val="000090"/>
                  </a:solidFill>
                </a:rPr>
                <a:t>of slab </a:t>
              </a:r>
              <a:r>
                <a:rPr lang="en-US" dirty="0">
                  <a:solidFill>
                    <a:srgbClr val="000090"/>
                  </a:solidFill>
                </a:rPr>
                <a:t>at 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sz="22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’</a:t>
              </a:r>
              <a:r>
                <a:rPr lang="en-US" dirty="0" smtClean="0">
                  <a:solidFill>
                    <a:srgbClr val="000090"/>
                  </a:solidFill>
                </a:rPr>
                <a:t>  </a:t>
              </a:r>
            </a:p>
            <a:p>
              <a:r>
                <a:rPr lang="en-US" dirty="0" smtClean="0">
                  <a:solidFill>
                    <a:srgbClr val="000090"/>
                  </a:solidFill>
                </a:rPr>
                <a:t>e.g. &lt;</a:t>
              </a:r>
              <a:r>
                <a:rPr lang="en-US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200" baseline="-25000" dirty="0" smtClean="0">
                  <a:solidFill>
                    <a:srgbClr val="000090"/>
                  </a:solidFill>
                </a:rPr>
                <a:t>12</a:t>
              </a:r>
              <a:r>
                <a:rPr lang="en-US" dirty="0" smtClean="0">
                  <a:solidFill>
                    <a:srgbClr val="000090"/>
                  </a:solidFill>
                </a:rPr>
                <a:t>&gt;t is vertically directed force per unit width in </a:t>
              </a:r>
              <a:r>
                <a:rPr lang="en-US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"/>
                  <a:cs typeface="Times "/>
                </a:rPr>
                <a:t>3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pic>
          <p:nvPicPr>
            <p:cNvPr id="9" name="Picture 8" descr="Screen Shot 2020-12-02 at 09.35.29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899322"/>
              <a:ext cx="3124200" cy="590809"/>
            </a:xfrm>
            <a:prstGeom prst="rect">
              <a:avLst/>
            </a:prstGeom>
          </p:spPr>
        </p:pic>
      </p:grpSp>
      <p:pic>
        <p:nvPicPr>
          <p:cNvPr id="12" name="Picture 11" descr="Screen Shot 2020-12-02 at 09.39.2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4805541"/>
            <a:ext cx="4483100" cy="9347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17500" y="4374654"/>
            <a:ext cx="862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Now add up the incremental moments at 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 due to </a:t>
            </a:r>
            <a:r>
              <a:rPr lang="en-US" i="1" dirty="0" smtClean="0">
                <a:solidFill>
                  <a:srgbClr val="000090"/>
                </a:solidFill>
              </a:rPr>
              <a:t>all</a:t>
            </a:r>
            <a:r>
              <a:rPr lang="en-US" dirty="0" smtClean="0">
                <a:solidFill>
                  <a:srgbClr val="000090"/>
                </a:solidFill>
              </a:rPr>
              <a:t> thin slices d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sz="22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’ </a:t>
            </a:r>
            <a:r>
              <a:rPr lang="en-US" dirty="0" smtClean="0">
                <a:solidFill>
                  <a:srgbClr val="000090"/>
                </a:solidFill>
              </a:rPr>
              <a:t>to the right of 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64" y="5771574"/>
            <a:ext cx="3428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force per unit width:  </a:t>
            </a:r>
            <a:r>
              <a:rPr lang="en-US" dirty="0" err="1" smtClean="0">
                <a:latin typeface="Symbol" charset="2"/>
                <a:cs typeface="Symbol" charset="2"/>
              </a:rPr>
              <a:t>r</a:t>
            </a:r>
            <a:r>
              <a:rPr lang="en-US" dirty="0" err="1" smtClean="0"/>
              <a:t>g</a:t>
            </a:r>
            <a:r>
              <a:rPr lang="en-US" dirty="0" smtClean="0"/>
              <a:t> t </a:t>
            </a:r>
            <a:r>
              <a:rPr lang="en-US" dirty="0" smtClean="0">
                <a:solidFill>
                  <a:srgbClr val="000090"/>
                </a:solidFill>
              </a:rPr>
              <a:t>d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sz="22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’</a:t>
            </a:r>
          </a:p>
          <a:p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lever arm: (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sz="22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-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sz="2200" dirty="0">
                <a:solidFill>
                  <a:srgbClr val="000090"/>
                </a:solidFill>
                <a:latin typeface="Times New Roman"/>
                <a:cs typeface="Times New Roman"/>
              </a:rPr>
              <a:t>’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7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98800" y="195445"/>
            <a:ext cx="6045200" cy="3627255"/>
            <a:chOff x="4140200" y="1408356"/>
            <a:chExt cx="5003800" cy="2739661"/>
          </a:xfrm>
        </p:grpSpPr>
        <p:pic>
          <p:nvPicPr>
            <p:cNvPr id="4" name="Picture 3" descr="Screen Shot 2020-12-02 at 09.00.5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00" y="1408356"/>
              <a:ext cx="5003800" cy="2739661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854700" y="2660649"/>
              <a:ext cx="450850" cy="556929"/>
              <a:chOff x="2513965" y="3670300"/>
              <a:chExt cx="1397635" cy="174264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2513965" y="3670300"/>
                <a:ext cx="1397635" cy="126170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6211670"/>
                  </p:ext>
                </p:extLst>
              </p:nvPr>
            </p:nvGraphicFramePr>
            <p:xfrm>
              <a:off x="2769870" y="4666429"/>
              <a:ext cx="570865" cy="7465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64" name="Equation" r:id="rId4" imgW="165100" imgH="215900" progId="Equation.3">
                      <p:embed/>
                    </p:oleObj>
                  </mc:Choice>
                  <mc:Fallback>
                    <p:oleObj name="Equation" r:id="rId4" imgW="1651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769870" y="4666429"/>
                            <a:ext cx="570865" cy="74651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" name="Straight Arrow Connector 7"/>
              <p:cNvCxnSpPr/>
              <p:nvPr/>
            </p:nvCxnSpPr>
            <p:spPr>
              <a:xfrm flipH="1">
                <a:off x="2789555" y="5283795"/>
                <a:ext cx="285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95276"/>
            <a:ext cx="2692400" cy="746124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Incremental moment </a:t>
            </a:r>
            <a:r>
              <a:rPr lang="en-US" sz="2400" dirty="0">
                <a:solidFill>
                  <a:srgbClr val="000090"/>
                </a:solidFill>
              </a:rPr>
              <a:t>at </a:t>
            </a:r>
            <a:r>
              <a:rPr lang="en-US" sz="2400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32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due </a:t>
            </a:r>
            <a:r>
              <a:rPr lang="en-US" sz="2400" dirty="0">
                <a:solidFill>
                  <a:srgbClr val="000090"/>
                </a:solidFill>
                <a:latin typeface="Times New Roman"/>
                <a:cs typeface="Times New Roman"/>
              </a:rPr>
              <a:t>to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stress in the beam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8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7500" y="5838388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Shear stresses </a:t>
            </a:r>
            <a:r>
              <a:rPr lang="en-US" dirty="0">
                <a:solidFill>
                  <a:srgbClr val="000090"/>
                </a:solidFill>
              </a:rPr>
              <a:t>at </a:t>
            </a:r>
            <a:r>
              <a:rPr lang="en-US" i="1" dirty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don’t contribute because they have no moment arm around </a:t>
            </a:r>
            <a:r>
              <a:rPr lang="en-US" i="1" dirty="0">
                <a:solidFill>
                  <a:srgbClr val="00009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483072" y="4019430"/>
            <a:ext cx="3252086" cy="2468901"/>
            <a:chOff x="5483072" y="4019430"/>
            <a:chExt cx="3252086" cy="2468901"/>
          </a:xfrm>
        </p:grpSpPr>
        <p:grpSp>
          <p:nvGrpSpPr>
            <p:cNvPr id="17" name="Group 16"/>
            <p:cNvGrpSpPr/>
            <p:nvPr/>
          </p:nvGrpSpPr>
          <p:grpSpPr>
            <a:xfrm>
              <a:off x="5483072" y="4019430"/>
              <a:ext cx="2910892" cy="1727320"/>
              <a:chOff x="1557127" y="4768790"/>
              <a:chExt cx="2910892" cy="172732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311400" y="5219700"/>
                <a:ext cx="1727200" cy="952500"/>
                <a:chOff x="2311400" y="5219700"/>
                <a:chExt cx="1727200" cy="95250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2311400" y="5219700"/>
                  <a:ext cx="1727200" cy="254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2311400" y="6146800"/>
                  <a:ext cx="1727200" cy="254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3200400" y="5219700"/>
                  <a:ext cx="0" cy="9525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2603500" y="5245100"/>
                  <a:ext cx="1183342" cy="90170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3017451" y="6096000"/>
                <a:ext cx="4139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smtClean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sz="2000" baseline="-25000" smtClean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smtClean="0">
                    <a:solidFill>
                      <a:srgbClr val="000090"/>
                    </a:solidFill>
                  </a:rPr>
                  <a:t> 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55422" y="4768790"/>
                <a:ext cx="53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baseline="-25000" dirty="0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11</a:t>
                </a:r>
                <a:r>
                  <a:rPr lang="en-US" dirty="0" smtClean="0">
                    <a:solidFill>
                      <a:srgbClr val="000090"/>
                    </a:solidFill>
                  </a:rPr>
                  <a:t> 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3642" y="5314434"/>
                <a:ext cx="884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90"/>
                    </a:solidFill>
                  </a:rPr>
                  <a:t>tension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57127" y="5646698"/>
                <a:ext cx="1381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90"/>
                    </a:solidFill>
                  </a:rPr>
                  <a:t>compression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653445" y="5842000"/>
              <a:ext cx="3081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ymbol" charset="2"/>
                  <a:cs typeface="Symbol" charset="2"/>
                </a:rPr>
                <a:t>s</a:t>
              </a:r>
              <a:r>
                <a:rPr lang="en-US" baseline="-25000" dirty="0" smtClean="0"/>
                <a:t>11</a:t>
              </a:r>
              <a:r>
                <a:rPr lang="en-US" dirty="0" smtClean="0">
                  <a:solidFill>
                    <a:srgbClr val="000090"/>
                  </a:solidFill>
                </a:rPr>
                <a:t> is assumed to be linear, but it is a very good assumption.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500" y="2552718"/>
            <a:ext cx="4292600" cy="2739976"/>
            <a:chOff x="317500" y="2552718"/>
            <a:chExt cx="4292600" cy="2739976"/>
          </a:xfrm>
        </p:grpSpPr>
        <p:sp>
          <p:nvSpPr>
            <p:cNvPr id="19" name="TextBox 18"/>
            <p:cNvSpPr txBox="1"/>
            <p:nvPr/>
          </p:nvSpPr>
          <p:spPr>
            <a:xfrm>
              <a:off x="317500" y="2552718"/>
              <a:ext cx="429260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M</a:t>
              </a:r>
              <a:r>
                <a:rPr lang="en-US" sz="2200" baseline="-25000" dirty="0" smtClean="0">
                  <a:solidFill>
                    <a:srgbClr val="000090"/>
                  </a:solidFill>
                </a:rPr>
                <a:t>g</a:t>
              </a:r>
              <a:r>
                <a:rPr lang="en-US" sz="2200" dirty="0" smtClean="0">
                  <a:solidFill>
                    <a:srgbClr val="000090"/>
                  </a:solidFill>
                </a:rPr>
                <a:t> </a:t>
              </a:r>
              <a:r>
                <a:rPr lang="en-US" dirty="0" smtClean="0">
                  <a:solidFill>
                    <a:srgbClr val="000090"/>
                  </a:solidFill>
                </a:rPr>
                <a:t>must be balanced by an equal and opposite moment M</a:t>
              </a:r>
              <a:r>
                <a:rPr lang="en-US" sz="2200" baseline="-25000" dirty="0" smtClean="0">
                  <a:solidFill>
                    <a:srgbClr val="000090"/>
                  </a:solidFill>
                </a:rPr>
                <a:t>t</a:t>
              </a:r>
              <a:r>
                <a:rPr lang="en-US" dirty="0" smtClean="0">
                  <a:solidFill>
                    <a:srgbClr val="000090"/>
                  </a:solidFill>
                </a:rPr>
                <a:t> at 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exerted by the stress state there.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500" y="4523253"/>
              <a:ext cx="41476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force per unit width:  </a:t>
              </a:r>
              <a:r>
                <a:rPr lang="en-US" dirty="0" smtClean="0">
                  <a:latin typeface="Symbol" charset="2"/>
                  <a:cs typeface="Symbol" charset="2"/>
                </a:rPr>
                <a:t>s</a:t>
              </a:r>
              <a:r>
                <a:rPr lang="en-US" baseline="-25000" dirty="0" smtClean="0"/>
                <a:t>11</a:t>
              </a:r>
              <a:r>
                <a:rPr lang="en-US" dirty="0" smtClean="0"/>
                <a:t> (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  <a:r>
                <a:rPr lang="en-US" dirty="0" smtClean="0"/>
                <a:t>, 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2</a:t>
              </a:r>
              <a:r>
                <a:rPr lang="en-US" sz="22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’</a:t>
              </a:r>
              <a:r>
                <a:rPr lang="en-US" dirty="0" smtClean="0"/>
                <a:t>) </a:t>
              </a:r>
              <a:r>
                <a:rPr lang="en-US" dirty="0" smtClean="0">
                  <a:solidFill>
                    <a:srgbClr val="000090"/>
                  </a:solidFill>
                </a:rPr>
                <a:t>d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2</a:t>
              </a:r>
              <a:r>
                <a:rPr lang="en-US" sz="22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’</a:t>
              </a:r>
            </a:p>
            <a:p>
              <a:r>
                <a:rPr lang="en-US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The lever arm: </a:t>
              </a:r>
              <a:r>
                <a:rPr lang="en-US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200" baseline="-250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2</a:t>
              </a:r>
              <a:r>
                <a:rPr lang="en-US" sz="22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’</a:t>
              </a:r>
              <a:endParaRPr lang="en-US" dirty="0"/>
            </a:p>
          </p:txBody>
        </p:sp>
        <p:pic>
          <p:nvPicPr>
            <p:cNvPr id="15" name="Picture 14" descr="Screen Shot 2020-12-02 at 10.02.06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68" y="3489206"/>
              <a:ext cx="3073400" cy="970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97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98800" y="195445"/>
            <a:ext cx="6045200" cy="3627255"/>
            <a:chOff x="4140200" y="1408356"/>
            <a:chExt cx="5003800" cy="2739661"/>
          </a:xfrm>
        </p:grpSpPr>
        <p:pic>
          <p:nvPicPr>
            <p:cNvPr id="4" name="Picture 3" descr="Screen Shot 2020-12-02 at 09.00.5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00" y="1408356"/>
              <a:ext cx="5003800" cy="2739661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854700" y="2660649"/>
              <a:ext cx="450850" cy="556929"/>
              <a:chOff x="2513965" y="3670300"/>
              <a:chExt cx="1397635" cy="174264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2513965" y="3670300"/>
                <a:ext cx="1397635" cy="126170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2622545"/>
                  </p:ext>
                </p:extLst>
              </p:nvPr>
            </p:nvGraphicFramePr>
            <p:xfrm>
              <a:off x="2769870" y="4666429"/>
              <a:ext cx="570865" cy="7465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7" name="Equation" r:id="rId4" imgW="165100" imgH="215900" progId="Equation.3">
                      <p:embed/>
                    </p:oleObj>
                  </mc:Choice>
                  <mc:Fallback>
                    <p:oleObj name="Equation" r:id="rId4" imgW="1651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769870" y="4666429"/>
                            <a:ext cx="570865" cy="74651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" name="Straight Arrow Connector 7"/>
              <p:cNvCxnSpPr/>
              <p:nvPr/>
            </p:nvCxnSpPr>
            <p:spPr>
              <a:xfrm flipH="1">
                <a:off x="2789555" y="5283795"/>
                <a:ext cx="285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95276"/>
            <a:ext cx="2692400" cy="7461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Putting it </a:t>
            </a:r>
            <a:r>
              <a:rPr lang="en-US" sz="2400" dirty="0" smtClean="0">
                <a:solidFill>
                  <a:srgbClr val="000090"/>
                </a:solidFill>
              </a:rPr>
              <a:t>together -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7500" y="2590818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M</a:t>
            </a:r>
            <a:r>
              <a:rPr lang="en-US" sz="2400" baseline="-25000" dirty="0" smtClean="0">
                <a:solidFill>
                  <a:srgbClr val="000090"/>
                </a:solidFill>
              </a:rPr>
              <a:t>t</a:t>
            </a:r>
            <a:r>
              <a:rPr lang="en-US" sz="2400" dirty="0" smtClean="0">
                <a:solidFill>
                  <a:srgbClr val="000090"/>
                </a:solidFill>
              </a:rPr>
              <a:t> + M</a:t>
            </a:r>
            <a:r>
              <a:rPr lang="en-US" sz="2400" baseline="-25000" dirty="0" smtClean="0">
                <a:solidFill>
                  <a:srgbClr val="000090"/>
                </a:solidFill>
              </a:rPr>
              <a:t>g</a:t>
            </a:r>
            <a:r>
              <a:rPr lang="en-US" sz="2400" dirty="0" smtClean="0">
                <a:solidFill>
                  <a:srgbClr val="000090"/>
                </a:solidFill>
              </a:rPr>
              <a:t> = 0</a:t>
            </a:r>
            <a:endParaRPr lang="en-US" sz="2400" dirty="0">
              <a:solidFill>
                <a:srgbClr val="000090"/>
              </a:solidFill>
            </a:endParaRPr>
          </a:p>
        </p:txBody>
      </p:sp>
      <p:pic>
        <p:nvPicPr>
          <p:cNvPr id="14" name="Picture 13" descr="Screen Shot 2020-12-02 at 09.48.4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" y="3429000"/>
            <a:ext cx="4608891" cy="11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15179</TotalTime>
  <Words>717</Words>
  <Application>Microsoft Macintosh PowerPoint</Application>
  <PresentationFormat>On-screen Show (4:3)</PresentationFormat>
  <Paragraphs>99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Courier New</vt:lpstr>
      <vt:lpstr>Mangal</vt:lpstr>
      <vt:lpstr>Symbol</vt:lpstr>
      <vt:lpstr>Times</vt:lpstr>
      <vt:lpstr>Times </vt:lpstr>
      <vt:lpstr>Times New Roman</vt:lpstr>
      <vt:lpstr>Office Theme</vt:lpstr>
      <vt:lpstr>Equation</vt:lpstr>
      <vt:lpstr>ESS 411/511 Geophysical Continuum Mechanics  Class #26</vt:lpstr>
      <vt:lpstr>ESS 411/511 Geophysical Continuum Mechanics  Class #26</vt:lpstr>
      <vt:lpstr>ESS 411/511 Geophysical Continuum Mechanics</vt:lpstr>
      <vt:lpstr>Class-prep:  Please give me a moment …</vt:lpstr>
      <vt:lpstr>A hanging plate</vt:lpstr>
      <vt:lpstr>Average stress across the beam (per unit width)</vt:lpstr>
      <vt:lpstr>Incremental moment at x1 due to outboard weight</vt:lpstr>
      <vt:lpstr>Incremental moment at x1 due to stress in the beam</vt:lpstr>
      <vt:lpstr>Putting it together -</vt:lpstr>
      <vt:lpstr>Now include tractions on the top and bottom</vt:lpstr>
      <vt:lpstr>Now include tractions on the top and bottom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670</cp:revision>
  <cp:lastPrinted>2020-12-02T18:27:14Z</cp:lastPrinted>
  <dcterms:created xsi:type="dcterms:W3CDTF">2020-09-30T16:18:10Z</dcterms:created>
  <dcterms:modified xsi:type="dcterms:W3CDTF">2020-12-02T23:04:00Z</dcterms:modified>
</cp:coreProperties>
</file>