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4" r:id="rId2"/>
    <p:sldId id="274" r:id="rId3"/>
    <p:sldId id="570" r:id="rId4"/>
    <p:sldId id="569" r:id="rId5"/>
    <p:sldId id="571" r:id="rId6"/>
    <p:sldId id="572" r:id="rId7"/>
    <p:sldId id="573" r:id="rId8"/>
    <p:sldId id="568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 autoAdjust="0"/>
    <p:restoredTop sz="90110" autoAdjust="0"/>
  </p:normalViewPr>
  <p:slideViewPr>
    <p:cSldViewPr snapToGrid="0" snapToObjects="1">
      <p:cViewPr>
        <p:scale>
          <a:sx n="100" d="100"/>
          <a:sy n="100" d="100"/>
        </p:scale>
        <p:origin x="-1104" y="-384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3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3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#27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321" y="88048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#26         </a:t>
            </a:r>
            <a:r>
              <a:rPr lang="en-US" sz="2000" dirty="0" smtClean="0">
                <a:solidFill>
                  <a:srgbClr val="000090"/>
                </a:solidFill>
              </a:rPr>
              <a:t>    –  </a:t>
            </a:r>
            <a:r>
              <a:rPr lang="en-US" sz="2000" dirty="0" err="1">
                <a:solidFill>
                  <a:srgbClr val="000090"/>
                </a:solidFill>
              </a:rPr>
              <a:t>Madie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err="1" smtClean="0">
                <a:solidFill>
                  <a:srgbClr val="000090"/>
                </a:solidFill>
              </a:rPr>
              <a:t>Mamer</a:t>
            </a: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Monday     –   </a:t>
            </a:r>
            <a:r>
              <a:rPr lang="en-US" sz="2000" dirty="0">
                <a:solidFill>
                  <a:srgbClr val="000090"/>
                </a:solidFill>
              </a:rPr>
              <a:t>Abigail </a:t>
            </a:r>
            <a:r>
              <a:rPr lang="en-US" sz="2000" dirty="0" err="1">
                <a:solidFill>
                  <a:srgbClr val="000090"/>
                </a:solidFill>
              </a:rPr>
              <a:t>Thienes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170" y="1924290"/>
            <a:ext cx="692143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42900"/>
            <a:r>
              <a:rPr lang="en-US" sz="2000" dirty="0">
                <a:solidFill>
                  <a:srgbClr val="000090"/>
                </a:solidFill>
              </a:rPr>
              <a:t>Today</a:t>
            </a:r>
          </a:p>
          <a:p>
            <a:pPr marL="393700" indent="-342900">
              <a:buFont typeface="Arial" charset="0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ESS 511 60-second project updates today</a:t>
            </a:r>
          </a:p>
          <a:p>
            <a:pPr>
              <a:spcBef>
                <a:spcPts val="600"/>
              </a:spcBef>
            </a:pPr>
            <a:endParaRPr lang="en-US" sz="2000" dirty="0" smtClean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Monday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please read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Ed’s </a:t>
            </a:r>
            <a:r>
              <a:rPr lang="en-US" sz="2000" dirty="0">
                <a:solidFill>
                  <a:srgbClr val="000090"/>
                </a:solidFill>
              </a:rPr>
              <a:t>note on constitutive </a:t>
            </a:r>
            <a:r>
              <a:rPr lang="en-US" sz="2000" dirty="0" smtClean="0">
                <a:solidFill>
                  <a:srgbClr val="000090"/>
                </a:solidFill>
              </a:rPr>
              <a:t>relations (on right sidebar at)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  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rgbClr val="000090"/>
                </a:solidFill>
                <a:hlinkClick r:id="rId2"/>
              </a:rPr>
              <a:t>://courses.washington.edu/ess511/NOTES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marL="677863" indent="-342900">
              <a:buFont typeface="Courier New"/>
              <a:buChar char="o"/>
            </a:pPr>
            <a:endParaRPr lang="en-US" sz="2000" dirty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</a:t>
            </a:r>
            <a:r>
              <a:rPr lang="en-US" sz="2000" dirty="0">
                <a:solidFill>
                  <a:srgbClr val="000090"/>
                </a:solidFill>
              </a:rPr>
              <a:t>Problems Lab next week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Study Questions for take-at-home Final exam will be posted this weekend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How do integrated quantities change through time?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2020-12-04 at 09.53.0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" b="36110"/>
          <a:stretch/>
        </p:blipFill>
        <p:spPr>
          <a:xfrm>
            <a:off x="635000" y="1016000"/>
            <a:ext cx="7696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 Shot 2020-12-04 at 09.55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9718"/>
            <a:ext cx="8363737" cy="63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4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20-12-04 at 09.56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43530"/>
            <a:ext cx="8686800" cy="52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1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Conservation of Mass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20-12-04 at 09.57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/>
          <a:stretch/>
        </p:blipFill>
        <p:spPr>
          <a:xfrm>
            <a:off x="1727200" y="1022350"/>
            <a:ext cx="4559300" cy="4568025"/>
          </a:xfrm>
          <a:prstGeom prst="rect">
            <a:avLst/>
          </a:prstGeom>
        </p:spPr>
      </p:pic>
      <p:pic>
        <p:nvPicPr>
          <p:cNvPr id="5" name="Picture 4" descr="Screen Shot 2020-12-04 at 09.5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5716080"/>
            <a:ext cx="3549650" cy="8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20-12-04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25491"/>
            <a:ext cx="6896100" cy="57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6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20-12-04 at 10.0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6311"/>
            <a:ext cx="6392667" cy="3870390"/>
          </a:xfrm>
          <a:prstGeom prst="rect">
            <a:avLst/>
          </a:prstGeom>
        </p:spPr>
      </p:pic>
      <p:pic>
        <p:nvPicPr>
          <p:cNvPr id="5" name="Picture 4" descr="Screen Shot 2020-12-04 at 10.0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4094779"/>
            <a:ext cx="5829300" cy="26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766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Conservation of L</a:t>
            </a:r>
            <a:r>
              <a:rPr lang="en-US" sz="2800" dirty="0" smtClean="0">
                <a:solidFill>
                  <a:srgbClr val="000090"/>
                </a:solidFill>
              </a:rPr>
              <a:t>inear Momentum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Screen Shot 2020-12-04 at 10.04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3" b="46939"/>
          <a:stretch/>
        </p:blipFill>
        <p:spPr>
          <a:xfrm>
            <a:off x="457200" y="1752600"/>
            <a:ext cx="4389949" cy="787400"/>
          </a:xfrm>
          <a:prstGeom prst="rect">
            <a:avLst/>
          </a:prstGeom>
        </p:spPr>
      </p:pic>
      <p:pic>
        <p:nvPicPr>
          <p:cNvPr id="5" name="Picture 4" descr="Screen Shot 2020-12-04 at 10.05.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6"/>
          <a:stretch/>
        </p:blipFill>
        <p:spPr>
          <a:xfrm>
            <a:off x="165100" y="4411394"/>
            <a:ext cx="4686300" cy="1849706"/>
          </a:xfrm>
          <a:prstGeom prst="rect">
            <a:avLst/>
          </a:prstGeom>
        </p:spPr>
      </p:pic>
      <p:pic>
        <p:nvPicPr>
          <p:cNvPr id="6" name="Picture 5" descr="Screen Shot 2020-12-04 at 10.04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1"/>
          <a:stretch/>
        </p:blipFill>
        <p:spPr>
          <a:xfrm>
            <a:off x="232372" y="2540000"/>
            <a:ext cx="4389949" cy="1778000"/>
          </a:xfrm>
          <a:prstGeom prst="rect">
            <a:avLst/>
          </a:prstGeom>
        </p:spPr>
      </p:pic>
      <p:pic>
        <p:nvPicPr>
          <p:cNvPr id="7" name="Picture 6" descr="Screen Shot 2020-12-04 at 10.04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91"/>
          <a:stretch/>
        </p:blipFill>
        <p:spPr>
          <a:xfrm>
            <a:off x="457200" y="927100"/>
            <a:ext cx="4389949" cy="825500"/>
          </a:xfrm>
          <a:prstGeom prst="rect">
            <a:avLst/>
          </a:prstGeom>
        </p:spPr>
      </p:pic>
      <p:pic>
        <p:nvPicPr>
          <p:cNvPr id="8" name="Picture 7" descr="Screen Shot 2020-12-04 at 10.05.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65"/>
          <a:stretch/>
        </p:blipFill>
        <p:spPr>
          <a:xfrm>
            <a:off x="4210050" y="1752600"/>
            <a:ext cx="4686300" cy="8001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5054600" y="2654300"/>
            <a:ext cx="1612900" cy="2654300"/>
          </a:xfrm>
          <a:custGeom>
            <a:avLst/>
            <a:gdLst>
              <a:gd name="connsiteX0" fmla="*/ 0 w 444500"/>
              <a:gd name="connsiteY0" fmla="*/ 546100 h 546100"/>
              <a:gd name="connsiteX1" fmla="*/ 76200 w 444500"/>
              <a:gd name="connsiteY1" fmla="*/ 495300 h 546100"/>
              <a:gd name="connsiteX2" fmla="*/ 127000 w 444500"/>
              <a:gd name="connsiteY2" fmla="*/ 457200 h 546100"/>
              <a:gd name="connsiteX3" fmla="*/ 165100 w 444500"/>
              <a:gd name="connsiteY3" fmla="*/ 444500 h 546100"/>
              <a:gd name="connsiteX4" fmla="*/ 317500 w 444500"/>
              <a:gd name="connsiteY4" fmla="*/ 266700 h 546100"/>
              <a:gd name="connsiteX5" fmla="*/ 368300 w 444500"/>
              <a:gd name="connsiteY5" fmla="*/ 177800 h 546100"/>
              <a:gd name="connsiteX6" fmla="*/ 406400 w 444500"/>
              <a:gd name="connsiteY6" fmla="*/ 88900 h 546100"/>
              <a:gd name="connsiteX7" fmla="*/ 419100 w 444500"/>
              <a:gd name="connsiteY7" fmla="*/ 38100 h 546100"/>
              <a:gd name="connsiteX8" fmla="*/ 444500 w 444500"/>
              <a:gd name="connsiteY8" fmla="*/ 0 h 546100"/>
              <a:gd name="connsiteX0" fmla="*/ 0 w 444500"/>
              <a:gd name="connsiteY0" fmla="*/ 546100 h 546100"/>
              <a:gd name="connsiteX1" fmla="*/ 76200 w 444500"/>
              <a:gd name="connsiteY1" fmla="*/ 495300 h 546100"/>
              <a:gd name="connsiteX2" fmla="*/ 127000 w 444500"/>
              <a:gd name="connsiteY2" fmla="*/ 457200 h 546100"/>
              <a:gd name="connsiteX3" fmla="*/ 165100 w 444500"/>
              <a:gd name="connsiteY3" fmla="*/ 444500 h 546100"/>
              <a:gd name="connsiteX4" fmla="*/ 317500 w 444500"/>
              <a:gd name="connsiteY4" fmla="*/ 266700 h 546100"/>
              <a:gd name="connsiteX5" fmla="*/ 406400 w 444500"/>
              <a:gd name="connsiteY5" fmla="*/ 88900 h 546100"/>
              <a:gd name="connsiteX6" fmla="*/ 419100 w 444500"/>
              <a:gd name="connsiteY6" fmla="*/ 38100 h 546100"/>
              <a:gd name="connsiteX7" fmla="*/ 444500 w 444500"/>
              <a:gd name="connsiteY7" fmla="*/ 0 h 546100"/>
              <a:gd name="connsiteX0" fmla="*/ 0 w 444500"/>
              <a:gd name="connsiteY0" fmla="*/ 546100 h 546100"/>
              <a:gd name="connsiteX1" fmla="*/ 127000 w 444500"/>
              <a:gd name="connsiteY1" fmla="*/ 457200 h 546100"/>
              <a:gd name="connsiteX2" fmla="*/ 165100 w 444500"/>
              <a:gd name="connsiteY2" fmla="*/ 444500 h 546100"/>
              <a:gd name="connsiteX3" fmla="*/ 317500 w 444500"/>
              <a:gd name="connsiteY3" fmla="*/ 266700 h 546100"/>
              <a:gd name="connsiteX4" fmla="*/ 406400 w 444500"/>
              <a:gd name="connsiteY4" fmla="*/ 88900 h 546100"/>
              <a:gd name="connsiteX5" fmla="*/ 419100 w 444500"/>
              <a:gd name="connsiteY5" fmla="*/ 38100 h 546100"/>
              <a:gd name="connsiteX6" fmla="*/ 444500 w 444500"/>
              <a:gd name="connsiteY6" fmla="*/ 0 h 546100"/>
              <a:gd name="connsiteX0" fmla="*/ 0 w 444500"/>
              <a:gd name="connsiteY0" fmla="*/ 546100 h 546100"/>
              <a:gd name="connsiteX1" fmla="*/ 127000 w 444500"/>
              <a:gd name="connsiteY1" fmla="*/ 457200 h 546100"/>
              <a:gd name="connsiteX2" fmla="*/ 317500 w 444500"/>
              <a:gd name="connsiteY2" fmla="*/ 266700 h 546100"/>
              <a:gd name="connsiteX3" fmla="*/ 406400 w 444500"/>
              <a:gd name="connsiteY3" fmla="*/ 88900 h 546100"/>
              <a:gd name="connsiteX4" fmla="*/ 419100 w 444500"/>
              <a:gd name="connsiteY4" fmla="*/ 38100 h 546100"/>
              <a:gd name="connsiteX5" fmla="*/ 444500 w 444500"/>
              <a:gd name="connsiteY5" fmla="*/ 0 h 546100"/>
              <a:gd name="connsiteX0" fmla="*/ 0 w 444500"/>
              <a:gd name="connsiteY0" fmla="*/ 546413 h 546413"/>
              <a:gd name="connsiteX1" fmla="*/ 127000 w 444500"/>
              <a:gd name="connsiteY1" fmla="*/ 457513 h 546413"/>
              <a:gd name="connsiteX2" fmla="*/ 317500 w 444500"/>
              <a:gd name="connsiteY2" fmla="*/ 267013 h 546413"/>
              <a:gd name="connsiteX3" fmla="*/ 419100 w 444500"/>
              <a:gd name="connsiteY3" fmla="*/ 38413 h 546413"/>
              <a:gd name="connsiteX4" fmla="*/ 444500 w 444500"/>
              <a:gd name="connsiteY4" fmla="*/ 313 h 546413"/>
              <a:gd name="connsiteX0" fmla="*/ 0 w 444500"/>
              <a:gd name="connsiteY0" fmla="*/ 546100 h 546100"/>
              <a:gd name="connsiteX1" fmla="*/ 127000 w 444500"/>
              <a:gd name="connsiteY1" fmla="*/ 457200 h 546100"/>
              <a:gd name="connsiteX2" fmla="*/ 317500 w 444500"/>
              <a:gd name="connsiteY2" fmla="*/ 266700 h 546100"/>
              <a:gd name="connsiteX3" fmla="*/ 444500 w 444500"/>
              <a:gd name="connsiteY3" fmla="*/ 0 h 546100"/>
              <a:gd name="connsiteX0" fmla="*/ 0 w 1181100"/>
              <a:gd name="connsiteY0" fmla="*/ 2489200 h 2489200"/>
              <a:gd name="connsiteX1" fmla="*/ 127000 w 1181100"/>
              <a:gd name="connsiteY1" fmla="*/ 2400300 h 2489200"/>
              <a:gd name="connsiteX2" fmla="*/ 317500 w 1181100"/>
              <a:gd name="connsiteY2" fmla="*/ 2209800 h 2489200"/>
              <a:gd name="connsiteX3" fmla="*/ 1181100 w 1181100"/>
              <a:gd name="connsiteY3" fmla="*/ 0 h 2489200"/>
              <a:gd name="connsiteX0" fmla="*/ 0 w 1192956"/>
              <a:gd name="connsiteY0" fmla="*/ 2489200 h 2532562"/>
              <a:gd name="connsiteX1" fmla="*/ 127000 w 1192956"/>
              <a:gd name="connsiteY1" fmla="*/ 2400300 h 2532562"/>
              <a:gd name="connsiteX2" fmla="*/ 1092200 w 1192956"/>
              <a:gd name="connsiteY2" fmla="*/ 1016000 h 2532562"/>
              <a:gd name="connsiteX3" fmla="*/ 1181100 w 1192956"/>
              <a:gd name="connsiteY3" fmla="*/ 0 h 2532562"/>
              <a:gd name="connsiteX0" fmla="*/ 0 w 1190429"/>
              <a:gd name="connsiteY0" fmla="*/ 2489200 h 2489200"/>
              <a:gd name="connsiteX1" fmla="*/ 165100 w 1190429"/>
              <a:gd name="connsiteY1" fmla="*/ 1765300 h 2489200"/>
              <a:gd name="connsiteX2" fmla="*/ 1092200 w 1190429"/>
              <a:gd name="connsiteY2" fmla="*/ 1016000 h 2489200"/>
              <a:gd name="connsiteX3" fmla="*/ 1181100 w 1190429"/>
              <a:gd name="connsiteY3" fmla="*/ 0 h 2489200"/>
              <a:gd name="connsiteX0" fmla="*/ 0 w 1190429"/>
              <a:gd name="connsiteY0" fmla="*/ 2489200 h 2489200"/>
              <a:gd name="connsiteX1" fmla="*/ 165100 w 1190429"/>
              <a:gd name="connsiteY1" fmla="*/ 1765300 h 2489200"/>
              <a:gd name="connsiteX2" fmla="*/ 1092200 w 1190429"/>
              <a:gd name="connsiteY2" fmla="*/ 1016000 h 2489200"/>
              <a:gd name="connsiteX3" fmla="*/ 1181100 w 1190429"/>
              <a:gd name="connsiteY3" fmla="*/ 0 h 2489200"/>
              <a:gd name="connsiteX0" fmla="*/ 0 w 1330129"/>
              <a:gd name="connsiteY0" fmla="*/ 2552700 h 2552700"/>
              <a:gd name="connsiteX1" fmla="*/ 304800 w 1330129"/>
              <a:gd name="connsiteY1" fmla="*/ 1765300 h 2552700"/>
              <a:gd name="connsiteX2" fmla="*/ 1231900 w 1330129"/>
              <a:gd name="connsiteY2" fmla="*/ 1016000 h 2552700"/>
              <a:gd name="connsiteX3" fmla="*/ 1320800 w 1330129"/>
              <a:gd name="connsiteY3" fmla="*/ 0 h 2552700"/>
              <a:gd name="connsiteX0" fmla="*/ 0 w 1612900"/>
              <a:gd name="connsiteY0" fmla="*/ 2654300 h 2654300"/>
              <a:gd name="connsiteX1" fmla="*/ 304800 w 1612900"/>
              <a:gd name="connsiteY1" fmla="*/ 1866900 h 2654300"/>
              <a:gd name="connsiteX2" fmla="*/ 1231900 w 1612900"/>
              <a:gd name="connsiteY2" fmla="*/ 1117600 h 2654300"/>
              <a:gd name="connsiteX3" fmla="*/ 1612900 w 1612900"/>
              <a:gd name="connsiteY3" fmla="*/ 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2654300">
                <a:moveTo>
                  <a:pt x="0" y="2654300"/>
                </a:moveTo>
                <a:cubicBezTo>
                  <a:pt x="26458" y="2635779"/>
                  <a:pt x="99483" y="2123017"/>
                  <a:pt x="304800" y="1866900"/>
                </a:cubicBezTo>
                <a:cubicBezTo>
                  <a:pt x="510117" y="1610783"/>
                  <a:pt x="1013883" y="1428750"/>
                  <a:pt x="1231900" y="1117600"/>
                </a:cubicBezTo>
                <a:cubicBezTo>
                  <a:pt x="1449917" y="806450"/>
                  <a:pt x="1586442" y="55562"/>
                  <a:pt x="1612900" y="0"/>
                </a:cubicBezTo>
              </a:path>
            </a:pathLst>
          </a:cu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0" y="1536700"/>
            <a:ext cx="514350" cy="1206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30770" y="1447800"/>
            <a:ext cx="514350" cy="1206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5423385" y="971550"/>
            <a:ext cx="514350" cy="1206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5193224" y="1949450"/>
            <a:ext cx="514350" cy="1206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Conservation of </a:t>
            </a:r>
            <a:r>
              <a:rPr lang="en-US" sz="2800" dirty="0" smtClean="0">
                <a:solidFill>
                  <a:srgbClr val="000090"/>
                </a:solidFill>
              </a:rPr>
              <a:t>Energy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901699"/>
            <a:ext cx="9144000" cy="5101077"/>
            <a:chOff x="0" y="901699"/>
            <a:chExt cx="9144000" cy="5101077"/>
          </a:xfrm>
        </p:grpSpPr>
        <p:pic>
          <p:nvPicPr>
            <p:cNvPr id="5" name="Picture 4" descr="Screen Shot 2020-12-04 at 10.12.1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25"/>
              <a:ext cx="9144000" cy="496975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5400000">
              <a:off x="4454767" y="-304558"/>
              <a:ext cx="257175" cy="2669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7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Screen Shot 2020-12-04 at 10.1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5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Screen Shot 2020-12-04 at 10.15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634"/>
            <a:ext cx="9144000" cy="43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Elastic waves;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20-12-04 at 10.1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 descr="Screen Shot 2020-12-04 at 10.1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497"/>
            <a:ext cx="9144000" cy="19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 descr="Screen Shot 2020-12-04 at 10.1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0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Screen Shot 2020-12-04 at 10.18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417"/>
            <a:ext cx="9144000" cy="52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5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Warm-up (break-out rooms)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816100"/>
            <a:ext cx="5740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exactly are conservation laws?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Why are they useful?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What are some examples?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6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564"/>
            <a:ext cx="8229600" cy="6002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90"/>
                </a:solidFill>
              </a:rPr>
              <a:t>Some key ideas about rates of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900" y="953686"/>
            <a:ext cx="2872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Velocity is rate of change of position or displacement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6" name="Picture 5" descr="Screen Shot 2020-12-04 at 08.26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6" y="1714927"/>
            <a:ext cx="1127866" cy="698427"/>
          </a:xfrm>
          <a:prstGeom prst="rect">
            <a:avLst/>
          </a:prstGeom>
        </p:spPr>
      </p:pic>
      <p:pic>
        <p:nvPicPr>
          <p:cNvPr id="7" name="Picture 6" descr="Screen Shot 2020-12-04 at 08.26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2732301"/>
            <a:ext cx="1720027" cy="404993"/>
          </a:xfrm>
          <a:prstGeom prst="rect">
            <a:avLst/>
          </a:prstGeom>
        </p:spPr>
      </p:pic>
      <p:pic>
        <p:nvPicPr>
          <p:cNvPr id="8" name="Picture 7" descr="Screen Shot 2020-12-04 at 08.27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42" y="3370905"/>
            <a:ext cx="2351852" cy="647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714927"/>
            <a:ext cx="246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Spatial velocity-gradient tensor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506131"/>
            <a:ext cx="268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Symmetric and skew-symmetric decomposition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164" y="3352976"/>
            <a:ext cx="268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Deformation-rate tensor or strain-rate tensor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13" name="Picture 12" descr="Screen Shot 2020-12-04 at 08.28.1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4335385"/>
            <a:ext cx="2322101" cy="6876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0164" y="4456536"/>
            <a:ext cx="26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90"/>
                </a:solidFill>
              </a:rPr>
              <a:t>Vorticity</a:t>
            </a:r>
            <a:r>
              <a:rPr lang="en-US" dirty="0" smtClean="0">
                <a:solidFill>
                  <a:srgbClr val="000090"/>
                </a:solidFill>
              </a:rPr>
              <a:t> or spin tensor</a:t>
            </a:r>
            <a:endParaRPr lang="en-US" dirty="0">
              <a:solidFill>
                <a:srgbClr val="00009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427158"/>
              </p:ext>
            </p:extLst>
          </p:nvPr>
        </p:nvGraphicFramePr>
        <p:xfrm>
          <a:off x="3584575" y="954088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660400" imgH="393700" progId="Equation.3">
                  <p:embed/>
                </p:oleObj>
              </mc:Choice>
              <mc:Fallback>
                <p:oleObj name="Equation" r:id="rId7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4575" y="954088"/>
                        <a:ext cx="990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91852" y="1031885"/>
            <a:ext cx="246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US" dirty="0" smtClean="0">
                <a:solidFill>
                  <a:srgbClr val="000090"/>
                </a:solidFill>
              </a:rPr>
              <a:t>or particle </a:t>
            </a:r>
            <a:r>
              <a:rPr lang="en-US" i="1" dirty="0" smtClean="0">
                <a:solidFill>
                  <a:srgbClr val="000090"/>
                </a:solidFill>
                <a:latin typeface="Times"/>
                <a:cs typeface="Times"/>
              </a:rPr>
              <a:t>X</a:t>
            </a:r>
            <a:r>
              <a:rPr lang="en-US" baseline="-25000" dirty="0" smtClean="0">
                <a:solidFill>
                  <a:srgbClr val="000090"/>
                </a:solidFill>
              </a:rPr>
              <a:t>A</a:t>
            </a:r>
            <a:endParaRPr lang="en-US" baseline="-25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2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0090"/>
                </a:solidFill>
              </a:rPr>
              <a:t>Rate of change of line elements </a:t>
            </a:r>
            <a:r>
              <a:rPr lang="en-US" sz="2800" dirty="0">
                <a:solidFill>
                  <a:srgbClr val="000090"/>
                </a:solidFill>
              </a:rPr>
              <a:t>MSM Section 4.12</a:t>
            </a:r>
          </a:p>
          <a:p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6" name="Picture 5" descr="Screen Shot 2020-12-04 at 08.4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84" y="1614633"/>
            <a:ext cx="1453445" cy="3182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3731" y="990600"/>
            <a:ext cx="219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A line element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01475" y="1315424"/>
            <a:ext cx="5235118" cy="996899"/>
            <a:chOff x="3534113" y="1123859"/>
            <a:chExt cx="4911387" cy="996899"/>
          </a:xfrm>
        </p:grpSpPr>
        <p:pic>
          <p:nvPicPr>
            <p:cNvPr id="10" name="Picture 9" descr="Screen Shot 2020-12-04 at 08.54.1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113" y="1123859"/>
              <a:ext cx="1494617" cy="73246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028730" y="1289761"/>
              <a:ext cx="3416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i</a:t>
              </a:r>
              <a:r>
                <a:rPr lang="en-US" sz="2400" dirty="0" smtClean="0">
                  <a:solidFill>
                    <a:srgbClr val="000090"/>
                  </a:solidFill>
                </a:rPr>
                <a:t>s the deformation-gradient tensor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18935" y="3239022"/>
            <a:ext cx="5160791" cy="1836426"/>
            <a:chOff x="610467" y="1963430"/>
            <a:chExt cx="5160791" cy="1836426"/>
          </a:xfrm>
        </p:grpSpPr>
        <p:grpSp>
          <p:nvGrpSpPr>
            <p:cNvPr id="17" name="Group 16"/>
            <p:cNvGrpSpPr/>
            <p:nvPr/>
          </p:nvGrpSpPr>
          <p:grpSpPr>
            <a:xfrm>
              <a:off x="1396815" y="2436860"/>
              <a:ext cx="4374443" cy="1362996"/>
              <a:chOff x="567973" y="2332762"/>
              <a:chExt cx="4374443" cy="1362996"/>
            </a:xfrm>
          </p:grpSpPr>
          <p:pic>
            <p:nvPicPr>
              <p:cNvPr id="7" name="Picture 6" descr="Screen Shot 2020-12-04 at 08.48.3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973" y="2332762"/>
                <a:ext cx="4374443" cy="526041"/>
              </a:xfrm>
              <a:prstGeom prst="rect">
                <a:avLst/>
              </a:prstGeom>
            </p:spPr>
          </p:pic>
          <p:pic>
            <p:nvPicPr>
              <p:cNvPr id="8" name="Picture 7" descr="Screen Shot 2020-12-04 at 08.49.20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67"/>
              <a:stretch/>
            </p:blipFill>
            <p:spPr>
              <a:xfrm>
                <a:off x="593239" y="3134924"/>
                <a:ext cx="2040340" cy="560834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45115" y="1963430"/>
              <a:ext cx="2817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Rate of change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0467" y="3265264"/>
              <a:ext cx="498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or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70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50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0090"/>
                </a:solidFill>
              </a:rPr>
              <a:t>Rate of change of area elements </a:t>
            </a:r>
            <a:r>
              <a:rPr lang="en-US" sz="2800" dirty="0">
                <a:solidFill>
                  <a:srgbClr val="000090"/>
                </a:solidFill>
              </a:rPr>
              <a:t>MSM Section </a:t>
            </a:r>
            <a:r>
              <a:rPr lang="en-US" sz="2800" dirty="0" smtClean="0">
                <a:solidFill>
                  <a:srgbClr val="000090"/>
                </a:solidFill>
              </a:rPr>
              <a:t>4.12</a:t>
            </a:r>
            <a:endParaRPr lang="en-US" sz="2800" dirty="0">
              <a:solidFill>
                <a:srgbClr val="000090"/>
              </a:solidFill>
            </a:endParaRPr>
          </a:p>
        </p:txBody>
      </p:sp>
      <p:pic>
        <p:nvPicPr>
          <p:cNvPr id="5" name="Picture 4" descr="Screen Shot 2020-12-04 at 08.24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764574"/>
            <a:ext cx="3987800" cy="3092900"/>
          </a:xfrm>
          <a:prstGeom prst="rect">
            <a:avLst/>
          </a:prstGeom>
        </p:spPr>
      </p:pic>
      <p:pic>
        <p:nvPicPr>
          <p:cNvPr id="2" name="Picture 1" descr="Screen Shot 2020-12-04 at 09.01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4" y="1174574"/>
            <a:ext cx="3158805" cy="57332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37100" y="1174574"/>
            <a:ext cx="3954554" cy="1124125"/>
            <a:chOff x="1440330" y="2254074"/>
            <a:chExt cx="3954554" cy="1124125"/>
          </a:xfrm>
        </p:grpSpPr>
        <p:pic>
          <p:nvPicPr>
            <p:cNvPr id="6" name="Picture 5" descr="Screen Shot 2020-12-04 at 09.04.0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330" y="2254074"/>
              <a:ext cx="2975108" cy="501825"/>
            </a:xfrm>
            <a:prstGeom prst="rect">
              <a:avLst/>
            </a:prstGeom>
          </p:spPr>
        </p:pic>
        <p:pic>
          <p:nvPicPr>
            <p:cNvPr id="7" name="Picture 6" descr="Screen Shot 2020-12-04 at 09.04.3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829" y="2789110"/>
              <a:ext cx="3383055" cy="589089"/>
            </a:xfrm>
            <a:prstGeom prst="rect">
              <a:avLst/>
            </a:prstGeom>
          </p:spPr>
        </p:pic>
      </p:grpSp>
      <p:pic>
        <p:nvPicPr>
          <p:cNvPr id="8" name="Picture 7" descr="Screen Shot 2020-12-04 at 09.06.3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99" y="3371806"/>
            <a:ext cx="1981200" cy="43819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737100" y="3810001"/>
            <a:ext cx="3691114" cy="953984"/>
            <a:chOff x="4737100" y="3208441"/>
            <a:chExt cx="3691114" cy="953984"/>
          </a:xfrm>
        </p:grpSpPr>
        <p:pic>
          <p:nvPicPr>
            <p:cNvPr id="12" name="Picture 11" descr="Screen Shot 2020-12-04 at 08.51.3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100" y="3208441"/>
              <a:ext cx="1627384" cy="95398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578600" y="3435056"/>
              <a:ext cx="1849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= </a:t>
              </a:r>
              <a:r>
                <a:rPr lang="en-US" sz="2400" dirty="0" err="1" smtClean="0">
                  <a:solidFill>
                    <a:srgbClr val="000090"/>
                  </a:solidFill>
                </a:rPr>
                <a:t>det</a:t>
              </a:r>
              <a:r>
                <a:rPr lang="en-US" sz="2400" dirty="0" smtClean="0">
                  <a:solidFill>
                    <a:srgbClr val="000090"/>
                  </a:solidFill>
                </a:rPr>
                <a:t>(</a:t>
              </a:r>
              <a:r>
                <a:rPr lang="en-US" sz="2400" dirty="0" err="1" smtClean="0">
                  <a:solidFill>
                    <a:srgbClr val="000090"/>
                  </a:solidFill>
                  <a:latin typeface="Times"/>
                  <a:cs typeface="Times"/>
                </a:rPr>
                <a:t>F</a:t>
              </a:r>
              <a:r>
                <a:rPr lang="en-US" sz="2400" baseline="-25000" dirty="0" err="1" smtClean="0">
                  <a:solidFill>
                    <a:srgbClr val="000090"/>
                  </a:solidFill>
                </a:rPr>
                <a:t>iA</a:t>
              </a:r>
              <a:r>
                <a:rPr lang="en-US" sz="2400" dirty="0" smtClean="0">
                  <a:solidFill>
                    <a:srgbClr val="000090"/>
                  </a:solidFill>
                </a:rPr>
                <a:t>)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6463" y="5358297"/>
            <a:ext cx="6915357" cy="1234126"/>
            <a:chOff x="1146463" y="5358297"/>
            <a:chExt cx="6915357" cy="1234126"/>
          </a:xfrm>
        </p:grpSpPr>
        <p:grpSp>
          <p:nvGrpSpPr>
            <p:cNvPr id="15" name="Group 14"/>
            <p:cNvGrpSpPr/>
            <p:nvPr/>
          </p:nvGrpSpPr>
          <p:grpSpPr>
            <a:xfrm>
              <a:off x="3338885" y="5358297"/>
              <a:ext cx="4722935" cy="1234126"/>
              <a:chOff x="3138365" y="4983993"/>
              <a:chExt cx="4722935" cy="1234126"/>
            </a:xfrm>
          </p:grpSpPr>
          <p:pic>
            <p:nvPicPr>
              <p:cNvPr id="9" name="Picture 8" descr="Screen Shot 2020-12-04 at 09.07.58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9200" y="4983993"/>
                <a:ext cx="3835400" cy="521572"/>
              </a:xfrm>
              <a:prstGeom prst="rect">
                <a:avLst/>
              </a:prstGeom>
            </p:spPr>
          </p:pic>
          <p:pic>
            <p:nvPicPr>
              <p:cNvPr id="10" name="Picture 9" descr="Screen Shot 2020-12-04 at 09.08.28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9200" y="5644048"/>
                <a:ext cx="4102100" cy="57407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138365" y="5660212"/>
                <a:ext cx="498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90"/>
                    </a:solidFill>
                  </a:rPr>
                  <a:t>or</a:t>
                </a:r>
                <a:endParaRPr lang="en-US" sz="24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46463" y="5414211"/>
              <a:ext cx="2192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Now take time derivative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25929" y="2523686"/>
            <a:ext cx="3328501" cy="461665"/>
            <a:chOff x="4925929" y="2523686"/>
            <a:chExt cx="3328501" cy="461665"/>
          </a:xfrm>
        </p:grpSpPr>
        <p:pic>
          <p:nvPicPr>
            <p:cNvPr id="19" name="Picture 18" descr="Screen Shot 2020-12-04 at 08.47.59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985" y="2590526"/>
              <a:ext cx="1453445" cy="31827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925929" y="2523686"/>
              <a:ext cx="1698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90"/>
                  </a:solidFill>
                </a:rPr>
                <a:t>After using</a:t>
              </a:r>
              <a:endParaRPr lang="en-US" sz="2400" dirty="0">
                <a:solidFill>
                  <a:srgbClr val="00009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68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20-12-04 at 09.1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43" y="852148"/>
            <a:ext cx="3448384" cy="3022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550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0090"/>
                </a:solidFill>
              </a:rPr>
              <a:t>Rate of change of volume elements </a:t>
            </a:r>
            <a:r>
              <a:rPr lang="en-US" sz="2800" dirty="0">
                <a:solidFill>
                  <a:srgbClr val="000090"/>
                </a:solidFill>
              </a:rPr>
              <a:t>MSM Section </a:t>
            </a:r>
            <a:r>
              <a:rPr lang="en-US" sz="2800" dirty="0" smtClean="0">
                <a:solidFill>
                  <a:srgbClr val="000090"/>
                </a:solidFill>
              </a:rPr>
              <a:t>4.12</a:t>
            </a:r>
            <a:endParaRPr lang="en-US" sz="2800" dirty="0">
              <a:solidFill>
                <a:srgbClr val="00009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3100" y="1135771"/>
            <a:ext cx="3172284" cy="1737123"/>
            <a:chOff x="673100" y="1282819"/>
            <a:chExt cx="3172284" cy="1737123"/>
          </a:xfrm>
        </p:grpSpPr>
        <p:pic>
          <p:nvPicPr>
            <p:cNvPr id="17" name="Picture 16" descr="Screen Shot 2020-12-04 at 09.17.1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1282819"/>
              <a:ext cx="3086100" cy="577730"/>
            </a:xfrm>
            <a:prstGeom prst="rect">
              <a:avLst/>
            </a:prstGeom>
          </p:spPr>
        </p:pic>
        <p:pic>
          <p:nvPicPr>
            <p:cNvPr id="18" name="Picture 17" descr="Screen Shot 2020-12-04 at 09.17.4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307" y="1834252"/>
              <a:ext cx="2608492" cy="503393"/>
            </a:xfrm>
            <a:prstGeom prst="rect">
              <a:avLst/>
            </a:prstGeom>
          </p:spPr>
        </p:pic>
        <p:pic>
          <p:nvPicPr>
            <p:cNvPr id="19" name="Picture 18" descr="Screen Shot 2020-12-04 at 09.18.2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3" y="2302923"/>
              <a:ext cx="2737011" cy="717019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3517324" y="5414211"/>
            <a:ext cx="3636211" cy="1011089"/>
            <a:chOff x="467880" y="5477158"/>
            <a:chExt cx="3636211" cy="1011089"/>
          </a:xfrm>
        </p:grpSpPr>
        <p:pic>
          <p:nvPicPr>
            <p:cNvPr id="27" name="Picture 26" descr="Screen Shot 2020-12-04 at 09.26.3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80" y="5477158"/>
              <a:ext cx="3636211" cy="612157"/>
            </a:xfrm>
            <a:prstGeom prst="rect">
              <a:avLst/>
            </a:prstGeom>
          </p:spPr>
        </p:pic>
        <p:pic>
          <p:nvPicPr>
            <p:cNvPr id="28" name="Picture 27" descr="Screen Shot 2020-12-04 at 09.27.1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5982702"/>
              <a:ext cx="3071666" cy="50554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016000" y="5414211"/>
            <a:ext cx="219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Now take time derivative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95300" y="2830242"/>
            <a:ext cx="4721936" cy="2185924"/>
            <a:chOff x="495300" y="2830242"/>
            <a:chExt cx="4721936" cy="2185924"/>
          </a:xfrm>
        </p:grpSpPr>
        <p:pic>
          <p:nvPicPr>
            <p:cNvPr id="21" name="Picture 20" descr="Screen Shot 2020-12-04 at 09.19.49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0" y="2830242"/>
              <a:ext cx="3847704" cy="621920"/>
            </a:xfrm>
            <a:prstGeom prst="rect">
              <a:avLst/>
            </a:prstGeom>
          </p:spPr>
        </p:pic>
        <p:pic>
          <p:nvPicPr>
            <p:cNvPr id="22" name="Picture 21" descr="Screen Shot 2020-12-04 at 09.20.45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467" y="3356208"/>
              <a:ext cx="4192769" cy="597886"/>
            </a:xfrm>
            <a:prstGeom prst="rect">
              <a:avLst/>
            </a:prstGeom>
          </p:spPr>
        </p:pic>
        <p:pic>
          <p:nvPicPr>
            <p:cNvPr id="23" name="Picture 22" descr="Screen Shot 2020-12-04 at 09.21.41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3928156"/>
              <a:ext cx="3313270" cy="561454"/>
            </a:xfrm>
            <a:prstGeom prst="rect">
              <a:avLst/>
            </a:prstGeom>
          </p:spPr>
        </p:pic>
        <p:pic>
          <p:nvPicPr>
            <p:cNvPr id="24" name="Picture 23" descr="Screen Shot 2020-12-04 at 09.21.56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4429849"/>
              <a:ext cx="1082431" cy="586317"/>
            </a:xfrm>
            <a:prstGeom prst="rect">
              <a:avLst/>
            </a:prstGeom>
          </p:spPr>
        </p:pic>
        <p:pic>
          <p:nvPicPr>
            <p:cNvPr id="31" name="Picture 30" descr="Screen Shot 2020-12-04 at 09.38.18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" y="4455248"/>
              <a:ext cx="518694" cy="406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20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1800" y="169107"/>
            <a:ext cx="6210300" cy="78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Class-prep:  Conservation Laws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886" y="3621214"/>
            <a:ext cx="782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Assignment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Please identify each term or factor in the equation (MSM 5.3).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Explain in words what the equation </a:t>
            </a:r>
            <a:r>
              <a:rPr lang="en-US" sz="2000" dirty="0" smtClean="0">
                <a:solidFill>
                  <a:srgbClr val="000090"/>
                </a:solidFill>
              </a:rPr>
              <a:t>does, </a:t>
            </a:r>
            <a:r>
              <a:rPr lang="en-US" sz="2000" dirty="0">
                <a:solidFill>
                  <a:srgbClr val="000090"/>
                </a:solidFill>
              </a:rPr>
              <a:t>and why it is useful. </a:t>
            </a:r>
          </a:p>
          <a:p>
            <a:endParaRPr lang="en-US" sz="2000" b="1" dirty="0" smtClean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286" y="912223"/>
            <a:ext cx="8498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Please </a:t>
            </a:r>
            <a:r>
              <a:rPr lang="en-US" sz="2000" dirty="0">
                <a:solidFill>
                  <a:srgbClr val="000090"/>
                </a:solidFill>
              </a:rPr>
              <a:t>read 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MSM Section 5.1 </a:t>
            </a:r>
            <a:r>
              <a:rPr lang="en-US" sz="2000" i="1" dirty="0">
                <a:solidFill>
                  <a:srgbClr val="000090"/>
                </a:solidFill>
              </a:rPr>
              <a:t>Material Derivatives of Line, Surface and Volume Integrals</a:t>
            </a:r>
            <a:r>
              <a:rPr lang="en-US" sz="2000" b="1" dirty="0">
                <a:solidFill>
                  <a:srgbClr val="000090"/>
                </a:solidFill>
              </a:rPr>
              <a:t> 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Also 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volume elements</a:t>
            </a:r>
          </a:p>
          <a:p>
            <a:pPr marL="285750" lvl="0" indent="-28575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Conservation Laws</a:t>
            </a:r>
          </a:p>
          <a:p>
            <a:r>
              <a:rPr lang="en-US" sz="2000" dirty="0">
                <a:solidFill>
                  <a:srgbClr val="000090"/>
                </a:solidFill>
              </a:rPr>
              <a:t>Both are on the class web site </a:t>
            </a:r>
            <a:r>
              <a:rPr lang="en-US" sz="2000" dirty="0" smtClean="0">
                <a:solidFill>
                  <a:srgbClr val="000090"/>
                </a:solidFill>
              </a:rPr>
              <a:t>at</a:t>
            </a:r>
            <a:endParaRPr lang="en-US" sz="2000" dirty="0">
              <a:solidFill>
                <a:srgbClr val="000090"/>
              </a:solidFill>
            </a:endParaRPr>
          </a:p>
          <a:p>
            <a:pPr lvl="0"/>
            <a:r>
              <a:rPr lang="en-US" sz="2000" dirty="0" smtClean="0">
                <a:solidFill>
                  <a:srgbClr val="000090"/>
                </a:solidFill>
              </a:rPr>
              <a:t>	https</a:t>
            </a:r>
            <a:r>
              <a:rPr lang="en-US" sz="2000" dirty="0">
                <a:solidFill>
                  <a:srgbClr val="000090"/>
                </a:solidFill>
              </a:rPr>
              <a:t>://courses.washington.edu/ess511/NOTES</a:t>
            </a:r>
            <a:r>
              <a:rPr lang="en-US" sz="2000" dirty="0" smtClean="0">
                <a:solidFill>
                  <a:srgbClr val="000090"/>
                </a:solidFill>
              </a:rPr>
              <a:t>/</a:t>
            </a:r>
            <a:r>
              <a:rPr lang="en-US" sz="2000" dirty="0" err="1" smtClean="0">
                <a:solidFill>
                  <a:srgbClr val="000090"/>
                </a:solidFill>
              </a:rPr>
              <a:t>notes.html</a:t>
            </a:r>
            <a:endParaRPr lang="en-US" sz="2000" dirty="0">
              <a:solidFill>
                <a:srgbClr val="000090"/>
              </a:solidFill>
            </a:endParaRPr>
          </a:p>
        </p:txBody>
      </p:sp>
      <p:pic>
        <p:nvPicPr>
          <p:cNvPr id="5" name="Picture 4" descr="MSM_Eq_5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15973"/>
            <a:ext cx="4775200" cy="8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4 at 09.4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41385"/>
            <a:ext cx="8153400" cy="6002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6524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Discrete </a:t>
            </a:r>
            <a:r>
              <a:rPr lang="en-US" sz="2800" i="1" dirty="0" err="1" smtClean="0">
                <a:solidFill>
                  <a:srgbClr val="000090"/>
                </a:solidFill>
              </a:rPr>
              <a:t>vs</a:t>
            </a:r>
            <a:r>
              <a:rPr lang="en-US" sz="2800" dirty="0" smtClean="0">
                <a:solidFill>
                  <a:srgbClr val="000090"/>
                </a:solidFill>
              </a:rPr>
              <a:t> Continuum Conservation Laws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414</Words>
  <Application>Microsoft Macintosh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ESS 411/511 Geophysical Continuum Mechanics  Class #27</vt:lpstr>
      <vt:lpstr>ESS 411/511 Geophysical Continuum Mechanics</vt:lpstr>
      <vt:lpstr>Warm-up (break-out rooms)</vt:lpstr>
      <vt:lpstr>Some key ideas about rates of change</vt:lpstr>
      <vt:lpstr>PowerPoint Presentation</vt:lpstr>
      <vt:lpstr>PowerPoint Presentation</vt:lpstr>
      <vt:lpstr>PowerPoint Presentation</vt:lpstr>
      <vt:lpstr>Class-prep:  Conservation Laws</vt:lpstr>
      <vt:lpstr>Discrete vs Continuum Conservation Laws</vt:lpstr>
      <vt:lpstr>How do integrated quantities change through time?</vt:lpstr>
      <vt:lpstr>PowerPoint Presentation</vt:lpstr>
      <vt:lpstr>PowerPoint Presentation</vt:lpstr>
      <vt:lpstr>Conservation of Mass</vt:lpstr>
      <vt:lpstr>PowerPoint Presentation</vt:lpstr>
      <vt:lpstr>PowerPoint Presentation</vt:lpstr>
      <vt:lpstr>Conservation of Linear Momentum</vt:lpstr>
      <vt:lpstr>Conservation of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690</cp:revision>
  <cp:lastPrinted>2020-12-04T18:20:18Z</cp:lastPrinted>
  <dcterms:created xsi:type="dcterms:W3CDTF">2020-09-30T16:18:10Z</dcterms:created>
  <dcterms:modified xsi:type="dcterms:W3CDTF">2020-12-04T19:27:25Z</dcterms:modified>
</cp:coreProperties>
</file>