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4" r:id="rId2"/>
    <p:sldId id="607" r:id="rId3"/>
    <p:sldId id="274" r:id="rId4"/>
    <p:sldId id="570" r:id="rId5"/>
    <p:sldId id="568" r:id="rId6"/>
    <p:sldId id="593" r:id="rId7"/>
    <p:sldId id="589" r:id="rId8"/>
    <p:sldId id="591" r:id="rId9"/>
    <p:sldId id="606" r:id="rId10"/>
    <p:sldId id="608" r:id="rId11"/>
    <p:sldId id="609" r:id="rId12"/>
    <p:sldId id="603" r:id="rId13"/>
    <p:sldId id="604" r:id="rId14"/>
    <p:sldId id="605" r:id="rId15"/>
    <p:sldId id="600" r:id="rId16"/>
    <p:sldId id="595" r:id="rId17"/>
    <p:sldId id="596" r:id="rId18"/>
    <p:sldId id="597" r:id="rId19"/>
    <p:sldId id="5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248" autoAdjust="0"/>
    <p:restoredTop sz="90110" autoAdjust="0"/>
  </p:normalViewPr>
  <p:slideViewPr>
    <p:cSldViewPr snapToGrid="0" snapToObjects="1">
      <p:cViewPr>
        <p:scale>
          <a:sx n="100" d="100"/>
          <a:sy n="100" d="100"/>
        </p:scale>
        <p:origin x="-952" y="-176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4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#28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321" y="88048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#27                    –  Abigail Thienes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Wednesday     –   </a:t>
            </a:r>
            <a:r>
              <a:rPr lang="en-US" sz="2000" dirty="0" smtClean="0">
                <a:solidFill>
                  <a:srgbClr val="000090"/>
                </a:solidFill>
              </a:rPr>
              <a:t>Zoe Krauss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170" y="1797290"/>
            <a:ext cx="764533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42900"/>
            <a:r>
              <a:rPr lang="en-US" sz="2000" dirty="0" smtClean="0">
                <a:solidFill>
                  <a:srgbClr val="000090"/>
                </a:solidFill>
              </a:rPr>
              <a:t>Today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More </a:t>
            </a:r>
            <a:r>
              <a:rPr lang="en-US" sz="2000" dirty="0">
                <a:solidFill>
                  <a:srgbClr val="000090"/>
                </a:solidFill>
              </a:rPr>
              <a:t>o</a:t>
            </a:r>
            <a:r>
              <a:rPr lang="en-US" sz="2000" dirty="0" smtClean="0">
                <a:solidFill>
                  <a:srgbClr val="000090"/>
                </a:solidFill>
              </a:rPr>
              <a:t>n Moments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onstitutive Relations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Wednesday and Friday please read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</a:t>
            </a:r>
            <a:r>
              <a:rPr lang="en-US" sz="2000" dirty="0" smtClean="0">
                <a:solidFill>
                  <a:srgbClr val="000090"/>
                </a:solidFill>
              </a:rPr>
              <a:t>notes </a:t>
            </a:r>
            <a:r>
              <a:rPr lang="en-US" sz="2000" dirty="0">
                <a:solidFill>
                  <a:srgbClr val="000090"/>
                </a:solidFill>
              </a:rPr>
              <a:t>on </a:t>
            </a:r>
            <a:r>
              <a:rPr lang="en-US" sz="2000" dirty="0" smtClean="0">
                <a:solidFill>
                  <a:srgbClr val="000090"/>
                </a:solidFill>
              </a:rPr>
              <a:t>Seismic Moment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Ed’s notes </a:t>
            </a:r>
            <a:r>
              <a:rPr lang="en-US" sz="2000" dirty="0">
                <a:solidFill>
                  <a:srgbClr val="000090"/>
                </a:solidFill>
              </a:rPr>
              <a:t>on constitutive </a:t>
            </a:r>
            <a:r>
              <a:rPr lang="en-US" sz="2000" dirty="0" smtClean="0">
                <a:solidFill>
                  <a:srgbClr val="000090"/>
                </a:solidFill>
              </a:rPr>
              <a:t>relations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Ed’s notes on classical fluids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Ed’s notes on elastic waves 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(on right sidebar at)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  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rgbClr val="000090"/>
                </a:solidFill>
                <a:hlinkClick r:id="rId2"/>
              </a:rPr>
              <a:t>://courses.washington.edu/ess511/NOTES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677863" indent="-342900">
              <a:buFont typeface="Courier New"/>
              <a:buChar char="o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97494" y="712795"/>
            <a:ext cx="4123362" cy="1599928"/>
            <a:chOff x="1459296" y="3406853"/>
            <a:chExt cx="6478204" cy="3237301"/>
          </a:xfrm>
        </p:grpSpPr>
        <p:pic>
          <p:nvPicPr>
            <p:cNvPr id="4" name="Picture 3" descr="Screen Shot 2020-12-07 at 09.26.0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88"/>
            <a:stretch/>
          </p:blipFill>
          <p:spPr>
            <a:xfrm>
              <a:off x="2870200" y="4305300"/>
              <a:ext cx="5067300" cy="14033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057448" y="5337239"/>
              <a:ext cx="2037990" cy="56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Reference level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3683" y="4486084"/>
              <a:ext cx="381001" cy="622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a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1" y="5710019"/>
              <a:ext cx="1527148" cy="93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>
                  <a:latin typeface="Symbol" charset="2"/>
                  <a:cs typeface="Symbol" charset="2"/>
                </a:rPr>
                <a:t>r</a:t>
              </a:r>
              <a:r>
                <a:rPr lang="en-US" sz="1200" baseline="-25000" dirty="0" err="1" smtClean="0">
                  <a:latin typeface="Calibri"/>
                  <a:cs typeface="Calibri"/>
                </a:rPr>
                <a:t>m</a:t>
              </a:r>
              <a:r>
                <a:rPr lang="en-US" sz="1200" dirty="0" smtClean="0">
                  <a:latin typeface="Calibri"/>
                  <a:cs typeface="Calibri"/>
                </a:rPr>
                <a:t> mantle density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9296" y="4623704"/>
              <a:ext cx="1803400" cy="93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 of asthenosphere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75063" y="4291907"/>
              <a:ext cx="2019485" cy="622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a &lt;&lt; </a:t>
              </a:r>
              <a:r>
                <a:rPr lang="en-US" sz="1400" i="1" dirty="0" smtClean="0">
                  <a:latin typeface="Symbol" charset="2"/>
                  <a:cs typeface="Symbol" charset="2"/>
                </a:rPr>
                <a:t>l </a:t>
              </a:r>
              <a:r>
                <a:rPr lang="en-US" sz="1400" i="1" dirty="0" smtClean="0">
                  <a:latin typeface="Times"/>
                  <a:cs typeface="Times"/>
                </a:rPr>
                <a:t>= 2</a:t>
              </a:r>
              <a:r>
                <a:rPr lang="en-US" sz="1400" i="1" dirty="0" smtClean="0">
                  <a:latin typeface="Symbol" charset="2"/>
                  <a:cs typeface="Symbol" charset="2"/>
                </a:rPr>
                <a:t>p</a:t>
              </a:r>
              <a:r>
                <a:rPr lang="en-US" sz="1400" i="1" dirty="0" smtClean="0">
                  <a:latin typeface="Times"/>
                  <a:cs typeface="Times"/>
                </a:rPr>
                <a:t>/k</a:t>
              </a:r>
              <a:endParaRPr lang="en-US" sz="1400" i="1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75306" y="3406853"/>
              <a:ext cx="1738497" cy="560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/>
                  <a:cs typeface="Calibri"/>
                </a:rPr>
                <a:t>Wavelength</a:t>
              </a:r>
              <a:r>
                <a:rPr lang="en-US" sz="1200" i="1" dirty="0" smtClean="0">
                  <a:latin typeface="Times"/>
                  <a:cs typeface="Times"/>
                </a:rPr>
                <a:t> </a:t>
              </a:r>
              <a:r>
                <a:rPr lang="en-US" sz="1200" i="1" dirty="0" smtClean="0">
                  <a:latin typeface="Symbol" charset="2"/>
                  <a:cs typeface="Symbol" charset="2"/>
                </a:rPr>
                <a:t>l</a:t>
              </a:r>
              <a:endParaRPr lang="en-US" sz="1200" i="1" dirty="0">
                <a:latin typeface="Times"/>
                <a:cs typeface="Time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762500" y="4006850"/>
              <a:ext cx="27305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2100" y="6304772"/>
            <a:ext cx="886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reference level in the asthenosphere, there are no horizontal stress gradients (why?)</a:t>
            </a:r>
            <a:endParaRPr lang="en-US" dirty="0"/>
          </a:p>
        </p:txBody>
      </p:sp>
      <p:pic>
        <p:nvPicPr>
          <p:cNvPr id="8" name="Picture 7" descr="Screen Shot 2020-12-07 at 09.39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4" y="2590154"/>
            <a:ext cx="4567707" cy="8513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666824"/>
            <a:ext cx="403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flexural rigidity of the lithosphere adds a restoring force additional to the force coming from the topography</a:t>
            </a:r>
          </a:p>
        </p:txBody>
      </p:sp>
      <p:pic>
        <p:nvPicPr>
          <p:cNvPr id="13" name="Picture 12" descr="Screen Shot 2020-12-07 at 09.59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31" y="3441482"/>
            <a:ext cx="1060611" cy="401916"/>
          </a:xfrm>
          <a:prstGeom prst="rect">
            <a:avLst/>
          </a:prstGeom>
        </p:spPr>
      </p:pic>
      <p:pic>
        <p:nvPicPr>
          <p:cNvPr id="19" name="Picture 18" descr="Screen Shot 2020-12-07 at 09.59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35" y="4377980"/>
            <a:ext cx="2117736" cy="868911"/>
          </a:xfrm>
          <a:prstGeom prst="rect">
            <a:avLst/>
          </a:prstGeom>
        </p:spPr>
      </p:pic>
      <p:pic>
        <p:nvPicPr>
          <p:cNvPr id="20" name="Picture 19" descr="Screen Shot 2020-12-07 at 09.59.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71" y="3262795"/>
            <a:ext cx="1169809" cy="6665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4500" y="3439225"/>
            <a:ext cx="668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Bending stresses in the lithosphere become dominant                        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6550" y="4619086"/>
            <a:ext cx="29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terms of the wavelength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r>
              <a:rPr lang="en-US" dirty="0" smtClean="0"/>
              <a:t>,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374884"/>
            <a:ext cx="61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wavelengths can be supported, but long wavelength waves just sag into the mantle based on their weight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97494" y="250452"/>
            <a:ext cx="4123362" cy="1599928"/>
            <a:chOff x="1459296" y="3406853"/>
            <a:chExt cx="6478204" cy="3237301"/>
          </a:xfrm>
        </p:grpSpPr>
        <p:pic>
          <p:nvPicPr>
            <p:cNvPr id="4" name="Picture 3" descr="Screen Shot 2020-12-07 at 09.26.0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88"/>
            <a:stretch/>
          </p:blipFill>
          <p:spPr>
            <a:xfrm>
              <a:off x="2870200" y="4305299"/>
              <a:ext cx="5067300" cy="140334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057448" y="5337239"/>
              <a:ext cx="2037990" cy="56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Reference level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3683" y="4486084"/>
              <a:ext cx="381001" cy="622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a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1" y="5710019"/>
              <a:ext cx="1527148" cy="93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>
                  <a:latin typeface="Symbol" charset="2"/>
                  <a:cs typeface="Symbol" charset="2"/>
                </a:rPr>
                <a:t>r</a:t>
              </a:r>
              <a:r>
                <a:rPr lang="en-US" sz="1200" baseline="-25000" dirty="0" err="1" smtClean="0">
                  <a:latin typeface="Calibri"/>
                  <a:cs typeface="Calibri"/>
                </a:rPr>
                <a:t>m</a:t>
              </a:r>
              <a:r>
                <a:rPr lang="en-US" sz="1200" dirty="0" smtClean="0">
                  <a:latin typeface="Calibri"/>
                  <a:cs typeface="Calibri"/>
                </a:rPr>
                <a:t> mantle density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9296" y="4623704"/>
              <a:ext cx="1803400" cy="93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 of asthenosphere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75063" y="4291907"/>
              <a:ext cx="2019485" cy="622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a &lt;&lt; </a:t>
              </a:r>
              <a:r>
                <a:rPr lang="en-US" sz="1400" i="1" dirty="0" smtClean="0">
                  <a:latin typeface="Symbol" charset="2"/>
                  <a:cs typeface="Symbol" charset="2"/>
                </a:rPr>
                <a:t>l </a:t>
              </a:r>
              <a:r>
                <a:rPr lang="en-US" sz="1400" i="1" dirty="0" smtClean="0">
                  <a:latin typeface="Times"/>
                  <a:cs typeface="Times"/>
                </a:rPr>
                <a:t>= 2</a:t>
              </a:r>
              <a:r>
                <a:rPr lang="en-US" sz="1400" i="1" dirty="0" smtClean="0">
                  <a:latin typeface="Symbol" charset="2"/>
                  <a:cs typeface="Symbol" charset="2"/>
                </a:rPr>
                <a:t>p</a:t>
              </a:r>
              <a:r>
                <a:rPr lang="en-US" sz="1400" i="1" dirty="0" smtClean="0">
                  <a:latin typeface="Times"/>
                  <a:cs typeface="Times"/>
                </a:rPr>
                <a:t>/k</a:t>
              </a:r>
              <a:endParaRPr lang="en-US" sz="1400" i="1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75306" y="3406853"/>
              <a:ext cx="1738497" cy="560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/>
                  <a:cs typeface="Calibri"/>
                </a:rPr>
                <a:t>Wavelength</a:t>
              </a:r>
              <a:r>
                <a:rPr lang="en-US" sz="1200" i="1" dirty="0" smtClean="0">
                  <a:latin typeface="Times"/>
                  <a:cs typeface="Times"/>
                </a:rPr>
                <a:t> </a:t>
              </a:r>
              <a:r>
                <a:rPr lang="en-US" sz="1200" i="1" dirty="0" smtClean="0">
                  <a:latin typeface="Symbol" charset="2"/>
                  <a:cs typeface="Symbol" charset="2"/>
                </a:rPr>
                <a:t>l</a:t>
              </a:r>
              <a:endParaRPr lang="en-US" sz="1200" i="1" dirty="0">
                <a:latin typeface="Times"/>
                <a:cs typeface="Time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762500" y="4006850"/>
              <a:ext cx="27305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37494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Supportable wavelengths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300" y="6120106"/>
            <a:ext cx="886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reference level in the asthenosphere, there are no horizontal stress gradients (why?)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804720" y="1644247"/>
            <a:ext cx="4580151" cy="762006"/>
            <a:chOff x="196850" y="2004125"/>
            <a:chExt cx="4580151" cy="762006"/>
          </a:xfrm>
        </p:grpSpPr>
        <p:pic>
          <p:nvPicPr>
            <p:cNvPr id="13" name="Picture 12" descr="Screen Shot 2020-12-07 at 09.59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152" y="2290999"/>
              <a:ext cx="1060611" cy="401916"/>
            </a:xfrm>
            <a:prstGeom prst="rect">
              <a:avLst/>
            </a:prstGeom>
          </p:spPr>
        </p:pic>
        <p:pic>
          <p:nvPicPr>
            <p:cNvPr id="20" name="Picture 19" descr="Screen Shot 2020-12-07 at 09.59.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192" y="2099612"/>
              <a:ext cx="1169809" cy="6665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96850" y="2004125"/>
              <a:ext cx="3464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Bending stresses in the lithosphere </a:t>
              </a:r>
            </a:p>
            <a:p>
              <a:r>
                <a:rPr lang="en-US" dirty="0" smtClean="0"/>
                <a:t>become dominant                        or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6667" y="2620792"/>
            <a:ext cx="4357498" cy="917154"/>
            <a:chOff x="500420" y="1765750"/>
            <a:chExt cx="4357498" cy="917154"/>
          </a:xfrm>
        </p:grpSpPr>
        <p:grpSp>
          <p:nvGrpSpPr>
            <p:cNvPr id="27" name="Group 26"/>
            <p:cNvGrpSpPr/>
            <p:nvPr/>
          </p:nvGrpSpPr>
          <p:grpSpPr>
            <a:xfrm>
              <a:off x="500420" y="1765750"/>
              <a:ext cx="2978027" cy="398453"/>
              <a:chOff x="500420" y="1765750"/>
              <a:chExt cx="2978027" cy="398453"/>
            </a:xfrm>
          </p:grpSpPr>
          <p:pic>
            <p:nvPicPr>
              <p:cNvPr id="6" name="Picture 5" descr="Screen Shot 2020-12-07 at 10.06.2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810" y="1765750"/>
                <a:ext cx="1234637" cy="356146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500420" y="1794871"/>
                <a:ext cx="1627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Flexural rigidity </a:t>
                </a:r>
                <a:endParaRPr lang="en-US" i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02367" y="2288646"/>
              <a:ext cx="4355551" cy="394258"/>
              <a:chOff x="502367" y="2411521"/>
              <a:chExt cx="4355551" cy="394258"/>
            </a:xfrm>
          </p:grpSpPr>
          <p:pic>
            <p:nvPicPr>
              <p:cNvPr id="16" name="Picture 15" descr="Screen Shot 2020-12-07 at 10.08.02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1"/>
              <a:stretch/>
            </p:blipFill>
            <p:spPr>
              <a:xfrm>
                <a:off x="2243810" y="2421082"/>
                <a:ext cx="1763808" cy="384697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02367" y="2424221"/>
                <a:ext cx="168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Elastic modulus</a:t>
                </a:r>
                <a:endParaRPr lang="en-US" i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01268" y="2411521"/>
                <a:ext cx="85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r>
                  <a:rPr lang="en-US" baseline="30000" dirty="0" smtClean="0"/>
                  <a:t>10</a:t>
                </a:r>
                <a:r>
                  <a:rPr lang="en-US" dirty="0" smtClean="0"/>
                  <a:t> Pa</a:t>
                </a:r>
                <a:endParaRPr lang="en-US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77122" y="3689788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charset="2"/>
                <a:cs typeface="Symbol" charset="2"/>
              </a:rPr>
              <a:t>r</a:t>
            </a:r>
            <a:r>
              <a:rPr lang="en-US" baseline="-25000" dirty="0" err="1" smtClean="0">
                <a:latin typeface="Calibri"/>
                <a:cs typeface="Calibri"/>
              </a:rPr>
              <a:t>m</a:t>
            </a:r>
            <a:r>
              <a:rPr lang="en-US" dirty="0" smtClean="0"/>
              <a:t> g ~0.3× 10</a:t>
            </a:r>
            <a:r>
              <a:rPr lang="en-US" baseline="30000" dirty="0" smtClean="0"/>
              <a:t>5</a:t>
            </a:r>
            <a:r>
              <a:rPr lang="en-US" dirty="0" smtClean="0"/>
              <a:t> Pa m-1, and with </a:t>
            </a:r>
            <a:r>
              <a:rPr lang="en-US" i="1" dirty="0" smtClean="0"/>
              <a:t>t</a:t>
            </a:r>
            <a:r>
              <a:rPr lang="en-US" dirty="0" smtClean="0"/>
              <a:t> = 100 km, </a:t>
            </a:r>
            <a:r>
              <a:rPr lang="en-US" i="1" dirty="0" smtClean="0"/>
              <a:t>D</a:t>
            </a:r>
            <a:r>
              <a:rPr lang="en-US" dirty="0" smtClean="0"/>
              <a:t> = 10</a:t>
            </a:r>
            <a:r>
              <a:rPr lang="en-US" baseline="30000" dirty="0" smtClean="0"/>
              <a:t>24</a:t>
            </a:r>
            <a:r>
              <a:rPr lang="en-US" dirty="0" smtClean="0"/>
              <a:t> Pa 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804720" y="4463534"/>
            <a:ext cx="51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bending stresses become important for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r>
              <a:rPr lang="en-US" dirty="0" smtClean="0"/>
              <a:t>&lt;500 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1943100" cy="16938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How to measure earthquake size?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Shot 2020-12-04 at 16.0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87218"/>
            <a:ext cx="6375400" cy="4397752"/>
          </a:xfrm>
          <a:prstGeom prst="rect">
            <a:avLst/>
          </a:prstGeom>
        </p:spPr>
      </p:pic>
      <p:pic>
        <p:nvPicPr>
          <p:cNvPr id="6" name="Picture 5" descr="Screen Shot 2020-12-04 at 16.0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651645"/>
            <a:ext cx="5803900" cy="20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8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7 at 09.0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794248"/>
            <a:ext cx="8216900" cy="5913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7924800" cy="6016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Estimate strain energy released?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7924800" cy="6016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Estimate strain energy in a spring?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20-12-07 at 09.0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176"/>
            <a:ext cx="9144000" cy="33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Energy released by a spring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20-12-04 at 16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937500" cy="45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4 at 16.0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0" y="1092200"/>
            <a:ext cx="7981579" cy="5689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Energy per unit volume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4 at 16.0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250096"/>
            <a:ext cx="7391400" cy="5607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Simple, but not maybe simple enough </a:t>
            </a:r>
            <a:r>
              <a:rPr lang="mr-IN" sz="2800" dirty="0" smtClean="0">
                <a:solidFill>
                  <a:srgbClr val="000090"/>
                </a:solidFill>
              </a:rPr>
              <a:t>…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4 at 16.08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"/>
          <a:stretch/>
        </p:blipFill>
        <p:spPr>
          <a:xfrm>
            <a:off x="423552" y="1130300"/>
            <a:ext cx="8250547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(B) Moment Magnitude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4 at 16.08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8"/>
          <a:stretch/>
        </p:blipFill>
        <p:spPr>
          <a:xfrm>
            <a:off x="457200" y="1034556"/>
            <a:ext cx="8064500" cy="5378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Both sides of the fault release moment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3801" y="1374776"/>
            <a:ext cx="70993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Problem Set #5 has been graded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Results are on Canvas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 will return annotated paper late today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Problem Set </a:t>
            </a:r>
            <a:r>
              <a:rPr lang="en-US" sz="2000" dirty="0" smtClean="0">
                <a:solidFill>
                  <a:srgbClr val="000090"/>
                </a:solidFill>
              </a:rPr>
              <a:t>#6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Coming back soon </a:t>
            </a:r>
            <a:r>
              <a:rPr lang="mr-IN" sz="2000" dirty="0" smtClean="0">
                <a:solidFill>
                  <a:srgbClr val="000090"/>
                </a:solidFill>
              </a:rPr>
              <a:t>…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For Problems Lab on Thursday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Study Questions for take-at-home Final exam have been posted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I plan to prepare some notes about the issues encountered on the Mid-term and on Problem Sets  #4 and #5 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6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Moments – lithosphere bending; Earthquake moment magnitud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Warm-up (break-out rooms)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816100"/>
            <a:ext cx="5740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exactly are constitutive relations?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Why are they useful?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are some examples?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6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700" y="169107"/>
            <a:ext cx="5245100" cy="78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Class-prep:  Constitutive relations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885" y="2529014"/>
            <a:ext cx="83092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Assignment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In general, a linear relation between two second-order tensors </a:t>
            </a:r>
            <a:r>
              <a:rPr lang="en-US" sz="2000" i="1" dirty="0" err="1" smtClean="0">
                <a:solidFill>
                  <a:srgbClr val="000090"/>
                </a:solidFill>
                <a:latin typeface="Times"/>
                <a:cs typeface="Times"/>
              </a:rPr>
              <a:t>f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i="1" dirty="0" err="1" smtClean="0">
                <a:solidFill>
                  <a:srgbClr val="000090"/>
                </a:solidFill>
                <a:latin typeface="Times"/>
                <a:cs typeface="Times"/>
              </a:rPr>
              <a:t>g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requires a fourth-order tensor coefficient </a:t>
            </a:r>
            <a:r>
              <a:rPr lang="en-US" sz="2000" dirty="0" err="1" smtClean="0">
                <a:solidFill>
                  <a:srgbClr val="00009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ijkm</a:t>
            </a:r>
            <a:r>
              <a:rPr lang="en-US" sz="2400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with 81 components.</a:t>
            </a:r>
          </a:p>
          <a:p>
            <a:r>
              <a:rPr lang="en-US" sz="2000" dirty="0">
                <a:solidFill>
                  <a:srgbClr val="000090"/>
                </a:solidFill>
              </a:rPr>
              <a:t>	</a:t>
            </a:r>
            <a:r>
              <a:rPr lang="en-US" sz="2000" i="1" dirty="0" err="1" smtClean="0">
                <a:solidFill>
                  <a:srgbClr val="000090"/>
                </a:solidFill>
                <a:latin typeface="Times"/>
                <a:cs typeface="Times"/>
              </a:rPr>
              <a:t>f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= </a:t>
            </a:r>
            <a:r>
              <a:rPr lang="en-US" sz="2000" dirty="0" err="1" smtClean="0">
                <a:solidFill>
                  <a:srgbClr val="00009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ijkm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 err="1" smtClean="0">
                <a:solidFill>
                  <a:srgbClr val="000090"/>
                </a:solidFill>
                <a:latin typeface="Times"/>
                <a:cs typeface="Times"/>
              </a:rPr>
              <a:t>g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km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However, stress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and strain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km</a:t>
            </a:r>
            <a:r>
              <a:rPr lang="en-US" sz="2000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can be related with just 2 scalar coefficients 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 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he </a:t>
            </a:r>
            <a:r>
              <a:rPr lang="en-US" sz="2000" dirty="0" err="1" smtClean="0">
                <a:solidFill>
                  <a:srgbClr val="000090"/>
                </a:solidFill>
                <a:latin typeface="Calibri"/>
                <a:cs typeface="Calibri"/>
              </a:rPr>
              <a:t>Lamé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 constants) in Hooke’s Law for linear elasticity.</a:t>
            </a:r>
          </a:p>
          <a:p>
            <a:r>
              <a:rPr lang="en-US" sz="2000" dirty="0">
                <a:solidFill>
                  <a:srgbClr val="000090"/>
                </a:solidFill>
              </a:rPr>
              <a:t>	</a:t>
            </a:r>
            <a:r>
              <a:rPr lang="en-US" sz="2000" dirty="0" smtClean="0">
                <a:solidFill>
                  <a:srgbClr val="000090"/>
                </a:solidFill>
              </a:rPr>
              <a:t>	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=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kk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 smtClean="0">
                <a:solidFill>
                  <a:srgbClr val="000090"/>
                </a:solidFill>
              </a:rPr>
              <a:t>+ 2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i="1" baseline="-250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endParaRPr lang="en-US" sz="2400" baseline="-25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In a paragraph, outline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the properties of stress and strain tensors that allow much of this simplification,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the conservation </a:t>
            </a:r>
            <a:r>
              <a:rPr lang="en-US" sz="2000" dirty="0" smtClean="0">
                <a:solidFill>
                  <a:srgbClr val="000090"/>
                </a:solidFill>
              </a:rPr>
              <a:t>laws that are invoked,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and </a:t>
            </a:r>
            <a:r>
              <a:rPr lang="en-US" sz="2000" dirty="0">
                <a:solidFill>
                  <a:srgbClr val="000090"/>
                </a:solidFill>
              </a:rPr>
              <a:t>any additional </a:t>
            </a:r>
            <a:r>
              <a:rPr lang="en-US" sz="2000" dirty="0" smtClean="0">
                <a:solidFill>
                  <a:srgbClr val="000090"/>
                </a:solidFill>
              </a:rPr>
              <a:t>assumptions.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What do the </a:t>
            </a:r>
            <a:r>
              <a:rPr lang="en-US" sz="2000" dirty="0" err="1" smtClean="0">
                <a:solidFill>
                  <a:srgbClr val="000090"/>
                </a:solidFill>
              </a:rPr>
              <a:t>Lam</a:t>
            </a:r>
            <a:r>
              <a:rPr lang="en-US" sz="2000" dirty="0" err="1">
                <a:solidFill>
                  <a:srgbClr val="000090"/>
                </a:solidFill>
                <a:cs typeface="Calibri"/>
              </a:rPr>
              <a:t>é</a:t>
            </a:r>
            <a:r>
              <a:rPr lang="en-US" sz="2000" dirty="0">
                <a:solidFill>
                  <a:srgbClr val="000090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cs typeface="Calibri"/>
              </a:rPr>
              <a:t>constants represent, and what are their units?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286" y="772523"/>
            <a:ext cx="849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Please </a:t>
            </a:r>
            <a:r>
              <a:rPr lang="en-US" sz="2000" dirty="0">
                <a:solidFill>
                  <a:srgbClr val="000090"/>
                </a:solidFill>
              </a:rPr>
              <a:t>read 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Raymond </a:t>
            </a:r>
            <a:r>
              <a:rPr lang="en-US" sz="2000" dirty="0">
                <a:solidFill>
                  <a:srgbClr val="000090"/>
                </a:solidFill>
              </a:rPr>
              <a:t>notes on </a:t>
            </a:r>
            <a:r>
              <a:rPr lang="en-US" sz="2000" dirty="0" smtClean="0">
                <a:solidFill>
                  <a:srgbClr val="000090"/>
                </a:solidFill>
              </a:rPr>
              <a:t>stress and moments</a:t>
            </a:r>
            <a:endParaRPr lang="en-US" sz="2000" dirty="0">
              <a:solidFill>
                <a:srgbClr val="000090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c</a:t>
            </a:r>
            <a:r>
              <a:rPr lang="en-US" sz="2000" dirty="0" smtClean="0">
                <a:solidFill>
                  <a:srgbClr val="000090"/>
                </a:solidFill>
              </a:rPr>
              <a:t>onstitutive relations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Both are on the class web site </a:t>
            </a:r>
            <a:r>
              <a:rPr lang="en-US" sz="2000" dirty="0" smtClean="0">
                <a:solidFill>
                  <a:srgbClr val="000090"/>
                </a:solidFill>
              </a:rPr>
              <a:t>at</a:t>
            </a:r>
            <a:endParaRPr lang="en-US" sz="2000" dirty="0">
              <a:solidFill>
                <a:srgbClr val="000090"/>
              </a:solidFill>
            </a:endParaRPr>
          </a:p>
          <a:p>
            <a:pPr lvl="0"/>
            <a:r>
              <a:rPr lang="en-US" sz="2000" dirty="0" smtClean="0">
                <a:solidFill>
                  <a:srgbClr val="000090"/>
                </a:solidFill>
              </a:rPr>
              <a:t>	</a:t>
            </a:r>
            <a:r>
              <a:rPr lang="en-US" sz="2000" i="1" dirty="0" smtClean="0">
                <a:solidFill>
                  <a:srgbClr val="000090"/>
                </a:solidFill>
              </a:rPr>
              <a:t>https</a:t>
            </a:r>
            <a:r>
              <a:rPr lang="en-US" sz="2000" i="1" dirty="0">
                <a:solidFill>
                  <a:srgbClr val="000090"/>
                </a:solidFill>
              </a:rPr>
              <a:t>://courses.washington.edu/ess511/NOTES</a:t>
            </a:r>
            <a:r>
              <a:rPr lang="en-US" sz="2000" i="1" dirty="0" smtClean="0">
                <a:solidFill>
                  <a:srgbClr val="000090"/>
                </a:solidFill>
              </a:rPr>
              <a:t>/</a:t>
            </a:r>
            <a:r>
              <a:rPr lang="en-US" sz="2000" i="1" dirty="0" err="1" smtClean="0">
                <a:solidFill>
                  <a:srgbClr val="000090"/>
                </a:solidFill>
              </a:rPr>
              <a:t>notes.html</a:t>
            </a:r>
            <a:endParaRPr lang="en-US" sz="20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8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Moments of interest in the Earth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4900" y="1790700"/>
            <a:ext cx="6391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Rock overhangs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Snow cornices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Length scale of support by bending lithosphere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Earthquake moment </a:t>
            </a:r>
            <a:r>
              <a:rPr lang="en-US" sz="2400" dirty="0" smtClean="0">
                <a:solidFill>
                  <a:srgbClr val="000090"/>
                </a:solidFill>
              </a:rPr>
              <a:t>magnitude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8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300" y="490918"/>
            <a:ext cx="6413500" cy="2232548"/>
            <a:chOff x="241300" y="986218"/>
            <a:chExt cx="6413500" cy="2232548"/>
          </a:xfrm>
        </p:grpSpPr>
        <p:pic>
          <p:nvPicPr>
            <p:cNvPr id="4" name="Picture 3" descr="Screen Shot 2020-12-04 at 13.45.2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241300" y="986218"/>
              <a:ext cx="6413500" cy="223254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H="1">
              <a:off x="3060701" y="2134328"/>
              <a:ext cx="353484" cy="471287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Warped lithosphere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7975" y="794101"/>
            <a:ext cx="464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Suppose lithosphere is flat in relaxed state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601" y="2830980"/>
            <a:ext cx="4552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Now lithosphere is warped into a sinusoid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</a:t>
            </a:r>
            <a:r>
              <a:rPr lang="en-US" sz="2000" dirty="0" smtClean="0">
                <a:solidFill>
                  <a:srgbClr val="000090"/>
                </a:solidFill>
              </a:rPr>
              <a:t>.g. by loading with a big ice sheet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8" name="Picture 7" descr="Screen Shot 2020-12-04 at 13.52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133091"/>
            <a:ext cx="3670300" cy="416629"/>
          </a:xfrm>
          <a:prstGeom prst="rect">
            <a:avLst/>
          </a:prstGeom>
        </p:spPr>
      </p:pic>
      <p:pic>
        <p:nvPicPr>
          <p:cNvPr id="7" name="Picture 6" descr="Screen Shot 2020-12-04 at 13.50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663607"/>
            <a:ext cx="3848100" cy="1066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" y="3658782"/>
            <a:ext cx="372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Far from any edge, P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dirty="0" smtClean="0">
                <a:solidFill>
                  <a:srgbClr val="000090"/>
                </a:solidFill>
              </a:rPr>
              <a:t> = P</a:t>
            </a:r>
            <a:r>
              <a:rPr lang="en-US" sz="2000" baseline="-25000" dirty="0" smtClean="0">
                <a:solidFill>
                  <a:srgbClr val="000090"/>
                </a:solidFill>
              </a:rPr>
              <a:t>2</a:t>
            </a:r>
            <a:r>
              <a:rPr lang="en-US" sz="2000" dirty="0" smtClean="0">
                <a:solidFill>
                  <a:srgbClr val="000090"/>
                </a:solidFill>
              </a:rPr>
              <a:t> = 0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rgbClr val="000090"/>
                </a:solidFill>
              </a:rPr>
              <a:t>N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top</a:t>
            </a:r>
            <a:r>
              <a:rPr lang="en-US" sz="2000" dirty="0" smtClean="0">
                <a:solidFill>
                  <a:srgbClr val="000090"/>
                </a:solidFill>
              </a:rPr>
              <a:t> = 0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rgbClr val="000090"/>
                </a:solidFill>
              </a:rPr>
              <a:t>N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bot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=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b</a:t>
            </a:r>
            <a:endParaRPr lang="en-US" sz="2000" baseline="-25000" dirty="0">
              <a:solidFill>
                <a:srgbClr val="00009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300" y="4837276"/>
            <a:ext cx="7512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b</a:t>
            </a:r>
            <a:r>
              <a:rPr lang="en-US" sz="2000" dirty="0" smtClean="0">
                <a:solidFill>
                  <a:srgbClr val="000090"/>
                </a:solidFill>
              </a:rPr>
              <a:t> results from 2 effects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weight of the overlying lithosphere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bending stresses in the lithosphere, which tries to relax</a:t>
            </a:r>
          </a:p>
          <a:p>
            <a:pPr marL="571500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pull the lithosphere up and away from the mantle in the hollows, </a:t>
            </a:r>
          </a:p>
          <a:p>
            <a:pPr marL="571500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push down on the mantle under the crests. </a:t>
            </a:r>
            <a:r>
              <a:rPr lang="en-US" sz="2000" baseline="-25000" dirty="0" smtClean="0">
                <a:solidFill>
                  <a:srgbClr val="000090"/>
                </a:solidFill>
              </a:rPr>
              <a:t> </a:t>
            </a:r>
            <a:endParaRPr lang="en-US" sz="2000" baseline="-25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300" y="490918"/>
            <a:ext cx="6413500" cy="2232548"/>
            <a:chOff x="241300" y="986218"/>
            <a:chExt cx="6413500" cy="2232548"/>
          </a:xfrm>
        </p:grpSpPr>
        <p:pic>
          <p:nvPicPr>
            <p:cNvPr id="4" name="Picture 3" descr="Screen Shot 2020-12-04 at 13.45.2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241300" y="986218"/>
              <a:ext cx="6413500" cy="223254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H="1">
              <a:off x="3060701" y="2134328"/>
              <a:ext cx="353484" cy="471287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Suppose lithosphere is flat in relaxed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77088" y="786280"/>
            <a:ext cx="4552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Now lithosphere is warped into a sinusoid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</a:t>
            </a:r>
            <a:r>
              <a:rPr lang="en-US" sz="2000" dirty="0" smtClean="0">
                <a:solidFill>
                  <a:srgbClr val="000090"/>
                </a:solidFill>
              </a:rPr>
              <a:t>.g. by loading with a big ice sheet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8" name="Picture 7" descr="Screen Shot 2020-12-04 at 13.52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1" y="1902000"/>
            <a:ext cx="3670300" cy="416629"/>
          </a:xfrm>
          <a:prstGeom prst="rect">
            <a:avLst/>
          </a:prstGeom>
        </p:spPr>
      </p:pic>
      <p:pic>
        <p:nvPicPr>
          <p:cNvPr id="7" name="Picture 6" descr="Screen Shot 2020-12-04 at 13.50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4" y="3333234"/>
            <a:ext cx="3170708" cy="87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" y="2815307"/>
            <a:ext cx="372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Far from any edge, P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dirty="0" smtClean="0">
                <a:solidFill>
                  <a:srgbClr val="000090"/>
                </a:solidFill>
              </a:rPr>
              <a:t> = P</a:t>
            </a:r>
            <a:r>
              <a:rPr lang="en-US" sz="2000" baseline="-25000" dirty="0" smtClean="0">
                <a:solidFill>
                  <a:srgbClr val="000090"/>
                </a:solidFill>
              </a:rPr>
              <a:t>2</a:t>
            </a:r>
            <a:r>
              <a:rPr lang="en-US" sz="2000" dirty="0" smtClean="0">
                <a:solidFill>
                  <a:srgbClr val="000090"/>
                </a:solidFill>
              </a:rPr>
              <a:t> = 0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rgbClr val="000090"/>
                </a:solidFill>
              </a:rPr>
              <a:t>N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top</a:t>
            </a:r>
            <a:r>
              <a:rPr lang="en-US" sz="2000" dirty="0" smtClean="0">
                <a:solidFill>
                  <a:srgbClr val="000090"/>
                </a:solidFill>
              </a:rPr>
              <a:t> = 0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rgbClr val="000090"/>
                </a:solidFill>
              </a:rPr>
              <a:t>N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bot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=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b</a:t>
            </a:r>
            <a:endParaRPr lang="en-US" sz="2000" baseline="-25000" dirty="0">
              <a:solidFill>
                <a:srgbClr val="00009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4228865"/>
            <a:ext cx="7512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b</a:t>
            </a:r>
            <a:r>
              <a:rPr lang="en-US" sz="2000" dirty="0" smtClean="0">
                <a:solidFill>
                  <a:srgbClr val="000090"/>
                </a:solidFill>
              </a:rPr>
              <a:t> varies with </a:t>
            </a:r>
            <a:r>
              <a:rPr lang="en-US" sz="2000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4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dirty="0" smtClean="0">
                <a:solidFill>
                  <a:srgbClr val="000090"/>
                </a:solidFill>
              </a:rPr>
              <a:t> and results from 2 effects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weight of the overlying lithosphere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bending stresses in the lithosphere, which tries to relax and flatten</a:t>
            </a:r>
          </a:p>
          <a:p>
            <a:pPr marL="571500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pull the lithosphere up from the mantle in the hollows, </a:t>
            </a:r>
          </a:p>
          <a:p>
            <a:pPr marL="571500" indent="-342900">
              <a:buFont typeface="Courier New"/>
              <a:buChar char="o"/>
            </a:pPr>
            <a:r>
              <a:rPr lang="en-US" sz="2000" dirty="0" smtClean="0">
                <a:solidFill>
                  <a:srgbClr val="000090"/>
                </a:solidFill>
              </a:rPr>
              <a:t>push down on the mantle under the crests. </a:t>
            </a:r>
            <a:r>
              <a:rPr lang="en-US" sz="2000" baseline="-25000" dirty="0" smtClean="0">
                <a:solidFill>
                  <a:srgbClr val="000090"/>
                </a:solidFill>
              </a:rPr>
              <a:t> </a:t>
            </a:r>
            <a:endParaRPr lang="en-US" sz="2000" baseline="-25000" dirty="0">
              <a:solidFill>
                <a:srgbClr val="00009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7000" y="3333234"/>
            <a:ext cx="467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so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1" name="Picture 10" descr="Screen Shot 2020-12-04 at 14.20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3866461"/>
            <a:ext cx="1502475" cy="34358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60399" y="3930650"/>
            <a:ext cx="450851" cy="19685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18885" y="3826133"/>
            <a:ext cx="470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(2)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7962" y="2290372"/>
            <a:ext cx="470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(1)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38076" y="3578423"/>
            <a:ext cx="470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(3)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" y="5910881"/>
            <a:ext cx="1869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From (2) and (3)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14" name="Picture 13" descr="Screen Shot 2020-12-04 at 14.26.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85" y="6000413"/>
            <a:ext cx="3037415" cy="4541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1576" y="5965963"/>
            <a:ext cx="470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(4)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2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38397" y="548381"/>
            <a:ext cx="6629400" cy="2492633"/>
            <a:chOff x="1485900" y="3586718"/>
            <a:chExt cx="6629400" cy="2492633"/>
          </a:xfrm>
        </p:grpSpPr>
        <p:pic>
          <p:nvPicPr>
            <p:cNvPr id="4" name="Picture 3" descr="Screen Shot 2020-12-07 at 09.26.0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88"/>
            <a:stretch/>
          </p:blipFill>
          <p:spPr>
            <a:xfrm>
              <a:off x="2870200" y="4305300"/>
              <a:ext cx="5067300" cy="14033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36800" y="542290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Reference level in asthenosphere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3822749"/>
              <a:ext cx="2159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a</a:t>
              </a:r>
              <a:r>
                <a:rPr lang="en-US" dirty="0" smtClean="0"/>
                <a:t> = Amplitude of lithosphere “wave”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0" y="42291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5710019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latin typeface="Symbol" charset="2"/>
                  <a:cs typeface="Symbol" charset="2"/>
                </a:rPr>
                <a:t>R</a:t>
              </a:r>
              <a:r>
                <a:rPr lang="en-US" baseline="-25000" dirty="0" err="1" smtClean="0"/>
                <a:t>m</a:t>
              </a:r>
              <a:r>
                <a:rPr lang="en-US" baseline="-25000" dirty="0" smtClean="0"/>
                <a:t> </a:t>
              </a:r>
              <a:r>
                <a:rPr lang="en-US" dirty="0" smtClean="0"/>
                <a:t>Mantle density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5900" y="4520911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 of asthenosphere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7800" y="4147571"/>
              <a:ext cx="1616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a &lt;&lt; </a:t>
              </a:r>
              <a:r>
                <a:rPr lang="en-US" i="1" dirty="0" smtClean="0">
                  <a:latin typeface="Symbol" charset="2"/>
                  <a:cs typeface="Symbol" charset="2"/>
                </a:rPr>
                <a:t>l </a:t>
              </a:r>
              <a:r>
                <a:rPr lang="en-US" i="1" dirty="0" smtClean="0">
                  <a:latin typeface="Times"/>
                  <a:cs typeface="Times"/>
                </a:rPr>
                <a:t>= 2</a:t>
              </a:r>
              <a:r>
                <a:rPr lang="en-US" i="1" dirty="0" smtClean="0">
                  <a:latin typeface="Symbol" charset="2"/>
                  <a:cs typeface="Symbol" charset="2"/>
                </a:rPr>
                <a:t>p</a:t>
              </a:r>
              <a:r>
                <a:rPr lang="en-US" i="1" dirty="0" smtClean="0">
                  <a:latin typeface="Times"/>
                  <a:cs typeface="Times"/>
                </a:rPr>
                <a:t>/k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5063" y="3586718"/>
              <a:ext cx="156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Wavelength</a:t>
              </a:r>
              <a:r>
                <a:rPr lang="en-US" i="1" dirty="0" smtClean="0">
                  <a:latin typeface="Times"/>
                  <a:cs typeface="Times"/>
                </a:rPr>
                <a:t> </a:t>
              </a:r>
              <a:r>
                <a:rPr lang="en-US" i="1" dirty="0" smtClean="0">
                  <a:latin typeface="Symbol" charset="2"/>
                  <a:cs typeface="Symbol" charset="2"/>
                </a:rPr>
                <a:t>l</a:t>
              </a:r>
              <a:endParaRPr lang="en-US" i="1" dirty="0">
                <a:latin typeface="Times"/>
                <a:cs typeface="Time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762500" y="4006850"/>
              <a:ext cx="27305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30200" y="476198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account for the bending moments trying to flatten the </a:t>
            </a:r>
            <a:r>
              <a:rPr lang="en-US" dirty="0" err="1" smtClean="0"/>
              <a:t>lithopher</a:t>
            </a:r>
            <a:r>
              <a:rPr lang="en-US" dirty="0" err="1"/>
              <a:t>e</a:t>
            </a:r>
            <a:endParaRPr lang="en-US" dirty="0" smtClean="0"/>
          </a:p>
          <a:p>
            <a:r>
              <a:rPr lang="en-US" dirty="0" smtClean="0"/>
              <a:t>At the reference level, there are no horizontal stress gradients (why?)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022" y="3135868"/>
            <a:ext cx="5655950" cy="1426607"/>
            <a:chOff x="439122" y="3262868"/>
            <a:chExt cx="5655950" cy="1426607"/>
          </a:xfrm>
        </p:grpSpPr>
        <p:pic>
          <p:nvPicPr>
            <p:cNvPr id="16" name="Picture 15" descr="Screen Shot 2020-12-07 at 09.36.2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996" y="4163079"/>
              <a:ext cx="3968750" cy="52639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9122" y="3262868"/>
              <a:ext cx="5655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 the reference level, first account for </a:t>
              </a:r>
            </a:p>
            <a:p>
              <a:r>
                <a:rPr lang="en-US" dirty="0" smtClean="0"/>
                <a:t>weight of the mantle “bumps”:       </a:t>
              </a:r>
              <a:r>
                <a:rPr lang="en-US" i="1" dirty="0" err="1" smtClean="0">
                  <a:latin typeface="Symbol" charset="2"/>
                  <a:cs typeface="Symbol" charset="2"/>
                </a:rPr>
                <a:t>r</a:t>
              </a:r>
              <a:r>
                <a:rPr lang="en-US" baseline="-25000" dirty="0" err="1" smtClean="0"/>
                <a:t>m</a:t>
              </a:r>
              <a:r>
                <a:rPr lang="en-US" dirty="0" err="1" smtClean="0"/>
                <a:t>g</a:t>
              </a:r>
              <a:r>
                <a:rPr lang="en-US" dirty="0" smtClean="0"/>
                <a:t> </a:t>
              </a:r>
              <a:r>
                <a:rPr lang="en-US" i="1" dirty="0" smtClean="0">
                  <a:latin typeface="Times"/>
                  <a:cs typeface="Times"/>
                </a:rPr>
                <a:t>a </a:t>
              </a:r>
              <a:r>
                <a:rPr lang="en-US" dirty="0" smtClean="0"/>
                <a:t>sin(k</a:t>
              </a:r>
              <a:r>
                <a:rPr lang="en-US" i="1" dirty="0" smtClean="0">
                  <a:latin typeface="Times"/>
                  <a:cs typeface="Times"/>
                </a:rPr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weight of the lithosphere with thickness </a:t>
              </a:r>
              <a:r>
                <a:rPr lang="en-US" i="1" dirty="0" smtClean="0"/>
                <a:t>t</a:t>
              </a:r>
              <a:r>
                <a:rPr lang="en-US" dirty="0" smtClean="0"/>
                <a:t>:    </a:t>
              </a:r>
              <a:r>
                <a:rPr lang="en-US" i="1" dirty="0" err="1" smtClean="0">
                  <a:latin typeface="Symbol" charset="2"/>
                  <a:cs typeface="Symbol" charset="2"/>
                </a:rPr>
                <a:t>r</a:t>
              </a:r>
              <a:r>
                <a:rPr lang="en-US" baseline="-25000" dirty="0" err="1" smtClean="0"/>
                <a:t>c</a:t>
              </a:r>
              <a:r>
                <a:rPr lang="en-US" dirty="0" err="1" smtClean="0"/>
                <a:t>g</a:t>
              </a:r>
              <a:r>
                <a:rPr lang="en-US" dirty="0" smtClean="0"/>
                <a:t> </a:t>
              </a:r>
              <a:r>
                <a:rPr lang="en-US" i="1" dirty="0" smtClean="0">
                  <a:latin typeface="Times"/>
                  <a:cs typeface="Times"/>
                </a:rPr>
                <a:t>t</a:t>
              </a:r>
              <a:endParaRPr lang="en-US" dirty="0"/>
            </a:p>
          </p:txBody>
        </p:sp>
      </p:grpSp>
      <p:pic>
        <p:nvPicPr>
          <p:cNvPr id="20" name="Picture 19" descr="Screen Shot 2020-12-07 at 09.39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9" y="5471815"/>
            <a:ext cx="5628828" cy="10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8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17479</TotalTime>
  <Words>856</Words>
  <Application>Microsoft Macintosh PowerPoint</Application>
  <PresentationFormat>On-screen Show (4:3)</PresentationFormat>
  <Paragraphs>159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ESS 411/511 Geophysical Continuum Mechanics  Class #28</vt:lpstr>
      <vt:lpstr>Problem Sets</vt:lpstr>
      <vt:lpstr>ESS 411/511 Geophysical Continuum Mechanics</vt:lpstr>
      <vt:lpstr>Warm-up (break-out rooms)</vt:lpstr>
      <vt:lpstr>Class-prep:  Constitutive relations</vt:lpstr>
      <vt:lpstr>Moments of interest in the Earth</vt:lpstr>
      <vt:lpstr>Warped lithosphere</vt:lpstr>
      <vt:lpstr>Suppose lithosphere is flat in relaxed state</vt:lpstr>
      <vt:lpstr>PowerPoint Presentation</vt:lpstr>
      <vt:lpstr>PowerPoint Presentation</vt:lpstr>
      <vt:lpstr>Supportable wavelengths</vt:lpstr>
      <vt:lpstr>How to measure earthquake size?</vt:lpstr>
      <vt:lpstr>Estimate strain energy released?</vt:lpstr>
      <vt:lpstr>Estimate strain energy in a spring?</vt:lpstr>
      <vt:lpstr>Energy released by a spring</vt:lpstr>
      <vt:lpstr>Energy per unit volume</vt:lpstr>
      <vt:lpstr>Simple, but not maybe simple enough …</vt:lpstr>
      <vt:lpstr>(B) Moment Magnitude</vt:lpstr>
      <vt:lpstr>Both sides of the fault release moment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725</cp:revision>
  <cp:lastPrinted>2020-12-04T18:20:18Z</cp:lastPrinted>
  <dcterms:created xsi:type="dcterms:W3CDTF">2020-09-30T16:18:10Z</dcterms:created>
  <dcterms:modified xsi:type="dcterms:W3CDTF">2020-12-07T20:05:06Z</dcterms:modified>
</cp:coreProperties>
</file>