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4" r:id="rId2"/>
    <p:sldId id="607" r:id="rId3"/>
    <p:sldId id="274" r:id="rId4"/>
    <p:sldId id="608" r:id="rId5"/>
    <p:sldId id="609" r:id="rId6"/>
    <p:sldId id="570" r:id="rId7"/>
    <p:sldId id="610" r:id="rId8"/>
    <p:sldId id="611" r:id="rId9"/>
    <p:sldId id="568" r:id="rId10"/>
    <p:sldId id="612" r:id="rId11"/>
    <p:sldId id="613" r:id="rId12"/>
    <p:sldId id="615" r:id="rId13"/>
    <p:sldId id="616" r:id="rId14"/>
    <p:sldId id="617" r:id="rId15"/>
    <p:sldId id="614" r:id="rId16"/>
    <p:sldId id="61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D287B"/>
    <a:srgbClr val="38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48" autoAdjust="0"/>
    <p:restoredTop sz="90110" autoAdjust="0"/>
  </p:normalViewPr>
  <p:slideViewPr>
    <p:cSldViewPr snapToGrid="0" snapToObjects="1">
      <p:cViewPr>
        <p:scale>
          <a:sx n="114" d="100"/>
          <a:sy n="114" d="100"/>
        </p:scale>
        <p:origin x="840" y="-8"/>
      </p:cViewPr>
      <p:guideLst>
        <p:guide orient="horz" pos="2160"/>
        <p:guide pos="288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50" d="100"/>
        <a:sy n="150" d="100"/>
      </p:scale>
      <p:origin x="0" y="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242B-4318-3242-905F-EFCFFF3A9AF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05B4-D63A-1148-8A50-DBF82FEE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C9D0-00C1-0A4A-8592-82B8A82495E4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B363B-9D88-A04D-85CD-386D406D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B363B-9D88-A04D-85CD-386D406D3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A577-78A6-CF44-8458-6A6F04695517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1E52-1ACE-C047-BA6C-3303CB133232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7D2-054F-6446-9630-DB6E9F460D13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AF00-7828-E542-8A1D-1C158622A3B2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017C-9EBF-BC42-A616-052E5BD15B47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AD5-318E-CE4F-B7EC-9995FBB19E85}" type="datetime1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2D7B-600A-E440-AE58-B4F4455C2B81}" type="datetime1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7A5F-B95F-C042-92C9-BFBB78292ADC}" type="datetime1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B45-1E3B-3044-936C-6F94B2856B2F}" type="datetime1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DCCB-B191-EE44-A8F0-4C2525D6A205}" type="datetime1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2959-E545-4E47-B017-3AC8425C30E7}" type="datetime1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85AC-08F7-2B4F-AE51-2FF16EFA5F48}" type="datetime1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4D80-036F-A343-9054-E33A0A516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s.washington.edu/ess511/NOTE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24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  Class #29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321" y="880482"/>
            <a:ext cx="768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Highlights from Class #28             –  </a:t>
            </a:r>
            <a:r>
              <a:rPr lang="en-US" sz="2000" dirty="0">
                <a:solidFill>
                  <a:srgbClr val="000090"/>
                </a:solidFill>
              </a:rPr>
              <a:t>Zoe </a:t>
            </a:r>
            <a:r>
              <a:rPr lang="en-US" sz="2000" dirty="0" smtClean="0">
                <a:solidFill>
                  <a:srgbClr val="000090"/>
                </a:solidFill>
              </a:rPr>
              <a:t>Krauss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Today’s highlights on Friday        –  </a:t>
            </a:r>
            <a:r>
              <a:rPr lang="en-US" sz="2000" dirty="0" smtClean="0">
                <a:solidFill>
                  <a:srgbClr val="000090"/>
                </a:solidFill>
              </a:rPr>
              <a:t>Chloe </a:t>
            </a:r>
            <a:r>
              <a:rPr lang="en-US" sz="2000" smtClean="0">
                <a:solidFill>
                  <a:srgbClr val="000090"/>
                </a:solidFill>
              </a:rPr>
              <a:t>Mcburney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3170" y="1797290"/>
            <a:ext cx="764533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42900"/>
            <a:r>
              <a:rPr lang="en-US" sz="2000" dirty="0" smtClean="0">
                <a:solidFill>
                  <a:srgbClr val="000090"/>
                </a:solidFill>
              </a:rPr>
              <a:t>Today</a:t>
            </a:r>
          </a:p>
          <a:p>
            <a:pPr marL="3937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Constitutive Relations, viscous fluids, elastic plane waves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0090"/>
                </a:solidFill>
              </a:rPr>
              <a:t>For Friday please read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Ed’s notes on elastic waves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Ed’s notes on kinematic </a:t>
            </a:r>
            <a:r>
              <a:rPr lang="en-US" sz="2000" dirty="0" smtClean="0">
                <a:solidFill>
                  <a:srgbClr val="000090"/>
                </a:solidFill>
              </a:rPr>
              <a:t>waves</a:t>
            </a:r>
          </a:p>
          <a:p>
            <a:r>
              <a:rPr lang="en-US" sz="2000" dirty="0" smtClean="0">
                <a:solidFill>
                  <a:srgbClr val="000090"/>
                </a:solidFill>
              </a:rPr>
              <a:t>(on right sidebar at)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  </a:t>
            </a:r>
            <a:r>
              <a:rPr lang="en-US" sz="2000" i="1" dirty="0" smtClean="0">
                <a:solidFill>
                  <a:srgbClr val="000090"/>
                </a:solidFill>
                <a:hlinkClick r:id="rId2"/>
              </a:rPr>
              <a:t>https</a:t>
            </a:r>
            <a:r>
              <a:rPr lang="en-US" sz="2000" i="1" dirty="0">
                <a:solidFill>
                  <a:srgbClr val="000090"/>
                </a:solidFill>
                <a:hlinkClick r:id="rId2"/>
              </a:rPr>
              <a:t>://courses.washington.edu/ess511/NOTES</a:t>
            </a:r>
            <a:r>
              <a:rPr lang="en-US" sz="2000" i="1" dirty="0" smtClean="0">
                <a:solidFill>
                  <a:srgbClr val="000090"/>
                </a:solidFill>
                <a:hlinkClick r:id="rId2"/>
              </a:rPr>
              <a:t>/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8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9 at 09.4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9" y="838200"/>
            <a:ext cx="8112871" cy="5695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5810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A constitutive relation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4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0100" y="1001564"/>
            <a:ext cx="135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Equations of motion</a:t>
            </a:r>
            <a:endParaRPr lang="en-US" sz="2000" dirty="0"/>
          </a:p>
        </p:txBody>
      </p:sp>
      <p:pic>
        <p:nvPicPr>
          <p:cNvPr id="5" name="Picture 4" descr="Screen Shot 2020-12-09 at 09.5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115026"/>
            <a:ext cx="2311400" cy="513645"/>
          </a:xfrm>
          <a:prstGeom prst="rect">
            <a:avLst/>
          </a:prstGeom>
        </p:spPr>
      </p:pic>
      <p:pic>
        <p:nvPicPr>
          <p:cNvPr id="6" name="Picture 5" descr="Screen Shot 2020-12-09 at 09.5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1776397"/>
            <a:ext cx="3270250" cy="601648"/>
          </a:xfrm>
          <a:prstGeom prst="rect">
            <a:avLst/>
          </a:prstGeom>
        </p:spPr>
      </p:pic>
      <p:pic>
        <p:nvPicPr>
          <p:cNvPr id="7" name="Picture 6" descr="Screen Shot 2020-12-09 at 09.54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2232055"/>
            <a:ext cx="2777067" cy="788086"/>
          </a:xfrm>
          <a:prstGeom prst="rect">
            <a:avLst/>
          </a:prstGeom>
        </p:spPr>
      </p:pic>
      <p:pic>
        <p:nvPicPr>
          <p:cNvPr id="8" name="Picture 7" descr="Screen Shot 2020-12-09 at 09.55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654455"/>
            <a:ext cx="5130800" cy="1679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500" y="1831945"/>
            <a:ext cx="80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Stress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52500" y="2479645"/>
            <a:ext cx="794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train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" y="3254345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Putting it together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5600" y="921315"/>
            <a:ext cx="1872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charset="2"/>
                <a:cs typeface="Symbol" charset="2"/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is density</a:t>
            </a:r>
          </a:p>
          <a:p>
            <a:r>
              <a:rPr lang="en-US" i="1" dirty="0" err="1" smtClean="0"/>
              <a:t>u</a:t>
            </a:r>
            <a:r>
              <a:rPr lang="en-US" i="1" baseline="-25000" dirty="0" err="1" smtClean="0">
                <a:latin typeface="Times"/>
                <a:cs typeface="Times"/>
              </a:rPr>
              <a:t>l</a:t>
            </a:r>
            <a:r>
              <a:rPr lang="en-US" dirty="0" smtClean="0"/>
              <a:t> is displacement</a:t>
            </a:r>
          </a:p>
          <a:p>
            <a:r>
              <a:rPr lang="en-US" i="1" dirty="0" err="1" smtClean="0"/>
              <a:t>b</a:t>
            </a:r>
            <a:r>
              <a:rPr lang="en-US" i="1" baseline="-25000" dirty="0" err="1" smtClean="0">
                <a:latin typeface="Times"/>
                <a:cs typeface="Times"/>
              </a:rPr>
              <a:t>l</a:t>
            </a:r>
            <a:r>
              <a:rPr lang="en-US" dirty="0" smtClean="0"/>
              <a:t> is body force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7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3974" y="480510"/>
            <a:ext cx="5130800" cy="2079434"/>
            <a:chOff x="952500" y="3254345"/>
            <a:chExt cx="5130800" cy="2079434"/>
          </a:xfrm>
        </p:grpSpPr>
        <p:pic>
          <p:nvPicPr>
            <p:cNvPr id="8" name="Picture 7" descr="Screen Shot 2020-12-09 at 09.55.4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3654455"/>
              <a:ext cx="5130800" cy="16793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52500" y="3254345"/>
              <a:ext cx="2095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Putting it together</a:t>
              </a:r>
              <a:endParaRPr lang="en-US" sz="2000" dirty="0"/>
            </a:p>
          </p:txBody>
        </p:sp>
      </p:grpSp>
      <p:pic>
        <p:nvPicPr>
          <p:cNvPr id="16" name="Picture 15" descr="Screen Shot 2020-12-09 at 10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05" y="3745330"/>
            <a:ext cx="2336681" cy="35890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85548" y="4825484"/>
            <a:ext cx="5582986" cy="547630"/>
            <a:chOff x="885548" y="4825484"/>
            <a:chExt cx="5582986" cy="547630"/>
          </a:xfrm>
        </p:grpSpPr>
        <p:pic>
          <p:nvPicPr>
            <p:cNvPr id="17" name="Picture 16" descr="Screen Shot 2020-12-09 at 10.04.1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005" y="4825484"/>
              <a:ext cx="1738528" cy="237363"/>
            </a:xfrm>
            <a:prstGeom prst="rect">
              <a:avLst/>
            </a:prstGeom>
          </p:spPr>
        </p:pic>
        <p:pic>
          <p:nvPicPr>
            <p:cNvPr id="18" name="Picture 17" descr="Screen Shot 2020-12-09 at 10.04.4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48" y="5046273"/>
              <a:ext cx="5582986" cy="326841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920003" y="4124027"/>
            <a:ext cx="5218330" cy="536073"/>
            <a:chOff x="920003" y="4246800"/>
            <a:chExt cx="5218330" cy="536073"/>
          </a:xfrm>
        </p:grpSpPr>
        <p:pic>
          <p:nvPicPr>
            <p:cNvPr id="19" name="Picture 18" descr="Screen Shot 2020-12-09 at 10.04.00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004" y="4533249"/>
              <a:ext cx="5218329" cy="249624"/>
            </a:xfrm>
            <a:prstGeom prst="rect">
              <a:avLst/>
            </a:prstGeom>
          </p:spPr>
        </p:pic>
        <p:pic>
          <p:nvPicPr>
            <p:cNvPr id="20" name="Picture 19" descr="Screen Shot 2020-12-09 at 10.03.39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003" y="4246800"/>
              <a:ext cx="2054651" cy="312403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73974" y="2750059"/>
            <a:ext cx="4381255" cy="999600"/>
            <a:chOff x="673974" y="2849749"/>
            <a:chExt cx="4381255" cy="999600"/>
          </a:xfrm>
        </p:grpSpPr>
        <p:pic>
          <p:nvPicPr>
            <p:cNvPr id="13" name="Picture 12" descr="Screen Shot 2020-12-09 at 10.00.48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61" y="3363892"/>
              <a:ext cx="3467439" cy="48112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3974" y="2849749"/>
              <a:ext cx="373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Lets look for plane-wave solutions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4444788" y="3387684"/>
              <a:ext cx="610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(1)</a:t>
              </a:r>
              <a:endParaRPr lang="en-US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90248" y="5592949"/>
            <a:ext cx="5278180" cy="837483"/>
            <a:chOff x="790248" y="5592949"/>
            <a:chExt cx="5278180" cy="837483"/>
          </a:xfrm>
        </p:grpSpPr>
        <p:pic>
          <p:nvPicPr>
            <p:cNvPr id="23" name="Picture 22" descr="Screen Shot 2020-12-09 at 10.09.24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66" y="5901307"/>
              <a:ext cx="4017434" cy="5291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541120" y="5894685"/>
              <a:ext cx="527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(2)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0248" y="5592949"/>
              <a:ext cx="3737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 index notation,  (1) is written as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463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73974" y="480510"/>
            <a:ext cx="5130800" cy="2079434"/>
            <a:chOff x="952500" y="3254345"/>
            <a:chExt cx="5130800" cy="2079434"/>
          </a:xfrm>
        </p:grpSpPr>
        <p:pic>
          <p:nvPicPr>
            <p:cNvPr id="29" name="Picture 28" descr="Screen Shot 2020-12-09 at 09.55.4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3654455"/>
              <a:ext cx="5130800" cy="167932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52500" y="3254345"/>
              <a:ext cx="22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Equations of motion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7824" y="1814883"/>
            <a:ext cx="288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absence of body forces, set </a:t>
            </a:r>
            <a:r>
              <a:rPr lang="en-US" sz="2000" dirty="0" err="1" smtClean="0"/>
              <a:t>b</a:t>
            </a:r>
            <a:r>
              <a:rPr lang="en-US" sz="2000" i="1" baseline="-25000" dirty="0" err="1" smtClean="0">
                <a:latin typeface="Times"/>
                <a:cs typeface="Times"/>
              </a:rPr>
              <a:t>l</a:t>
            </a:r>
            <a:r>
              <a:rPr lang="en-US" sz="2000" dirty="0" smtClean="0"/>
              <a:t>=0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26594" y="2704117"/>
            <a:ext cx="5278180" cy="837483"/>
            <a:chOff x="790248" y="5592949"/>
            <a:chExt cx="5278180" cy="837483"/>
          </a:xfrm>
        </p:grpSpPr>
        <p:pic>
          <p:nvPicPr>
            <p:cNvPr id="23" name="Picture 22" descr="Screen Shot 2020-12-09 at 10.09.2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66" y="5901307"/>
              <a:ext cx="4017434" cy="5291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541120" y="5894685"/>
              <a:ext cx="527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(2)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0248" y="5592949"/>
              <a:ext cx="3527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 (2) into equations of motion</a:t>
              </a:r>
              <a:endParaRPr lang="en-US" sz="2000" dirty="0"/>
            </a:p>
          </p:txBody>
        </p:sp>
      </p:grpSp>
      <p:pic>
        <p:nvPicPr>
          <p:cNvPr id="4" name="Picture 3" descr="Screen Shot 2020-12-09 at 10.16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87" y="4556973"/>
            <a:ext cx="4980532" cy="587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512" y="4066063"/>
            <a:ext cx="381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 bunch of algebra (in the notes),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821" y="5407563"/>
            <a:ext cx="635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b="1" i="1" dirty="0" smtClean="0"/>
              <a:t>A</a:t>
            </a:r>
            <a:r>
              <a:rPr lang="en-US" dirty="0" smtClean="0"/>
              <a:t> and </a:t>
            </a:r>
            <a:r>
              <a:rPr lang="en-US" b="1" i="1" dirty="0" smtClean="0"/>
              <a:t>k</a:t>
            </a:r>
            <a:r>
              <a:rPr lang="en-US" dirty="0" smtClean="0"/>
              <a:t> are parallel, we get compressional waves (p waves)</a:t>
            </a:r>
          </a:p>
          <a:p>
            <a:r>
              <a:rPr lang="en-US" dirty="0"/>
              <a:t>When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k</a:t>
            </a:r>
            <a:r>
              <a:rPr lang="en-US" dirty="0"/>
              <a:t> are </a:t>
            </a:r>
            <a:r>
              <a:rPr lang="en-US" dirty="0" smtClean="0"/>
              <a:t>orthogonal, </a:t>
            </a:r>
            <a:r>
              <a:rPr lang="en-US" dirty="0"/>
              <a:t>we get </a:t>
            </a:r>
            <a:r>
              <a:rPr lang="en-US" dirty="0" smtClean="0"/>
              <a:t>shear </a:t>
            </a:r>
            <a:r>
              <a:rPr lang="en-US" dirty="0"/>
              <a:t>waves </a:t>
            </a:r>
            <a:r>
              <a:rPr lang="en-US" dirty="0" smtClean="0"/>
              <a:t>(s </a:t>
            </a:r>
            <a:r>
              <a:rPr lang="en-US" dirty="0"/>
              <a:t>waves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1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73974" y="480510"/>
            <a:ext cx="5130800" cy="2079434"/>
            <a:chOff x="952500" y="3254345"/>
            <a:chExt cx="5130800" cy="2079434"/>
          </a:xfrm>
        </p:grpSpPr>
        <p:pic>
          <p:nvPicPr>
            <p:cNvPr id="29" name="Picture 28" descr="Screen Shot 2020-12-09 at 09.55.49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3654455"/>
              <a:ext cx="5130800" cy="167932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52500" y="3254345"/>
              <a:ext cx="22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Equations of motion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waves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14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7824" y="1814883"/>
            <a:ext cx="288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absence of body forces, set </a:t>
            </a:r>
            <a:r>
              <a:rPr lang="en-US" sz="2000" dirty="0" err="1" smtClean="0"/>
              <a:t>b</a:t>
            </a:r>
            <a:r>
              <a:rPr lang="en-US" sz="2000" i="1" baseline="-25000" dirty="0" err="1" smtClean="0">
                <a:latin typeface="Times"/>
                <a:cs typeface="Times"/>
              </a:rPr>
              <a:t>l</a:t>
            </a:r>
            <a:r>
              <a:rPr lang="en-US" sz="2000" dirty="0" smtClean="0"/>
              <a:t>=0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26594" y="2704117"/>
            <a:ext cx="5278180" cy="837483"/>
            <a:chOff x="790248" y="5592949"/>
            <a:chExt cx="5278180" cy="837483"/>
          </a:xfrm>
        </p:grpSpPr>
        <p:pic>
          <p:nvPicPr>
            <p:cNvPr id="23" name="Picture 22" descr="Screen Shot 2020-12-09 at 10.09.2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66" y="5901307"/>
              <a:ext cx="4017434" cy="5291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541120" y="5894685"/>
              <a:ext cx="527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(2)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0248" y="5592949"/>
              <a:ext cx="3527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Put (2) into equations of motion</a:t>
              </a:r>
              <a:endParaRPr lang="en-US" sz="2000" dirty="0"/>
            </a:p>
          </p:txBody>
        </p:sp>
      </p:grpSp>
      <p:pic>
        <p:nvPicPr>
          <p:cNvPr id="4" name="Picture 3" descr="Screen Shot 2020-12-09 at 10.16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87" y="4556973"/>
            <a:ext cx="4980532" cy="587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512" y="4066063"/>
            <a:ext cx="381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 bunch of algebra (in the notes),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821" y="5407563"/>
            <a:ext cx="635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b="1" i="1" dirty="0" smtClean="0"/>
              <a:t>A</a:t>
            </a:r>
            <a:r>
              <a:rPr lang="en-US" dirty="0" smtClean="0"/>
              <a:t> and </a:t>
            </a:r>
            <a:r>
              <a:rPr lang="en-US" b="1" i="1" dirty="0" smtClean="0"/>
              <a:t>k</a:t>
            </a:r>
            <a:r>
              <a:rPr lang="en-US" dirty="0" smtClean="0"/>
              <a:t> are parallel, we get compressional waves (p waves)</a:t>
            </a:r>
          </a:p>
          <a:p>
            <a:r>
              <a:rPr lang="en-US" dirty="0"/>
              <a:t>When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k</a:t>
            </a:r>
            <a:r>
              <a:rPr lang="en-US" dirty="0"/>
              <a:t> are </a:t>
            </a:r>
            <a:r>
              <a:rPr lang="en-US" dirty="0" smtClean="0"/>
              <a:t>orthogonal, </a:t>
            </a:r>
            <a:r>
              <a:rPr lang="en-US" dirty="0"/>
              <a:t>we get </a:t>
            </a:r>
            <a:r>
              <a:rPr lang="en-US" dirty="0" smtClean="0"/>
              <a:t>shear </a:t>
            </a:r>
            <a:r>
              <a:rPr lang="en-US" dirty="0"/>
              <a:t>waves </a:t>
            </a:r>
            <a:r>
              <a:rPr lang="en-US" dirty="0" smtClean="0"/>
              <a:t>(s </a:t>
            </a:r>
            <a:r>
              <a:rPr lang="en-US" dirty="0"/>
              <a:t>waves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Screen Shot 2020-12-09 at 10.1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1429001"/>
            <a:ext cx="1498600" cy="609600"/>
          </a:xfrm>
          <a:prstGeom prst="rect">
            <a:avLst/>
          </a:prstGeom>
        </p:spPr>
      </p:pic>
      <p:pic>
        <p:nvPicPr>
          <p:cNvPr id="5" name="Picture 4" descr="Screen Shot 2020-12-09 at 10.19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375398"/>
            <a:ext cx="5456285" cy="773727"/>
          </a:xfrm>
          <a:prstGeom prst="rect">
            <a:avLst/>
          </a:prstGeom>
        </p:spPr>
      </p:pic>
      <p:pic>
        <p:nvPicPr>
          <p:cNvPr id="6" name="Picture 5" descr="Screen Shot 2020-12-09 at 10.19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80" y="3149126"/>
            <a:ext cx="4100505" cy="991031"/>
          </a:xfrm>
          <a:prstGeom prst="rect">
            <a:avLst/>
          </a:prstGeom>
        </p:spPr>
      </p:pic>
      <p:pic>
        <p:nvPicPr>
          <p:cNvPr id="7" name="Picture 6" descr="Screen Shot 2020-12-09 at 10.20.0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92" y="4169541"/>
            <a:ext cx="1965003" cy="849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0474"/>
            <a:ext cx="8415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b="1" i="1" dirty="0" smtClean="0"/>
              <a:t>A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k</a:t>
            </a:r>
            <a:r>
              <a:rPr lang="en-US" sz="2400" dirty="0" smtClean="0"/>
              <a:t> are parallel, we get compressional waves (p waves)</a:t>
            </a:r>
          </a:p>
        </p:txBody>
      </p:sp>
      <p:pic>
        <p:nvPicPr>
          <p:cNvPr id="9" name="Picture 8" descr="Screen Shot 2020-12-09 at 10.21.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11" y="5310737"/>
            <a:ext cx="3495618" cy="1123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1616" y="5547669"/>
            <a:ext cx="18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Phase velocity of p wave</a:t>
            </a:r>
            <a:endParaRPr lang="en-US" sz="2000" dirty="0"/>
          </a:p>
        </p:txBody>
      </p:sp>
      <p:pic>
        <p:nvPicPr>
          <p:cNvPr id="11" name="Picture 10" descr="Screen Shot 2020-12-09 at 10.24.1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3865540"/>
            <a:ext cx="4572002" cy="13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9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885" y="416888"/>
            <a:ext cx="770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b="1" i="1" dirty="0"/>
              <a:t>A</a:t>
            </a:r>
            <a:r>
              <a:rPr lang="en-US" sz="2400" dirty="0"/>
              <a:t> and </a:t>
            </a:r>
            <a:r>
              <a:rPr lang="en-US" sz="2400" b="1" i="1" dirty="0"/>
              <a:t>k</a:t>
            </a:r>
            <a:r>
              <a:rPr lang="en-US" sz="2400" dirty="0"/>
              <a:t> are </a:t>
            </a:r>
            <a:r>
              <a:rPr lang="en-US" sz="2400" dirty="0" smtClean="0"/>
              <a:t>orthogonal, </a:t>
            </a:r>
            <a:r>
              <a:rPr lang="en-US" sz="2400" dirty="0"/>
              <a:t>we get </a:t>
            </a:r>
            <a:r>
              <a:rPr lang="en-US" sz="2400" dirty="0" smtClean="0"/>
              <a:t>shear </a:t>
            </a:r>
            <a:r>
              <a:rPr lang="en-US" sz="2400" dirty="0"/>
              <a:t>waves </a:t>
            </a:r>
            <a:r>
              <a:rPr lang="en-US" sz="2400" dirty="0" smtClean="0"/>
              <a:t>(s </a:t>
            </a:r>
            <a:r>
              <a:rPr lang="en-US" sz="2400" dirty="0"/>
              <a:t>waves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Picture 3" descr="Screen Shot 2020-12-09 at 10.2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14" y="2772436"/>
            <a:ext cx="4876986" cy="2516281"/>
          </a:xfrm>
          <a:prstGeom prst="rect">
            <a:avLst/>
          </a:prstGeom>
        </p:spPr>
      </p:pic>
      <p:pic>
        <p:nvPicPr>
          <p:cNvPr id="5" name="Picture 4" descr="Screen Shot 2020-12-09 at 10.26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08" y="1342454"/>
            <a:ext cx="1943100" cy="723900"/>
          </a:xfrm>
          <a:prstGeom prst="rect">
            <a:avLst/>
          </a:prstGeom>
        </p:spPr>
      </p:pic>
      <p:pic>
        <p:nvPicPr>
          <p:cNvPr id="6" name="Picture 5" descr="Screen Shot 2020-12-09 at 10.26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7" y="2612512"/>
            <a:ext cx="2540000" cy="812800"/>
          </a:xfrm>
          <a:prstGeom prst="rect">
            <a:avLst/>
          </a:prstGeom>
        </p:spPr>
      </p:pic>
      <p:pic>
        <p:nvPicPr>
          <p:cNvPr id="7" name="Picture 6" descr="Screen Shot 2020-12-09 at 10.26.4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6" y="3488213"/>
            <a:ext cx="1854200" cy="1155700"/>
          </a:xfrm>
          <a:prstGeom prst="rect">
            <a:avLst/>
          </a:prstGeom>
        </p:spPr>
      </p:pic>
      <p:pic>
        <p:nvPicPr>
          <p:cNvPr id="8" name="Picture 7" descr="Screen Shot 2020-12-09 at 10.26.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2" y="4554852"/>
            <a:ext cx="3441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Problem Sets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3801" y="1374776"/>
            <a:ext cx="73660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Problem Set #6 has also been graded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Results are on Canvas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I will return annotated paper later today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Problem Set </a:t>
            </a:r>
            <a:r>
              <a:rPr lang="en-US" sz="2000" dirty="0" smtClean="0">
                <a:solidFill>
                  <a:srgbClr val="000090"/>
                </a:solidFill>
              </a:rPr>
              <a:t>#7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Due on </a:t>
            </a:r>
            <a:r>
              <a:rPr lang="en-US" sz="2000" dirty="0" err="1" smtClean="0">
                <a:solidFill>
                  <a:srgbClr val="000090"/>
                </a:solidFill>
              </a:rPr>
              <a:t>sunday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mr-IN" sz="2000" dirty="0" smtClean="0">
                <a:solidFill>
                  <a:srgbClr val="000090"/>
                </a:solidFill>
              </a:rPr>
              <a:t>…</a:t>
            </a:r>
            <a:endParaRPr lang="en-US" sz="2000" dirty="0" smtClean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90"/>
                </a:solidFill>
              </a:rPr>
              <a:t>For Problems Lab on Thursday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Study Questions for take-at-home Final exam have been posted</a:t>
            </a:r>
            <a:r>
              <a:rPr lang="en-US" sz="2000" dirty="0" smtClean="0">
                <a:solidFill>
                  <a:srgbClr val="000090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 smtClean="0">
              <a:solidFill>
                <a:srgbClr val="000090"/>
              </a:solidFill>
            </a:endParaRPr>
          </a:p>
          <a:p>
            <a:r>
              <a:rPr lang="en-US" sz="2000" dirty="0" smtClean="0">
                <a:solidFill>
                  <a:srgbClr val="000090"/>
                </a:solidFill>
              </a:rPr>
              <a:t>I am preparing some notes about the issues that you encountered on the Mid-term and on Problem Sets  #4, #5, and #6 </a:t>
            </a:r>
            <a:endParaRPr lang="en-US" sz="2000" dirty="0">
              <a:solidFill>
                <a:srgbClr val="000090"/>
              </a:solidFill>
            </a:endParaRPr>
          </a:p>
          <a:p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6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ESS 411/511 Geophysical Continuum Mechanics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172" y="1064552"/>
            <a:ext cx="79256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Broad Outline for the Quarter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Continuum mechanics in 1-D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1-D models with springs, dashpots, sliding blocks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Attenuation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Mathematical tools – vectors, tensors, coordinate changes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Stress – principal values,  Mohr’s circles for 3-D stress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C</a:t>
            </a:r>
            <a:r>
              <a:rPr lang="en-US" sz="2000" dirty="0" smtClean="0">
                <a:solidFill>
                  <a:srgbClr val="000090"/>
                </a:solidFill>
              </a:rPr>
              <a:t>oulomb failure, pore pressure, crustal strength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Measuring stress in the Earth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Strain – Finite strain; infinitesimal strains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Moments – lithosphere bending; Earthquake moment magnitude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000090"/>
                </a:solidFill>
              </a:rPr>
              <a:t>Conservation laws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Constitutive relations for elastic and viscous materials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Elastic waves</a:t>
            </a:r>
            <a:r>
              <a:rPr lang="en-US" sz="2000" dirty="0" smtClean="0">
                <a:solidFill>
                  <a:srgbClr val="000090"/>
                </a:solidFill>
              </a:rPr>
              <a:t>; kinematic waves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Elastic solid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93956" y="4659571"/>
            <a:ext cx="3517900" cy="617279"/>
            <a:chOff x="698500" y="4405571"/>
            <a:chExt cx="3517900" cy="617279"/>
          </a:xfrm>
        </p:grpSpPr>
        <p:pic>
          <p:nvPicPr>
            <p:cNvPr id="9" name="Picture 8" descr="Screen Shot 2020-12-09 at 08.45.3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0" y="4405571"/>
              <a:ext cx="1676400" cy="61727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8500" y="4454495"/>
              <a:ext cx="169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  <a:r>
                <a:rPr lang="en-US" sz="2000" dirty="0" smtClean="0"/>
                <a:t>oisson’s ratio</a:t>
              </a:r>
              <a:endParaRPr lang="en-US" sz="2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700" y="930241"/>
            <a:ext cx="5981586" cy="843009"/>
            <a:chOff x="774700" y="930241"/>
            <a:chExt cx="5981586" cy="843009"/>
          </a:xfrm>
        </p:grpSpPr>
        <p:pic>
          <p:nvPicPr>
            <p:cNvPr id="4" name="Picture 3" descr="Screen Shot 2020-12-09 at 08.42.0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686" y="930241"/>
              <a:ext cx="3276600" cy="84300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74700" y="1112838"/>
              <a:ext cx="26454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Stress in terms of strain</a:t>
              </a:r>
              <a:endParaRPr lang="en-US" sz="2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6462" y="1773250"/>
            <a:ext cx="6299143" cy="833176"/>
            <a:chOff x="698500" y="1773250"/>
            <a:chExt cx="6299143" cy="833176"/>
          </a:xfrm>
        </p:grpSpPr>
        <p:grpSp>
          <p:nvGrpSpPr>
            <p:cNvPr id="7" name="Group 6"/>
            <p:cNvGrpSpPr/>
            <p:nvPr/>
          </p:nvGrpSpPr>
          <p:grpSpPr>
            <a:xfrm>
              <a:off x="3276543" y="1773250"/>
              <a:ext cx="3721100" cy="833176"/>
              <a:chOff x="457200" y="3249874"/>
              <a:chExt cx="3721100" cy="833176"/>
            </a:xfrm>
          </p:grpSpPr>
          <p:pic>
            <p:nvPicPr>
              <p:cNvPr id="5" name="Picture 4" descr="Screen Shot 2020-12-09 at 08.43.19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3249874"/>
                <a:ext cx="3721100" cy="833176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57200" y="3249874"/>
                <a:ext cx="965200" cy="179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500" y="2014658"/>
              <a:ext cx="26454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Strain in terms of s</a:t>
              </a:r>
              <a:r>
                <a:rPr lang="en-US" sz="2000" dirty="0"/>
                <a:t>tress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1778" y="2864030"/>
            <a:ext cx="3876443" cy="679450"/>
            <a:chOff x="698500" y="4794250"/>
            <a:chExt cx="3876443" cy="679450"/>
          </a:xfrm>
        </p:grpSpPr>
        <p:pic>
          <p:nvPicPr>
            <p:cNvPr id="8" name="Picture 7" descr="Screen Shot 2020-12-09 at 08.45.1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600" y="4794250"/>
              <a:ext cx="1806343" cy="67945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98500" y="4886265"/>
              <a:ext cx="1960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Young’s modulus</a:t>
              </a:r>
              <a:endParaRPr lang="en-US" sz="2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36579" y="3654542"/>
            <a:ext cx="3997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(Relates normal stresses and strains)</a:t>
            </a:r>
            <a:endParaRPr lang="en-US" sz="2000" dirty="0"/>
          </a:p>
        </p:txBody>
      </p:sp>
      <p:sp>
        <p:nvSpPr>
          <p:cNvPr id="43" name="Right Arrow 42"/>
          <p:cNvSpPr/>
          <p:nvPr/>
        </p:nvSpPr>
        <p:spPr>
          <a:xfrm>
            <a:off x="5810250" y="3378200"/>
            <a:ext cx="450850" cy="246446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60379" y="5445242"/>
            <a:ext cx="3841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(Ratio of strains in direction of stress and normal to stress)</a:t>
            </a:r>
            <a:endParaRPr lang="en-US" sz="2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633510" y="346196"/>
            <a:ext cx="850642" cy="1668462"/>
            <a:chOff x="5448300" y="3341688"/>
            <a:chExt cx="850642" cy="1668462"/>
          </a:xfrm>
        </p:grpSpPr>
        <p:grpSp>
          <p:nvGrpSpPr>
            <p:cNvPr id="47" name="Group 46"/>
            <p:cNvGrpSpPr/>
            <p:nvPr/>
          </p:nvGrpSpPr>
          <p:grpSpPr>
            <a:xfrm>
              <a:off x="5448300" y="3341688"/>
              <a:ext cx="741060" cy="1668462"/>
              <a:chOff x="7416800" y="1417638"/>
              <a:chExt cx="741060" cy="166846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7416800" y="1943100"/>
                <a:ext cx="495300" cy="774700"/>
              </a:xfrm>
              <a:prstGeom prst="can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683443" y="1417638"/>
                <a:ext cx="474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err="1" smtClean="0"/>
                  <a:t>zz</a:t>
                </a:r>
                <a:endParaRPr lang="en-US" sz="2000" baseline="-25000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7670743" y="1635705"/>
                <a:ext cx="0" cy="3810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7683443" y="2717800"/>
                <a:ext cx="0" cy="3683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5998860" y="4015905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L</a:t>
              </a:r>
              <a:endParaRPr lang="en-US" sz="2000" dirty="0">
                <a:latin typeface="Calibri"/>
                <a:cs typeface="Calibri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6040853" y="3940755"/>
              <a:ext cx="0" cy="6657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 w="sm" len="sm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941888" y="2645569"/>
            <a:ext cx="785698" cy="1668462"/>
            <a:chOff x="4941888" y="2645569"/>
            <a:chExt cx="785698" cy="1668462"/>
          </a:xfrm>
        </p:grpSpPr>
        <p:grpSp>
          <p:nvGrpSpPr>
            <p:cNvPr id="19" name="Group 18"/>
            <p:cNvGrpSpPr/>
            <p:nvPr/>
          </p:nvGrpSpPr>
          <p:grpSpPr>
            <a:xfrm>
              <a:off x="5130887" y="2645569"/>
              <a:ext cx="487117" cy="1668462"/>
              <a:chOff x="7670743" y="1417638"/>
              <a:chExt cx="487117" cy="166846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683443" y="1417638"/>
                <a:ext cx="474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Symbol" charset="2"/>
                    <a:cs typeface="Symbol" charset="2"/>
                  </a:rPr>
                  <a:t>s</a:t>
                </a:r>
                <a:r>
                  <a:rPr lang="en-US" sz="2000" baseline="-25000" dirty="0" err="1" smtClean="0"/>
                  <a:t>zz</a:t>
                </a:r>
                <a:endParaRPr lang="en-US" sz="2000" baseline="-25000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7670743" y="1635705"/>
                <a:ext cx="0" cy="3810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7683443" y="2717800"/>
                <a:ext cx="0" cy="3683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5427504" y="331978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  <a:cs typeface="Calibri"/>
                </a:rPr>
                <a:t>L</a:t>
              </a:r>
              <a:endParaRPr lang="en-US" sz="2000" dirty="0">
                <a:latin typeface="Calibri"/>
                <a:cs typeface="Calibri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469497" y="3244636"/>
              <a:ext cx="0" cy="6657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 w="sm" len="sm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be 74"/>
            <p:cNvSpPr/>
            <p:nvPr/>
          </p:nvSpPr>
          <p:spPr>
            <a:xfrm>
              <a:off x="4941888" y="3237236"/>
              <a:ext cx="430356" cy="741223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419850" y="2610824"/>
            <a:ext cx="1217253" cy="1668462"/>
            <a:chOff x="6521450" y="2521924"/>
            <a:chExt cx="1217253" cy="1668462"/>
          </a:xfrm>
        </p:grpSpPr>
        <p:grpSp>
          <p:nvGrpSpPr>
            <p:cNvPr id="42" name="Group 41"/>
            <p:cNvGrpSpPr/>
            <p:nvPr/>
          </p:nvGrpSpPr>
          <p:grpSpPr>
            <a:xfrm>
              <a:off x="6747105" y="2521924"/>
              <a:ext cx="991598" cy="1668462"/>
              <a:chOff x="7251586" y="2806820"/>
              <a:chExt cx="991598" cy="166846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45557" y="3553345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cs typeface="Calibri"/>
                  </a:rPr>
                  <a:t>L+</a:t>
                </a:r>
                <a:r>
                  <a:rPr lang="en-US" sz="2000" dirty="0" smtClean="0">
                    <a:latin typeface="Symbol" charset="2"/>
                    <a:cs typeface="Symbol" charset="2"/>
                  </a:rPr>
                  <a:t>D</a:t>
                </a:r>
                <a:r>
                  <a:rPr lang="en-US" sz="2000" dirty="0" smtClean="0">
                    <a:latin typeface="Calibri"/>
                    <a:cs typeface="Calibri"/>
                  </a:rPr>
                  <a:t>L</a:t>
                </a:r>
                <a:endParaRPr lang="en-US" sz="2000" dirty="0">
                  <a:latin typeface="Calibri"/>
                  <a:cs typeface="Calibri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251586" y="2806820"/>
                <a:ext cx="487117" cy="1668462"/>
                <a:chOff x="7670743" y="1417638"/>
                <a:chExt cx="487117" cy="166846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7683443" y="1417638"/>
                  <a:ext cx="4744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>
                      <a:latin typeface="Symbol" charset="2"/>
                      <a:cs typeface="Symbol" charset="2"/>
                    </a:rPr>
                    <a:t>s</a:t>
                  </a:r>
                  <a:r>
                    <a:rPr lang="en-US" sz="2000" baseline="-25000" dirty="0" err="1" smtClean="0"/>
                    <a:t>zz</a:t>
                  </a:r>
                  <a:endParaRPr lang="en-US" sz="2000" baseline="-25000" dirty="0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7670743" y="1661103"/>
                  <a:ext cx="0" cy="381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7683443" y="2717800"/>
                  <a:ext cx="0" cy="3683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594486" y="3517900"/>
                <a:ext cx="0" cy="56644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Cube 75"/>
            <p:cNvSpPr/>
            <p:nvPr/>
          </p:nvSpPr>
          <p:spPr>
            <a:xfrm>
              <a:off x="6521450" y="3205486"/>
              <a:ext cx="478357" cy="62295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391147" y="5017703"/>
            <a:ext cx="1226857" cy="1275790"/>
            <a:chOff x="4391147" y="5017703"/>
            <a:chExt cx="1226857" cy="1275790"/>
          </a:xfrm>
        </p:grpSpPr>
        <p:sp>
          <p:nvSpPr>
            <p:cNvPr id="80" name="Cube 79"/>
            <p:cNvSpPr/>
            <p:nvPr/>
          </p:nvSpPr>
          <p:spPr>
            <a:xfrm>
              <a:off x="4896659" y="5060950"/>
              <a:ext cx="430356" cy="863064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391147" y="5017703"/>
              <a:ext cx="442900" cy="420300"/>
              <a:chOff x="5775303" y="5126741"/>
              <a:chExt cx="442900" cy="42030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775303" y="5126741"/>
                <a:ext cx="442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Symbol" charset="2"/>
                    <a:cs typeface="Symbol" charset="2"/>
                  </a:rPr>
                  <a:t>D</a:t>
                </a:r>
                <a:r>
                  <a:rPr lang="en-US" sz="2000" dirty="0" err="1" smtClean="0">
                    <a:latin typeface="Calibri"/>
                    <a:cs typeface="Calibri"/>
                  </a:rPr>
                  <a:t>z</a:t>
                </a:r>
                <a:endParaRPr lang="en-US" sz="2000" dirty="0">
                  <a:latin typeface="Calibri"/>
                  <a:cs typeface="Calibri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>
                <a:off x="6209737" y="5265281"/>
                <a:ext cx="0" cy="281760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headEnd type="arrow" w="sm" len="sm"/>
                <a:tailEnd type="arrow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Cube 80"/>
            <p:cNvSpPr/>
            <p:nvPr/>
          </p:nvSpPr>
          <p:spPr>
            <a:xfrm>
              <a:off x="4907058" y="5288657"/>
              <a:ext cx="710946" cy="622950"/>
            </a:xfrm>
            <a:prstGeom prst="cube">
              <a:avLst/>
            </a:prstGeom>
            <a:solidFill>
              <a:schemeClr val="tx1">
                <a:lumMod val="65000"/>
                <a:lumOff val="35000"/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4717" y="5893383"/>
              <a:ext cx="45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Symbol" charset="2"/>
                  <a:cs typeface="Symbol" charset="2"/>
                </a:rPr>
                <a:t>D</a:t>
              </a:r>
              <a:r>
                <a:rPr lang="en-US" sz="2000" dirty="0" err="1" smtClean="0">
                  <a:latin typeface="Calibri"/>
                  <a:cs typeface="Calibri"/>
                </a:rPr>
                <a:t>x</a:t>
              </a:r>
              <a:endParaRPr lang="en-US" sz="2000" dirty="0">
                <a:latin typeface="Calibri"/>
                <a:cs typeface="Calibri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5227267" y="5962114"/>
              <a:ext cx="246433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arrow" w="sm" len="sm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66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Other combinations of elastic parameters are possible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20-12-09 at 08.4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3" y="1195401"/>
            <a:ext cx="3276600" cy="8430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18463" y="1205234"/>
            <a:ext cx="3721100" cy="833176"/>
            <a:chOff x="457200" y="3249874"/>
            <a:chExt cx="3721100" cy="833176"/>
          </a:xfrm>
        </p:grpSpPr>
        <p:pic>
          <p:nvPicPr>
            <p:cNvPr id="5" name="Picture 4" descr="Screen Shot 2020-12-09 at 08.43.1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249874"/>
              <a:ext cx="3721100" cy="83317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7200" y="3249874"/>
              <a:ext cx="965200" cy="179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443" y="3641300"/>
            <a:ext cx="3371020" cy="617279"/>
            <a:chOff x="4858580" y="2044820"/>
            <a:chExt cx="3371020" cy="617279"/>
          </a:xfrm>
        </p:grpSpPr>
        <p:pic>
          <p:nvPicPr>
            <p:cNvPr id="9" name="Picture 8" descr="Screen Shot 2020-12-09 at 08.45.3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2044820"/>
              <a:ext cx="1676400" cy="61727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858580" y="2233501"/>
              <a:ext cx="16946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  <a:r>
                <a:rPr lang="en-US" sz="2000" dirty="0" smtClean="0"/>
                <a:t>oisson’s ratio</a:t>
              </a:r>
              <a:endParaRPr lang="en-US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150" y="2597239"/>
            <a:ext cx="3876443" cy="679450"/>
            <a:chOff x="501650" y="3064085"/>
            <a:chExt cx="3876443" cy="679450"/>
          </a:xfrm>
        </p:grpSpPr>
        <p:pic>
          <p:nvPicPr>
            <p:cNvPr id="25" name="Picture 24" descr="Screen Shot 2020-12-09 at 08.45.1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750" y="3064085"/>
              <a:ext cx="1806343" cy="67945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01650" y="3156100"/>
              <a:ext cx="1960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Young’s modulus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2851" y="4037639"/>
            <a:ext cx="3408153" cy="1402362"/>
            <a:chOff x="4814498" y="3949940"/>
            <a:chExt cx="3408153" cy="1402362"/>
          </a:xfrm>
        </p:grpSpPr>
        <p:grpSp>
          <p:nvGrpSpPr>
            <p:cNvPr id="29" name="Group 28"/>
            <p:cNvGrpSpPr/>
            <p:nvPr/>
          </p:nvGrpSpPr>
          <p:grpSpPr>
            <a:xfrm>
              <a:off x="4814498" y="3949940"/>
              <a:ext cx="3388230" cy="693295"/>
              <a:chOff x="4814498" y="3949940"/>
              <a:chExt cx="3388230" cy="693295"/>
            </a:xfrm>
          </p:grpSpPr>
          <p:pic>
            <p:nvPicPr>
              <p:cNvPr id="11" name="Picture 10" descr="Screen Shot 2020-12-09 at 08.46.29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8728" y="3949940"/>
                <a:ext cx="1524000" cy="693295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4814498" y="4081158"/>
                <a:ext cx="16539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Bulk modulus</a:t>
                </a:r>
                <a:endParaRPr lang="en-US" sz="20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883749" y="4644416"/>
              <a:ext cx="3338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(Ratio of volumetric stress to volumetric strain)</a:t>
              </a:r>
              <a:endParaRPr lang="en-US" sz="2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2851" y="2597139"/>
            <a:ext cx="3960698" cy="984449"/>
            <a:chOff x="5063251" y="2535438"/>
            <a:chExt cx="3960698" cy="984449"/>
          </a:xfrm>
        </p:grpSpPr>
        <p:grpSp>
          <p:nvGrpSpPr>
            <p:cNvPr id="18" name="Group 17"/>
            <p:cNvGrpSpPr/>
            <p:nvPr/>
          </p:nvGrpSpPr>
          <p:grpSpPr>
            <a:xfrm>
              <a:off x="5063251" y="2535438"/>
              <a:ext cx="3801349" cy="620662"/>
              <a:chOff x="4656851" y="2223946"/>
              <a:chExt cx="3801349" cy="620662"/>
            </a:xfrm>
          </p:grpSpPr>
          <p:pic>
            <p:nvPicPr>
              <p:cNvPr id="10" name="Picture 9" descr="Screen Shot 2020-12-09 at 08.46.14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200" y="2223946"/>
                <a:ext cx="1905000" cy="620662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4656851" y="2285747"/>
                <a:ext cx="17387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Shear modulus</a:t>
                </a:r>
                <a:endParaRPr lang="en-US" sz="2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3251" y="3119777"/>
              <a:ext cx="3960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(Relates shear stress to shear strain)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7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Warm-up (break-out rooms)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4412" y="4508500"/>
            <a:ext cx="3754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Can shear stress exist in a fluid?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94412" y="1304425"/>
            <a:ext cx="4236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1) What is the value of Poisson’s ratio for an incompressible material?</a:t>
            </a:r>
          </a:p>
          <a:p>
            <a:r>
              <a:rPr lang="en-US" sz="2000" dirty="0" smtClean="0"/>
              <a:t>Hint: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volumetric </a:t>
            </a:r>
            <a:r>
              <a:rPr lang="en-US" sz="2000" dirty="0" smtClean="0"/>
              <a:t>stress  </a:t>
            </a:r>
            <a:r>
              <a:rPr lang="en-US" sz="2000" dirty="0" err="1" smtClean="0">
                <a:latin typeface="Symbol" charset="2"/>
                <a:cs typeface="Symbol" charset="2"/>
              </a:rPr>
              <a:t>s</a:t>
            </a:r>
            <a:r>
              <a:rPr lang="en-US" sz="2000" baseline="-25000" dirty="0" err="1" smtClean="0"/>
              <a:t>ii</a:t>
            </a:r>
            <a:r>
              <a:rPr lang="en-US" sz="2000" dirty="0" smtClean="0"/>
              <a:t>/3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volumetric strain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ii</a:t>
            </a:r>
            <a:r>
              <a:rPr lang="en-US" sz="2000" dirty="0" smtClean="0"/>
              <a:t> = 0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1464" y="2130239"/>
            <a:ext cx="3408153" cy="1402362"/>
            <a:chOff x="5411311" y="1426738"/>
            <a:chExt cx="3408153" cy="1402362"/>
          </a:xfrm>
        </p:grpSpPr>
        <p:grpSp>
          <p:nvGrpSpPr>
            <p:cNvPr id="8" name="Group 7"/>
            <p:cNvGrpSpPr/>
            <p:nvPr/>
          </p:nvGrpSpPr>
          <p:grpSpPr>
            <a:xfrm>
              <a:off x="5411311" y="1426738"/>
              <a:ext cx="3388230" cy="693295"/>
              <a:chOff x="4814498" y="3949940"/>
              <a:chExt cx="3388230" cy="693295"/>
            </a:xfrm>
          </p:grpSpPr>
          <p:pic>
            <p:nvPicPr>
              <p:cNvPr id="10" name="Picture 9" descr="Screen Shot 2020-12-09 at 08.46.29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8728" y="3949940"/>
                <a:ext cx="1524000" cy="693295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814498" y="4081158"/>
                <a:ext cx="16539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Bulk modulus</a:t>
                </a:r>
                <a:endParaRPr lang="en-US" sz="20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480562" y="2121214"/>
              <a:ext cx="3338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(Ratio of volumetric stress to volumetric strain)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3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9 at 09.45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7" y="914400"/>
            <a:ext cx="7850293" cy="5548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Classical (Newtonian) Fluids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12-09 at 09.47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627541"/>
            <a:ext cx="6678177" cy="5989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295276"/>
            <a:ext cx="3276600" cy="588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Fluid in motion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4D80-036F-A343-9054-E33A0A5160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2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6700" y="169107"/>
            <a:ext cx="5245100" cy="787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Class-prep:  Constitutive relations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286" y="783046"/>
            <a:ext cx="84981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Please read 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Ed’s notes on classical fluids</a:t>
            </a:r>
          </a:p>
          <a:p>
            <a:pPr marL="342900" lvl="0" indent="-342900">
              <a:buFont typeface="Arial"/>
              <a:buChar char="•"/>
            </a:pPr>
            <a:r>
              <a:rPr lang="en-US" sz="2000" dirty="0">
                <a:solidFill>
                  <a:srgbClr val="000090"/>
                </a:solidFill>
              </a:rPr>
              <a:t>Ed’s notes on elastic waves</a:t>
            </a:r>
          </a:p>
          <a:p>
            <a:r>
              <a:rPr lang="en-US" sz="2000" dirty="0">
                <a:solidFill>
                  <a:srgbClr val="000090"/>
                </a:solidFill>
              </a:rPr>
              <a:t>Both are available on the class web site at</a:t>
            </a:r>
          </a:p>
          <a:p>
            <a:r>
              <a:rPr lang="en-US" sz="2000" dirty="0">
                <a:solidFill>
                  <a:srgbClr val="000090"/>
                </a:solidFill>
              </a:rPr>
              <a:t>	</a:t>
            </a:r>
            <a:r>
              <a:rPr lang="en-US" sz="2000" i="1" dirty="0">
                <a:solidFill>
                  <a:srgbClr val="000090"/>
                </a:solidFill>
              </a:rPr>
              <a:t>https://</a:t>
            </a:r>
            <a:r>
              <a:rPr lang="en-US" sz="2000" i="1" dirty="0" err="1">
                <a:solidFill>
                  <a:srgbClr val="000090"/>
                </a:solidFill>
              </a:rPr>
              <a:t>courses.washington.edu</a:t>
            </a:r>
            <a:r>
              <a:rPr lang="en-US" sz="2000" i="1" dirty="0">
                <a:solidFill>
                  <a:srgbClr val="000090"/>
                </a:solidFill>
              </a:rPr>
              <a:t>/ess511/NOTES/</a:t>
            </a:r>
            <a:r>
              <a:rPr lang="en-US" sz="2000" i="1" dirty="0" err="1">
                <a:solidFill>
                  <a:srgbClr val="000090"/>
                </a:solidFill>
              </a:rPr>
              <a:t>notes.html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 </a:t>
            </a:r>
          </a:p>
          <a:p>
            <a:r>
              <a:rPr lang="en-US" sz="2000" dirty="0">
                <a:solidFill>
                  <a:srgbClr val="000090"/>
                </a:solidFill>
              </a:rPr>
              <a:t>In a classical isotropic linear fluid, the </a:t>
            </a:r>
            <a:r>
              <a:rPr lang="en-US" sz="2000" dirty="0" err="1">
                <a:solidFill>
                  <a:srgbClr val="000090"/>
                </a:solidFill>
              </a:rPr>
              <a:t>deviatoric</a:t>
            </a:r>
            <a:r>
              <a:rPr lang="en-US" sz="2000" dirty="0">
                <a:solidFill>
                  <a:srgbClr val="000090"/>
                </a:solidFill>
              </a:rPr>
              <a:t> stress tensor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can be related to the deformation-rate tensor </a:t>
            </a:r>
            <a:r>
              <a:rPr lang="en-US" sz="2000" i="1" dirty="0" err="1" smtClean="0">
                <a:solidFill>
                  <a:srgbClr val="000090"/>
                </a:solidFill>
              </a:rPr>
              <a:t>D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i="1" baseline="-25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with just 2 scalar coefficients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i="1" dirty="0">
                <a:solidFill>
                  <a:srgbClr val="000090"/>
                </a:solidFill>
              </a:rPr>
              <a:t>* </a:t>
            </a:r>
            <a:r>
              <a:rPr lang="en-US" sz="2000" dirty="0">
                <a:solidFill>
                  <a:srgbClr val="000090"/>
                </a:solidFill>
              </a:rPr>
              <a:t>and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i="1" dirty="0">
                <a:solidFill>
                  <a:srgbClr val="000090"/>
                </a:solidFill>
              </a:rPr>
              <a:t>* </a:t>
            </a:r>
            <a:r>
              <a:rPr lang="en-US" sz="2000" dirty="0">
                <a:solidFill>
                  <a:srgbClr val="000090"/>
                </a:solidFill>
              </a:rPr>
              <a:t>(analogs to the elastic </a:t>
            </a:r>
            <a:r>
              <a:rPr lang="en-US" sz="2000" dirty="0" err="1">
                <a:solidFill>
                  <a:srgbClr val="000090"/>
                </a:solidFill>
              </a:rPr>
              <a:t>Lamé</a:t>
            </a:r>
            <a:r>
              <a:rPr lang="en-US" sz="2000" dirty="0">
                <a:solidFill>
                  <a:srgbClr val="000090"/>
                </a:solidFill>
              </a:rPr>
              <a:t> constants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i="1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and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dirty="0">
                <a:solidFill>
                  <a:srgbClr val="000090"/>
                </a:solidFill>
              </a:rPr>
              <a:t>) </a:t>
            </a:r>
          </a:p>
          <a:p>
            <a:r>
              <a:rPr lang="en-US" sz="2000" dirty="0">
                <a:solidFill>
                  <a:srgbClr val="000090"/>
                </a:solidFill>
              </a:rPr>
              <a:t>		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= </a:t>
            </a:r>
            <a:r>
              <a:rPr lang="en-US" sz="2000" dirty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dirty="0">
                <a:solidFill>
                  <a:srgbClr val="000090"/>
                </a:solidFill>
              </a:rPr>
              <a:t>* </a:t>
            </a:r>
            <a:r>
              <a:rPr lang="en-US" sz="2000" dirty="0" err="1" smtClean="0">
                <a:solidFill>
                  <a:srgbClr val="000090"/>
                </a:solidFill>
                <a:latin typeface="Symbol" charset="2"/>
                <a:cs typeface="Symbol" charset="2"/>
              </a:rPr>
              <a:t>d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i="1" dirty="0" err="1">
                <a:solidFill>
                  <a:srgbClr val="000090"/>
                </a:solidFill>
              </a:rPr>
              <a:t>D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kk</a:t>
            </a:r>
            <a:r>
              <a:rPr lang="en-US" sz="2000" i="1" baseline="-25000" dirty="0" smtClean="0">
                <a:solidFill>
                  <a:srgbClr val="000090"/>
                </a:solidFill>
              </a:rPr>
              <a:t> </a:t>
            </a:r>
            <a:r>
              <a:rPr lang="en-US" sz="2000" i="1" dirty="0">
                <a:solidFill>
                  <a:srgbClr val="000090"/>
                </a:solidFill>
              </a:rPr>
              <a:t>+ 2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dirty="0">
                <a:solidFill>
                  <a:srgbClr val="000090"/>
                </a:solidFill>
              </a:rPr>
              <a:t>*</a:t>
            </a:r>
            <a:r>
              <a:rPr lang="en-US" sz="2000" i="1" baseline="-25000" dirty="0">
                <a:solidFill>
                  <a:srgbClr val="000090"/>
                </a:solidFill>
              </a:rPr>
              <a:t> </a:t>
            </a:r>
            <a:r>
              <a:rPr lang="en-US" sz="2000" i="1" dirty="0" err="1" smtClean="0">
                <a:solidFill>
                  <a:srgbClr val="000090"/>
                </a:solidFill>
              </a:rPr>
              <a:t>D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ij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0090"/>
                </a:solidFill>
              </a:rPr>
              <a:t> 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Assignment</a:t>
            </a:r>
            <a:endParaRPr lang="en-US" sz="2000" dirty="0">
              <a:solidFill>
                <a:srgbClr val="000090"/>
              </a:solidFill>
            </a:endParaRPr>
          </a:p>
          <a:p>
            <a:pPr lvl="0"/>
            <a:r>
              <a:rPr lang="en-US" sz="2000" dirty="0">
                <a:solidFill>
                  <a:srgbClr val="000090"/>
                </a:solidFill>
              </a:rPr>
              <a:t>Write out the relation between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i="1" dirty="0" err="1">
                <a:solidFill>
                  <a:srgbClr val="000090"/>
                </a:solidFill>
                <a:latin typeface="Symbol" charset="2"/>
                <a:cs typeface="Symbol" charset="2"/>
              </a:rPr>
              <a:t>t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and describe their difference in prose.</a:t>
            </a:r>
            <a:r>
              <a:rPr lang="en-US" sz="2000" baseline="-25000" dirty="0">
                <a:solidFill>
                  <a:srgbClr val="000090"/>
                </a:solidFill>
              </a:rPr>
              <a:t> </a:t>
            </a:r>
            <a:endParaRPr lang="en-US" sz="2000" dirty="0">
              <a:solidFill>
                <a:srgbClr val="000090"/>
              </a:solidFill>
            </a:endParaRPr>
          </a:p>
          <a:p>
            <a:pPr lvl="0"/>
            <a:r>
              <a:rPr lang="en-US" sz="2000" dirty="0">
                <a:solidFill>
                  <a:srgbClr val="000090"/>
                </a:solidFill>
              </a:rPr>
              <a:t>Define </a:t>
            </a:r>
            <a:r>
              <a:rPr lang="en-US" sz="2000" dirty="0" err="1">
                <a:solidFill>
                  <a:srgbClr val="000090"/>
                </a:solidFill>
                <a:latin typeface="Symbol" charset="2"/>
                <a:cs typeface="Symbol" charset="2"/>
              </a:rPr>
              <a:t>e</a:t>
            </a:r>
            <a:r>
              <a:rPr lang="en-US" sz="2000" baseline="-25000" dirty="0" err="1">
                <a:solidFill>
                  <a:srgbClr val="000090"/>
                </a:solidFill>
              </a:rPr>
              <a:t>ij</a:t>
            </a:r>
            <a:r>
              <a:rPr lang="en-US" sz="2000" dirty="0">
                <a:solidFill>
                  <a:srgbClr val="000090"/>
                </a:solidFill>
              </a:rPr>
              <a:t> and </a:t>
            </a:r>
            <a:r>
              <a:rPr lang="en-US" sz="2000" i="1" dirty="0" err="1" smtClean="0">
                <a:solidFill>
                  <a:srgbClr val="000090"/>
                </a:solidFill>
              </a:rPr>
              <a:t>D</a:t>
            </a:r>
            <a:r>
              <a:rPr lang="en-US" sz="2000" baseline="-25000" dirty="0" err="1" smtClean="0">
                <a:solidFill>
                  <a:srgbClr val="000090"/>
                </a:solidFill>
              </a:rPr>
              <a:t>ij</a:t>
            </a:r>
            <a:r>
              <a:rPr lang="en-US" sz="2000" dirty="0" smtClean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rgbClr val="000090"/>
                </a:solidFill>
              </a:rPr>
              <a:t>and describe their difference in </a:t>
            </a:r>
            <a:r>
              <a:rPr lang="en-US" sz="2000" dirty="0" smtClean="0">
                <a:solidFill>
                  <a:srgbClr val="000090"/>
                </a:solidFill>
              </a:rPr>
              <a:t>prose.</a:t>
            </a:r>
          </a:p>
          <a:p>
            <a:pPr lvl="0"/>
            <a:r>
              <a:rPr lang="en-US" sz="2000" dirty="0" smtClean="0">
                <a:solidFill>
                  <a:srgbClr val="000090"/>
                </a:solidFill>
              </a:rPr>
              <a:t>What </a:t>
            </a:r>
            <a:r>
              <a:rPr lang="en-US" sz="2000" dirty="0">
                <a:solidFill>
                  <a:srgbClr val="000090"/>
                </a:solidFill>
              </a:rPr>
              <a:t>do the </a:t>
            </a:r>
            <a:r>
              <a:rPr lang="en-US" sz="2000" dirty="0" err="1">
                <a:solidFill>
                  <a:srgbClr val="000090"/>
                </a:solidFill>
              </a:rPr>
              <a:t>Lamé</a:t>
            </a:r>
            <a:r>
              <a:rPr lang="en-US" sz="2000" dirty="0">
                <a:solidFill>
                  <a:srgbClr val="000090"/>
                </a:solidFill>
              </a:rPr>
              <a:t> analog constants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l</a:t>
            </a:r>
            <a:r>
              <a:rPr lang="en-US" sz="2000" i="1" dirty="0">
                <a:solidFill>
                  <a:srgbClr val="000090"/>
                </a:solidFill>
              </a:rPr>
              <a:t>* </a:t>
            </a:r>
            <a:r>
              <a:rPr lang="en-US" sz="2000" dirty="0">
                <a:solidFill>
                  <a:srgbClr val="000090"/>
                </a:solidFill>
              </a:rPr>
              <a:t>and </a:t>
            </a:r>
            <a:r>
              <a:rPr lang="en-US" sz="2000" i="1" dirty="0">
                <a:solidFill>
                  <a:srgbClr val="000090"/>
                </a:solidFill>
                <a:latin typeface="Symbol" charset="2"/>
                <a:cs typeface="Symbol" charset="2"/>
              </a:rPr>
              <a:t>m</a:t>
            </a:r>
            <a:r>
              <a:rPr lang="en-US" sz="2000" i="1" dirty="0">
                <a:solidFill>
                  <a:srgbClr val="000090"/>
                </a:solidFill>
              </a:rPr>
              <a:t>* </a:t>
            </a:r>
            <a:r>
              <a:rPr lang="en-US" sz="2000" dirty="0">
                <a:solidFill>
                  <a:srgbClr val="000090"/>
                </a:solidFill>
              </a:rPr>
              <a:t>represent, and what are their units? </a:t>
            </a:r>
          </a:p>
        </p:txBody>
      </p:sp>
    </p:spTree>
    <p:extLst>
      <p:ext uri="{BB962C8B-B14F-4D97-AF65-F5344CB8AC3E}">
        <p14:creationId xmlns:p14="http://schemas.microsoft.com/office/powerpoint/2010/main" val="2210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19852</TotalTime>
  <Words>601</Words>
  <Application>Microsoft Macintosh PowerPoint</Application>
  <PresentationFormat>On-screen Show (4:3)</PresentationFormat>
  <Paragraphs>133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Mangal</vt:lpstr>
      <vt:lpstr>Symbol</vt:lpstr>
      <vt:lpstr>Times</vt:lpstr>
      <vt:lpstr>Office Theme</vt:lpstr>
      <vt:lpstr>ESS 411/511 Geophysical Continuum Mechanics  Class #29</vt:lpstr>
      <vt:lpstr>Problem Sets</vt:lpstr>
      <vt:lpstr>ESS 411/511 Geophysical Continuum Mechanics</vt:lpstr>
      <vt:lpstr>Elastic solid</vt:lpstr>
      <vt:lpstr>Other combinations of elastic parameters are possible</vt:lpstr>
      <vt:lpstr>Warm-up (break-out rooms)</vt:lpstr>
      <vt:lpstr>Classical (Newtonian) Fluids</vt:lpstr>
      <vt:lpstr>Fluid in motion</vt:lpstr>
      <vt:lpstr>Class-prep:  Constitutive relations</vt:lpstr>
      <vt:lpstr>A constitutive relation</vt:lpstr>
      <vt:lpstr>Elastic waves</vt:lpstr>
      <vt:lpstr>Elastic waves</vt:lpstr>
      <vt:lpstr>Elastic waves</vt:lpstr>
      <vt:lpstr>Elastic waves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 411/511 Geophysical Continuum Mechanics Class #1</dc:title>
  <dc:creator>Ed Waddington</dc:creator>
  <cp:lastModifiedBy>Ed Waddington</cp:lastModifiedBy>
  <cp:revision>745</cp:revision>
  <cp:lastPrinted>2020-12-09T18:23:51Z</cp:lastPrinted>
  <dcterms:created xsi:type="dcterms:W3CDTF">2020-09-30T16:18:10Z</dcterms:created>
  <dcterms:modified xsi:type="dcterms:W3CDTF">2020-12-09T19:25:02Z</dcterms:modified>
</cp:coreProperties>
</file>