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4" r:id="rId2"/>
    <p:sldId id="619" r:id="rId3"/>
    <p:sldId id="607" r:id="rId4"/>
    <p:sldId id="274" r:id="rId5"/>
    <p:sldId id="624" r:id="rId6"/>
    <p:sldId id="570" r:id="rId7"/>
    <p:sldId id="613" r:id="rId8"/>
    <p:sldId id="615" r:id="rId9"/>
    <p:sldId id="616" r:id="rId10"/>
    <p:sldId id="617" r:id="rId11"/>
    <p:sldId id="614" r:id="rId12"/>
    <p:sldId id="618" r:id="rId13"/>
    <p:sldId id="620" r:id="rId14"/>
    <p:sldId id="622" r:id="rId15"/>
    <p:sldId id="623" r:id="rId16"/>
    <p:sldId id="625" r:id="rId17"/>
    <p:sldId id="626" r:id="rId18"/>
    <p:sldId id="6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 autoAdjust="0"/>
    <p:restoredTop sz="90110" autoAdjust="0"/>
  </p:normalViewPr>
  <p:slideViewPr>
    <p:cSldViewPr snapToGrid="0" snapToObjects="1">
      <p:cViewPr>
        <p:scale>
          <a:sx n="95" d="100"/>
          <a:sy n="95" d="100"/>
        </p:scale>
        <p:origin x="-1392" y="-320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200" d="100"/>
        <a:sy n="200" d="100"/>
      </p:scale>
      <p:origin x="0" y="6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EDS_NOTES/roll_waves_2019_12_20_FV_Ave_E.mp4" TargetMode="Externa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6.bin"/><Relationship Id="rId14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#30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21" y="880482"/>
            <a:ext cx="7683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#29             –  </a:t>
            </a:r>
            <a:r>
              <a:rPr lang="en-US" sz="2000" dirty="0">
                <a:solidFill>
                  <a:srgbClr val="000090"/>
                </a:solidFill>
              </a:rPr>
              <a:t>Chloe </a:t>
            </a:r>
            <a:r>
              <a:rPr lang="en-US" sz="2000" dirty="0" err="1">
                <a:solidFill>
                  <a:srgbClr val="000090"/>
                </a:solidFill>
              </a:rPr>
              <a:t>Mcburney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Monday     –  </a:t>
            </a:r>
            <a:r>
              <a:rPr lang="en-US" sz="2000" dirty="0" smtClean="0">
                <a:solidFill>
                  <a:srgbClr val="000090"/>
                </a:solidFill>
              </a:rPr>
              <a:t>Alexandria Vasquez</a:t>
            </a:r>
            <a:r>
              <a:rPr lang="en-US" sz="2000" smtClean="0">
                <a:solidFill>
                  <a:srgbClr val="000090"/>
                </a:solidFill>
              </a:rPr>
              <a:t>-Hernandez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(at ESS 511 term-project reports)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2065" y="2369195"/>
            <a:ext cx="5875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42900"/>
            <a:r>
              <a:rPr lang="en-US" sz="2000" dirty="0" smtClean="0">
                <a:solidFill>
                  <a:srgbClr val="000090"/>
                </a:solidFill>
              </a:rPr>
              <a:t>Today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</a:t>
            </a:r>
            <a:r>
              <a:rPr lang="en-US" sz="2000" dirty="0" smtClean="0">
                <a:solidFill>
                  <a:srgbClr val="000090"/>
                </a:solidFill>
              </a:rPr>
              <a:t>lastic plane waves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Kinematic waves</a:t>
            </a:r>
          </a:p>
          <a:p>
            <a:r>
              <a:rPr lang="en-US" sz="2000" dirty="0">
                <a:solidFill>
                  <a:srgbClr val="000090"/>
                </a:solidFill>
              </a:rPr>
              <a:t>Based on notes </a:t>
            </a:r>
            <a:r>
              <a:rPr lang="en-US" sz="2000" dirty="0" smtClean="0">
                <a:solidFill>
                  <a:srgbClr val="000090"/>
                </a:solidFill>
              </a:rPr>
              <a:t>on </a:t>
            </a:r>
            <a:r>
              <a:rPr lang="en-US" sz="2000" dirty="0">
                <a:solidFill>
                  <a:srgbClr val="000090"/>
                </a:solidFill>
              </a:rPr>
              <a:t>right sidebar </a:t>
            </a:r>
            <a:r>
              <a:rPr lang="en-US" sz="2000" dirty="0" smtClean="0">
                <a:solidFill>
                  <a:srgbClr val="000090"/>
                </a:solidFill>
              </a:rPr>
              <a:t>at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  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https://courses.washington.edu/ess511/NOTES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notes on elastic waves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kinematic </a:t>
            </a:r>
            <a:r>
              <a:rPr lang="en-US" sz="2000" dirty="0" smtClean="0">
                <a:solidFill>
                  <a:srgbClr val="000090"/>
                </a:solidFill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29" name="Picture 28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52500" y="3254345"/>
              <a:ext cx="22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Equations of motion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7824" y="1814883"/>
            <a:ext cx="288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absence of body forces, set </a:t>
            </a:r>
            <a:r>
              <a:rPr lang="en-US" sz="2000" dirty="0" err="1" smtClean="0"/>
              <a:t>b</a:t>
            </a:r>
            <a:r>
              <a:rPr lang="en-US" sz="2000" i="1" baseline="-25000" dirty="0" err="1" smtClean="0">
                <a:latin typeface="Times"/>
                <a:cs typeface="Times"/>
              </a:rPr>
              <a:t>l</a:t>
            </a:r>
            <a:r>
              <a:rPr lang="en-US" sz="2000" dirty="0" smtClean="0"/>
              <a:t>=0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26594" y="2704117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52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 (2) into equations of motion</a:t>
              </a:r>
              <a:endParaRPr lang="en-US" sz="2000" dirty="0"/>
            </a:p>
          </p:txBody>
        </p:sp>
      </p:grpSp>
      <p:pic>
        <p:nvPicPr>
          <p:cNvPr id="4" name="Picture 3" descr="Screen Shot 2020-12-09 at 10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" y="4556973"/>
            <a:ext cx="4980532" cy="587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512" y="4066063"/>
            <a:ext cx="420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2000" dirty="0" smtClean="0"/>
              <a:t>fter a bunch of algebra (in the notes),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1821" y="5407563"/>
            <a:ext cx="635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b="1" i="1" dirty="0" smtClean="0"/>
              <a:t>A</a:t>
            </a:r>
            <a:r>
              <a:rPr lang="en-US" dirty="0" smtClean="0"/>
              <a:t> and </a:t>
            </a:r>
            <a:r>
              <a:rPr lang="en-US" b="1" i="1" dirty="0" smtClean="0"/>
              <a:t>k</a:t>
            </a:r>
            <a:r>
              <a:rPr lang="en-US" dirty="0" smtClean="0"/>
              <a:t> are parallel, we get compressional waves (p waves)</a:t>
            </a:r>
          </a:p>
          <a:p>
            <a:r>
              <a:rPr lang="en-US" dirty="0"/>
              <a:t>When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k</a:t>
            </a:r>
            <a:r>
              <a:rPr lang="en-US" dirty="0"/>
              <a:t> are </a:t>
            </a:r>
            <a:r>
              <a:rPr lang="en-US" dirty="0" smtClean="0"/>
              <a:t>orthogonal, </a:t>
            </a:r>
            <a:r>
              <a:rPr lang="en-US" dirty="0"/>
              <a:t>we get </a:t>
            </a:r>
            <a:r>
              <a:rPr lang="en-US" dirty="0" smtClean="0"/>
              <a:t>shear </a:t>
            </a:r>
            <a:r>
              <a:rPr lang="en-US" dirty="0"/>
              <a:t>waves </a:t>
            </a:r>
            <a:r>
              <a:rPr lang="en-US" dirty="0" smtClean="0"/>
              <a:t>(s </a:t>
            </a:r>
            <a:r>
              <a:rPr lang="en-US" dirty="0"/>
              <a:t>waves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Screen Shot 2020-12-09 at 10.1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1429001"/>
            <a:ext cx="1498600" cy="609600"/>
          </a:xfrm>
          <a:prstGeom prst="rect">
            <a:avLst/>
          </a:prstGeom>
        </p:spPr>
      </p:pic>
      <p:pic>
        <p:nvPicPr>
          <p:cNvPr id="5" name="Picture 4" descr="Screen Shot 2020-12-09 at 10.1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375398"/>
            <a:ext cx="5456285" cy="773727"/>
          </a:xfrm>
          <a:prstGeom prst="rect">
            <a:avLst/>
          </a:prstGeom>
        </p:spPr>
      </p:pic>
      <p:pic>
        <p:nvPicPr>
          <p:cNvPr id="6" name="Picture 5" descr="Screen Shot 2020-12-09 at 10.1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80" y="3149126"/>
            <a:ext cx="4100505" cy="991031"/>
          </a:xfrm>
          <a:prstGeom prst="rect">
            <a:avLst/>
          </a:prstGeom>
        </p:spPr>
      </p:pic>
      <p:pic>
        <p:nvPicPr>
          <p:cNvPr id="7" name="Picture 6" descr="Screen Shot 2020-12-09 at 10.20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92" y="4169541"/>
            <a:ext cx="1965003" cy="849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0474"/>
            <a:ext cx="8415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b="1" i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k</a:t>
            </a:r>
            <a:r>
              <a:rPr lang="en-US" sz="2400" dirty="0" smtClean="0"/>
              <a:t> are parallel, we get compressional waves (p waves)</a:t>
            </a:r>
          </a:p>
        </p:txBody>
      </p:sp>
      <p:pic>
        <p:nvPicPr>
          <p:cNvPr id="9" name="Picture 8" descr="Screen Shot 2020-12-09 at 10.21.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1" y="5310737"/>
            <a:ext cx="3495618" cy="1123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616" y="5547669"/>
            <a:ext cx="18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Phase velocity of p wave</a:t>
            </a:r>
            <a:endParaRPr lang="en-US" sz="2000" dirty="0"/>
          </a:p>
        </p:txBody>
      </p:sp>
      <p:pic>
        <p:nvPicPr>
          <p:cNvPr id="11" name="Picture 10" descr="Screen Shot 2020-12-09 at 10.24.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3865540"/>
            <a:ext cx="4572002" cy="13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885" y="416888"/>
            <a:ext cx="770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b="1" i="1" dirty="0"/>
              <a:t>A</a:t>
            </a:r>
            <a:r>
              <a:rPr lang="en-US" sz="2400" dirty="0"/>
              <a:t> and </a:t>
            </a:r>
            <a:r>
              <a:rPr lang="en-US" sz="2400" b="1" i="1" dirty="0"/>
              <a:t>k</a:t>
            </a:r>
            <a:r>
              <a:rPr lang="en-US" sz="2400" dirty="0"/>
              <a:t> are </a:t>
            </a:r>
            <a:r>
              <a:rPr lang="en-US" sz="2400" dirty="0" smtClean="0"/>
              <a:t>orthogonal, </a:t>
            </a:r>
            <a:r>
              <a:rPr lang="en-US" sz="2400" dirty="0"/>
              <a:t>we get </a:t>
            </a:r>
            <a:r>
              <a:rPr lang="en-US" sz="2400" dirty="0" smtClean="0"/>
              <a:t>shear </a:t>
            </a:r>
            <a:r>
              <a:rPr lang="en-US" sz="2400" dirty="0"/>
              <a:t>waves </a:t>
            </a:r>
            <a:r>
              <a:rPr lang="en-US" sz="2400" dirty="0" smtClean="0"/>
              <a:t>(s </a:t>
            </a:r>
            <a:r>
              <a:rPr lang="en-US" sz="2400" dirty="0"/>
              <a:t>waves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 descr="Screen Shot 2020-12-09 at 10.2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4" y="2772436"/>
            <a:ext cx="4876986" cy="2516281"/>
          </a:xfrm>
          <a:prstGeom prst="rect">
            <a:avLst/>
          </a:prstGeom>
        </p:spPr>
      </p:pic>
      <p:pic>
        <p:nvPicPr>
          <p:cNvPr id="5" name="Picture 4" descr="Screen Shot 2020-12-09 at 10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08" y="1342454"/>
            <a:ext cx="1943100" cy="723900"/>
          </a:xfrm>
          <a:prstGeom prst="rect">
            <a:avLst/>
          </a:prstGeom>
        </p:spPr>
      </p:pic>
      <p:pic>
        <p:nvPicPr>
          <p:cNvPr id="6" name="Picture 5" descr="Screen Shot 2020-12-09 at 10.26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7" y="2612512"/>
            <a:ext cx="2540000" cy="812800"/>
          </a:xfrm>
          <a:prstGeom prst="rect">
            <a:avLst/>
          </a:prstGeom>
        </p:spPr>
      </p:pic>
      <p:pic>
        <p:nvPicPr>
          <p:cNvPr id="7" name="Picture 6" descr="Screen Shot 2020-12-09 at 10.26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6" y="3488213"/>
            <a:ext cx="1854200" cy="1155700"/>
          </a:xfrm>
          <a:prstGeom prst="rect">
            <a:avLst/>
          </a:prstGeom>
        </p:spPr>
      </p:pic>
      <p:pic>
        <p:nvPicPr>
          <p:cNvPr id="8" name="Picture 7" descr="Screen Shot 2020-12-09 at 10.26.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2" y="4554852"/>
            <a:ext cx="3441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solidFill>
                  <a:srgbClr val="000090"/>
                </a:solidFill>
              </a:rPr>
              <a:t>Let’s look at some </a:t>
            </a:r>
            <a:r>
              <a:rPr lang="en-US" sz="3100" dirty="0" smtClean="0">
                <a:solidFill>
                  <a:srgbClr val="000090"/>
                </a:solidFill>
              </a:rPr>
              <a:t>waves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3019" y="14340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252077"/>
            <a:ext cx="8775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courses.washington.edu</a:t>
            </a:r>
            <a:r>
              <a:rPr lang="en-US" sz="1600" dirty="0">
                <a:hlinkClick r:id="rId2"/>
              </a:rPr>
              <a:t>/ess511/NOTES/EDS_NOTES/roll_waves_2019_12_20_FV_Ave_E.mp4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40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66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Dynamic and kinematic waves in 1-D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80140" y="732922"/>
            <a:ext cx="2809333" cy="1957640"/>
            <a:chOff x="880140" y="1194364"/>
            <a:chExt cx="2809333" cy="1957640"/>
          </a:xfrm>
        </p:grpSpPr>
        <p:sp>
          <p:nvSpPr>
            <p:cNvPr id="4" name="TextBox 3"/>
            <p:cNvSpPr txBox="1"/>
            <p:nvPr/>
          </p:nvSpPr>
          <p:spPr>
            <a:xfrm>
              <a:off x="880140" y="1194364"/>
              <a:ext cx="2809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Dynamic wave in 1-D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7221689"/>
                </p:ext>
              </p:extLst>
            </p:nvPr>
          </p:nvGraphicFramePr>
          <p:xfrm>
            <a:off x="1057597" y="1784974"/>
            <a:ext cx="2102318" cy="851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3" imgW="1003300" imgH="406400" progId="Equation.3">
                    <p:embed/>
                  </p:oleObj>
                </mc:Choice>
                <mc:Fallback>
                  <p:oleObj name="Equation" r:id="rId3" imgW="10033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7597" y="1784974"/>
                          <a:ext cx="2102318" cy="851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996292" y="2751894"/>
              <a:ext cx="216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90"/>
                  </a:solidFill>
                </a:rPr>
                <a:t>c</a:t>
              </a:r>
              <a:r>
                <a:rPr lang="en-US" sz="2000" dirty="0" smtClean="0">
                  <a:solidFill>
                    <a:srgbClr val="000090"/>
                  </a:solidFill>
                </a:rPr>
                <a:t> is a wave velocity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76397" y="1216712"/>
            <a:ext cx="2877103" cy="2016956"/>
            <a:chOff x="1146572" y="3601665"/>
            <a:chExt cx="2877103" cy="2016956"/>
          </a:xfrm>
        </p:grpSpPr>
        <p:sp>
          <p:nvSpPr>
            <p:cNvPr id="8" name="TextBox 7"/>
            <p:cNvSpPr txBox="1"/>
            <p:nvPr/>
          </p:nvSpPr>
          <p:spPr>
            <a:xfrm>
              <a:off x="1146572" y="3601665"/>
              <a:ext cx="1144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Solutions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221247"/>
                </p:ext>
              </p:extLst>
            </p:nvPr>
          </p:nvGraphicFramePr>
          <p:xfrm>
            <a:off x="1393711" y="4022040"/>
            <a:ext cx="207642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5" imgW="1104900" imgH="215900" progId="Equation.3">
                    <p:embed/>
                  </p:oleObj>
                </mc:Choice>
                <mc:Fallback>
                  <p:oleObj name="Equation" r:id="rId5" imgW="1104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3711" y="4022040"/>
                          <a:ext cx="2076425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280176"/>
                </p:ext>
              </p:extLst>
            </p:nvPr>
          </p:nvGraphicFramePr>
          <p:xfrm>
            <a:off x="1388512" y="4494057"/>
            <a:ext cx="2051989" cy="400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7" imgW="1104900" imgH="215900" progId="Equation.3">
                    <p:embed/>
                  </p:oleObj>
                </mc:Choice>
                <mc:Fallback>
                  <p:oleObj name="Equation" r:id="rId7" imgW="1104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8512" y="4494057"/>
                          <a:ext cx="2051989" cy="4000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146572" y="4910735"/>
              <a:ext cx="2877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Waves can travel in both directions at velocity 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c</a:t>
              </a:r>
              <a:endParaRPr lang="en-US" sz="2000" i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70136" y="1359882"/>
            <a:ext cx="2335320" cy="1432859"/>
            <a:chOff x="3879034" y="1135670"/>
            <a:chExt cx="2335320" cy="1432859"/>
          </a:xfrm>
        </p:grpSpPr>
        <p:sp>
          <p:nvSpPr>
            <p:cNvPr id="6" name="TextBox 5"/>
            <p:cNvSpPr txBox="1"/>
            <p:nvPr/>
          </p:nvSpPr>
          <p:spPr>
            <a:xfrm>
              <a:off x="3928289" y="1135670"/>
              <a:ext cx="1810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Initial condition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 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1242594"/>
                </p:ext>
              </p:extLst>
            </p:nvPr>
          </p:nvGraphicFramePr>
          <p:xfrm>
            <a:off x="4298950" y="1454261"/>
            <a:ext cx="1673337" cy="406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9" imgW="889000" imgH="215900" progId="Equation.3">
                    <p:embed/>
                  </p:oleObj>
                </mc:Choice>
                <mc:Fallback>
                  <p:oleObj name="Equation" r:id="rId9" imgW="8890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98950" y="1454261"/>
                          <a:ext cx="1673337" cy="4063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879034" y="1860643"/>
              <a:ext cx="23353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Boundary conditions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90"/>
                  </a:solidFill>
                </a:rPr>
                <a:t>infinite domain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1221" y="3676168"/>
            <a:ext cx="296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Kinematic wave in 1-D</a:t>
            </a:r>
            <a:endParaRPr lang="en-US" sz="2400" dirty="0">
              <a:solidFill>
                <a:srgbClr val="00009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380829"/>
              </p:ext>
            </p:extLst>
          </p:nvPr>
        </p:nvGraphicFramePr>
        <p:xfrm>
          <a:off x="1057597" y="4267221"/>
          <a:ext cx="1730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1" imgW="825500" imgH="393700" progId="Equation.3">
                  <p:embed/>
                </p:oleObj>
              </mc:Choice>
              <mc:Fallback>
                <p:oleObj name="Equation" r:id="rId11" imgW="825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7597" y="4267221"/>
                        <a:ext cx="17303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80140" y="5292324"/>
            <a:ext cx="216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 is a wave velocity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93991" y="4330721"/>
            <a:ext cx="2335320" cy="1432859"/>
            <a:chOff x="3879034" y="1135670"/>
            <a:chExt cx="2335320" cy="1432859"/>
          </a:xfrm>
        </p:grpSpPr>
        <p:sp>
          <p:nvSpPr>
            <p:cNvPr id="28" name="TextBox 27"/>
            <p:cNvSpPr txBox="1"/>
            <p:nvPr/>
          </p:nvSpPr>
          <p:spPr>
            <a:xfrm>
              <a:off x="3928289" y="1135670"/>
              <a:ext cx="1810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Initial condition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>
                  <a:solidFill>
                    <a:srgbClr val="000090"/>
                  </a:solidFill>
                </a:rPr>
                <a:t> </a:t>
              </a: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396808"/>
                </p:ext>
              </p:extLst>
            </p:nvPr>
          </p:nvGraphicFramePr>
          <p:xfrm>
            <a:off x="4298950" y="1454261"/>
            <a:ext cx="1673337" cy="406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13" imgW="889000" imgH="215900" progId="Equation.3">
                    <p:embed/>
                  </p:oleObj>
                </mc:Choice>
                <mc:Fallback>
                  <p:oleObj name="Equation" r:id="rId13" imgW="8890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98950" y="1454261"/>
                          <a:ext cx="1673337" cy="4063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3879034" y="1860643"/>
              <a:ext cx="23353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Boundary conditions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90"/>
                  </a:solidFill>
                </a:rPr>
                <a:t>infinite domain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34834" y="4106350"/>
            <a:ext cx="2877103" cy="1552638"/>
            <a:chOff x="1146572" y="3601665"/>
            <a:chExt cx="2877103" cy="1552638"/>
          </a:xfrm>
        </p:grpSpPr>
        <p:sp>
          <p:nvSpPr>
            <p:cNvPr id="32" name="TextBox 31"/>
            <p:cNvSpPr txBox="1"/>
            <p:nvPr/>
          </p:nvSpPr>
          <p:spPr>
            <a:xfrm>
              <a:off x="1146572" y="3601665"/>
              <a:ext cx="1144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Solutions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947788"/>
                </p:ext>
              </p:extLst>
            </p:nvPr>
          </p:nvGraphicFramePr>
          <p:xfrm>
            <a:off x="1393711" y="4022040"/>
            <a:ext cx="207642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14" imgW="1104900" imgH="215900" progId="Equation.3">
                    <p:embed/>
                  </p:oleObj>
                </mc:Choice>
                <mc:Fallback>
                  <p:oleObj name="Equation" r:id="rId14" imgW="1104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3711" y="4022040"/>
                          <a:ext cx="2076425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146572" y="4446417"/>
              <a:ext cx="2877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Waves can travel in only one direction at velocity 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c</a:t>
              </a:r>
              <a:endParaRPr lang="en-US" sz="2000" i="1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74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Kinematic waves – from a continuity equation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20-12-11 at 09.5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92" y="1145323"/>
            <a:ext cx="1802658" cy="652546"/>
          </a:xfrm>
          <a:prstGeom prst="rect">
            <a:avLst/>
          </a:prstGeom>
        </p:spPr>
      </p:pic>
      <p:pic>
        <p:nvPicPr>
          <p:cNvPr id="6" name="Picture 5" descr="Screen Shot 2020-12-11 at 09.5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3" y="1911971"/>
            <a:ext cx="1838993" cy="735597"/>
          </a:xfrm>
          <a:prstGeom prst="rect">
            <a:avLst/>
          </a:prstGeom>
        </p:spPr>
      </p:pic>
      <p:pic>
        <p:nvPicPr>
          <p:cNvPr id="7" name="Picture 6" descr="Screen Shot 2020-12-11 at 09.59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29" y="2905459"/>
            <a:ext cx="2372058" cy="741807"/>
          </a:xfrm>
          <a:prstGeom prst="rect">
            <a:avLst/>
          </a:prstGeom>
        </p:spPr>
      </p:pic>
      <p:pic>
        <p:nvPicPr>
          <p:cNvPr id="8" name="Picture 7" descr="Screen Shot 2020-12-11 at 10.00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592202"/>
            <a:ext cx="4476750" cy="889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064" y="4777539"/>
            <a:ext cx="434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Key question  how does </a:t>
            </a:r>
            <a:r>
              <a:rPr lang="en-US" sz="2000" i="1" dirty="0" smtClean="0">
                <a:solidFill>
                  <a:srgbClr val="000090"/>
                </a:solidFill>
                <a:latin typeface="Times"/>
                <a:cs typeface="Times"/>
              </a:rPr>
              <a:t>v</a:t>
            </a:r>
            <a:r>
              <a:rPr lang="en-US" sz="2000" dirty="0" smtClean="0">
                <a:solidFill>
                  <a:srgbClr val="000090"/>
                </a:solidFill>
              </a:rPr>
              <a:t> depend on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 smtClean="0">
                <a:solidFill>
                  <a:srgbClr val="000090"/>
                </a:solidFill>
              </a:rPr>
              <a:t>?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818" y="1145323"/>
            <a:ext cx="225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Continuity equation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158" y="2016215"/>
            <a:ext cx="15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Flux gradient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18" y="3093493"/>
            <a:ext cx="1699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Wave speed </a:t>
            </a:r>
            <a:r>
              <a:rPr lang="en-US" sz="2000" i="1" dirty="0" smtClean="0">
                <a:solidFill>
                  <a:srgbClr val="000090"/>
                </a:solidFill>
                <a:latin typeface="Times"/>
                <a:cs typeface="Times"/>
              </a:rPr>
              <a:t>c</a:t>
            </a:r>
            <a:endParaRPr lang="en-US" sz="2000" i="1" dirty="0">
              <a:solidFill>
                <a:srgbClr val="000090"/>
              </a:solidFill>
              <a:latin typeface="Times"/>
              <a:cs typeface="Time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2870" y="1059688"/>
            <a:ext cx="1505540" cy="757545"/>
            <a:chOff x="5632245" y="1186688"/>
            <a:chExt cx="1505540" cy="757545"/>
          </a:xfrm>
        </p:grpSpPr>
        <p:sp>
          <p:nvSpPr>
            <p:cNvPr id="13" name="TextBox 12"/>
            <p:cNvSpPr txBox="1"/>
            <p:nvPr/>
          </p:nvSpPr>
          <p:spPr>
            <a:xfrm>
              <a:off x="5632245" y="1186688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Symbol" charset="0"/>
                <a:buChar char="r"/>
              </a:pPr>
              <a:r>
                <a:rPr lang="en-US" sz="2000" dirty="0" smtClean="0">
                  <a:solidFill>
                    <a:srgbClr val="000090"/>
                  </a:solidFill>
                </a:rPr>
                <a:t>is density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2245" y="1544123"/>
              <a:ext cx="122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90"/>
                  </a:solidFill>
                </a:rPr>
                <a:t>q</a:t>
              </a:r>
              <a:r>
                <a:rPr lang="en-US" sz="2000" dirty="0" smtClean="0">
                  <a:solidFill>
                    <a:srgbClr val="000090"/>
                  </a:solidFill>
                </a:rPr>
                <a:t>    is flux</a:t>
              </a:r>
              <a:endParaRPr lang="en-US" sz="2000" i="1" dirty="0">
                <a:solidFill>
                  <a:srgbClr val="000090"/>
                </a:solidFill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00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v/</a:t>
            </a:r>
            <a:r>
              <a:rPr lang="en-US" dirty="0" err="1" smtClean="0"/>
              <a:t>d</a:t>
            </a:r>
            <a:r>
              <a:rPr lang="en-US" i="1" dirty="0" err="1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Screen Shot 2020-12-11 at 10.0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44" y="1582373"/>
            <a:ext cx="6286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Flood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Screen Shot 2020-12-11 at 10.1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69" y="1860363"/>
            <a:ext cx="3844618" cy="3245820"/>
          </a:xfrm>
          <a:prstGeom prst="rect">
            <a:avLst/>
          </a:prstGeom>
        </p:spPr>
      </p:pic>
      <p:pic>
        <p:nvPicPr>
          <p:cNvPr id="10" name="Picture 9" descr="Screen Shot 2020-12-11 at 10.1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0" y="2067893"/>
            <a:ext cx="2328476" cy="764677"/>
          </a:xfrm>
          <a:prstGeom prst="rect">
            <a:avLst/>
          </a:prstGeom>
        </p:spPr>
      </p:pic>
      <p:pic>
        <p:nvPicPr>
          <p:cNvPr id="11" name="Picture 10" descr="Screen Shot 2020-12-11 at 10.20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9" y="3311891"/>
            <a:ext cx="2696203" cy="6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20-12-11 at 10.1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18" y="1514832"/>
            <a:ext cx="5560672" cy="2723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Traffic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Shot 2020-12-11 at 10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" y="3044651"/>
            <a:ext cx="3306101" cy="683148"/>
          </a:xfrm>
          <a:prstGeom prst="rect">
            <a:avLst/>
          </a:prstGeom>
        </p:spPr>
      </p:pic>
      <p:pic>
        <p:nvPicPr>
          <p:cNvPr id="6" name="Picture 5" descr="Screen Shot 2020-12-11 at 10.15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8" y="3848115"/>
            <a:ext cx="2140977" cy="546965"/>
          </a:xfrm>
          <a:prstGeom prst="rect">
            <a:avLst/>
          </a:prstGeom>
        </p:spPr>
      </p:pic>
      <p:pic>
        <p:nvPicPr>
          <p:cNvPr id="7" name="Picture 6" descr="Screen Shot 2020-12-11 at 10.15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" y="1954982"/>
            <a:ext cx="4066545" cy="920411"/>
          </a:xfrm>
          <a:prstGeom prst="rect">
            <a:avLst/>
          </a:prstGeom>
        </p:spPr>
      </p:pic>
      <p:pic>
        <p:nvPicPr>
          <p:cNvPr id="8" name="Picture 7" descr="Screen Shot 2020-12-11 at 10.16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61" y="5371119"/>
            <a:ext cx="3740601" cy="839926"/>
          </a:xfrm>
          <a:prstGeom prst="rect">
            <a:avLst/>
          </a:prstGeom>
        </p:spPr>
      </p:pic>
      <p:pic>
        <p:nvPicPr>
          <p:cNvPr id="9" name="Picture 8" descr="Screen Shot 2020-12-11 at 10.16.3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61" y="4238669"/>
            <a:ext cx="3629190" cy="1132450"/>
          </a:xfrm>
          <a:prstGeom prst="rect">
            <a:avLst/>
          </a:prstGeom>
        </p:spPr>
      </p:pic>
      <p:pic>
        <p:nvPicPr>
          <p:cNvPr id="11" name="Picture 10" descr="Screen Shot 2020-12-11 at 10.24.3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" y="1214249"/>
            <a:ext cx="3612749" cy="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#30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750412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42900"/>
            <a:r>
              <a:rPr lang="en-US" sz="2000" dirty="0">
                <a:solidFill>
                  <a:srgbClr val="000090"/>
                </a:solidFill>
              </a:rPr>
              <a:t>ESS 511 term-project reports 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Monday </a:t>
            </a:r>
            <a:r>
              <a:rPr lang="en-US" sz="2000" dirty="0">
                <a:solidFill>
                  <a:srgbClr val="000090"/>
                </a:solidFill>
              </a:rPr>
              <a:t>8:30-10:20 a.m</a:t>
            </a:r>
            <a:r>
              <a:rPr lang="en-US" sz="2000" dirty="0" smtClean="0">
                <a:solidFill>
                  <a:srgbClr val="000090"/>
                </a:solidFill>
              </a:rPr>
              <a:t>. (which would have been our final-exam slot)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5 reports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10 minutes to present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5 minutes for questions, discussions, and transition</a:t>
            </a:r>
          </a:p>
          <a:p>
            <a:pPr marL="50800"/>
            <a:endParaRPr lang="en-US" sz="2000" dirty="0">
              <a:solidFill>
                <a:srgbClr val="000090"/>
              </a:solidFill>
            </a:endParaRP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Do we need to start at 8:30?</a:t>
            </a:r>
          </a:p>
        </p:txBody>
      </p:sp>
    </p:spTree>
    <p:extLst>
      <p:ext uri="{BB962C8B-B14F-4D97-AF65-F5344CB8AC3E}">
        <p14:creationId xmlns:p14="http://schemas.microsoft.com/office/powerpoint/2010/main" val="426509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3801" y="1374776"/>
            <a:ext cx="736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Problem </a:t>
            </a:r>
            <a:r>
              <a:rPr lang="en-US" sz="2000" dirty="0">
                <a:solidFill>
                  <a:srgbClr val="000090"/>
                </a:solidFill>
              </a:rPr>
              <a:t>Set </a:t>
            </a:r>
            <a:r>
              <a:rPr lang="en-US" sz="2000" dirty="0" smtClean="0">
                <a:solidFill>
                  <a:srgbClr val="000090"/>
                </a:solidFill>
              </a:rPr>
              <a:t>#7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Due on </a:t>
            </a:r>
            <a:r>
              <a:rPr lang="en-US" sz="2000" dirty="0">
                <a:solidFill>
                  <a:srgbClr val="000090"/>
                </a:solidFill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unday </a:t>
            </a:r>
            <a:r>
              <a:rPr lang="mr-IN" sz="2000" dirty="0" smtClean="0">
                <a:solidFill>
                  <a:srgbClr val="000090"/>
                </a:solidFill>
              </a:rPr>
              <a:t>…</a:t>
            </a:r>
            <a:endParaRPr lang="en-US" sz="2000" dirty="0" smtClean="0">
              <a:solidFill>
                <a:srgbClr val="000090"/>
              </a:solidFill>
            </a:endParaRP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I am preparing some brief notes about issues that you encountered on the Mid-term and on Problem Sets  #4, #5, and #6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800000"/>
                </a:solidFill>
              </a:rPr>
              <a:t>Elastic waves; kinematic waves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_schooling_scie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9" y="227276"/>
            <a:ext cx="5180263" cy="62163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790" y="842211"/>
            <a:ext cx="20587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Adapting to classes on Zoom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3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ll_waves_Roanoke_sidewal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41"/>
          <a:stretch/>
        </p:blipFill>
        <p:spPr>
          <a:xfrm>
            <a:off x="5191719" y="26794"/>
            <a:ext cx="3952281" cy="4037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3913"/>
            <a:ext cx="3887802" cy="9730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Warm-up –</a:t>
            </a:r>
            <a:br>
              <a:rPr lang="en-US" sz="2800" dirty="0" smtClean="0">
                <a:solidFill>
                  <a:srgbClr val="000090"/>
                </a:solidFill>
              </a:rPr>
            </a:br>
            <a:r>
              <a:rPr lang="en-US" sz="2800" dirty="0" smtClean="0">
                <a:solidFill>
                  <a:srgbClr val="000090"/>
                </a:solidFill>
              </a:rPr>
              <a:t>(break-out rooms)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2437922"/>
            <a:ext cx="36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Roll waves on a </a:t>
            </a:r>
            <a:r>
              <a:rPr lang="en-US" dirty="0" smtClean="0">
                <a:solidFill>
                  <a:srgbClr val="000090"/>
                </a:solidFill>
              </a:rPr>
              <a:t>Seattle sidewalk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(Yes, it occasionally rains here </a:t>
            </a:r>
            <a:r>
              <a:rPr lang="mr-IN" dirty="0" smtClean="0">
                <a:solidFill>
                  <a:srgbClr val="000090"/>
                </a:solidFill>
              </a:rPr>
              <a:t>…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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462" y="4484450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Are these kinematic waves, or dynamic waves?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Where is the water the deepest?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Which is moving faster, the water or the wave?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34324" y="1232972"/>
            <a:ext cx="1793707" cy="1247666"/>
            <a:chOff x="5834324" y="1232972"/>
            <a:chExt cx="1793707" cy="124766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653469" y="1782384"/>
              <a:ext cx="512488" cy="2784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115543" y="2202141"/>
              <a:ext cx="512488" cy="2784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218968" y="1511469"/>
              <a:ext cx="512488" cy="2784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834324" y="1232972"/>
              <a:ext cx="512488" cy="2784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36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0100" y="1001564"/>
            <a:ext cx="135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Equations of motion</a:t>
            </a:r>
            <a:endParaRPr lang="en-US" sz="2000" dirty="0"/>
          </a:p>
        </p:txBody>
      </p:sp>
      <p:pic>
        <p:nvPicPr>
          <p:cNvPr id="5" name="Picture 4" descr="Screen Shot 2020-12-09 at 09.5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15026"/>
            <a:ext cx="2311400" cy="513645"/>
          </a:xfrm>
          <a:prstGeom prst="rect">
            <a:avLst/>
          </a:prstGeom>
        </p:spPr>
      </p:pic>
      <p:pic>
        <p:nvPicPr>
          <p:cNvPr id="6" name="Picture 5" descr="Screen Shot 2020-12-09 at 09.5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776397"/>
            <a:ext cx="3270250" cy="601648"/>
          </a:xfrm>
          <a:prstGeom prst="rect">
            <a:avLst/>
          </a:prstGeom>
        </p:spPr>
      </p:pic>
      <p:pic>
        <p:nvPicPr>
          <p:cNvPr id="7" name="Picture 6" descr="Screen Shot 2020-12-09 at 09.54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232055"/>
            <a:ext cx="2777067" cy="788086"/>
          </a:xfrm>
          <a:prstGeom prst="rect">
            <a:avLst/>
          </a:prstGeom>
        </p:spPr>
      </p:pic>
      <p:pic>
        <p:nvPicPr>
          <p:cNvPr id="8" name="Picture 7" descr="Screen Shot 2020-12-09 at 09.55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654455"/>
            <a:ext cx="5130800" cy="1679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1831945"/>
            <a:ext cx="8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Stress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52500" y="2479645"/>
            <a:ext cx="794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train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" y="325434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Putting it together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5600" y="921315"/>
            <a:ext cx="1872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charset="2"/>
                <a:cs typeface="Symbol" charset="2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is density</a:t>
            </a:r>
          </a:p>
          <a:p>
            <a:r>
              <a:rPr lang="en-US" i="1" dirty="0" err="1" smtClean="0"/>
              <a:t>u</a:t>
            </a:r>
            <a:r>
              <a:rPr lang="en-US" i="1" baseline="-25000" dirty="0" err="1" smtClean="0">
                <a:latin typeface="Times"/>
                <a:cs typeface="Times"/>
              </a:rPr>
              <a:t>l</a:t>
            </a:r>
            <a:r>
              <a:rPr lang="en-US" dirty="0" smtClean="0"/>
              <a:t> is displacement</a:t>
            </a:r>
          </a:p>
          <a:p>
            <a:r>
              <a:rPr lang="en-US" i="1" dirty="0" err="1" smtClean="0"/>
              <a:t>b</a:t>
            </a:r>
            <a:r>
              <a:rPr lang="en-US" i="1" baseline="-25000" dirty="0" err="1" smtClean="0">
                <a:latin typeface="Times"/>
                <a:cs typeface="Times"/>
              </a:rPr>
              <a:t>l</a:t>
            </a:r>
            <a:r>
              <a:rPr lang="en-US" dirty="0" smtClean="0"/>
              <a:t> is body force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8" name="Picture 7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52500" y="3254345"/>
              <a:ext cx="209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Putting it together</a:t>
              </a:r>
              <a:endParaRPr lang="en-US" sz="2000" dirty="0"/>
            </a:p>
          </p:txBody>
        </p:sp>
      </p:grpSp>
      <p:pic>
        <p:nvPicPr>
          <p:cNvPr id="16" name="Picture 15" descr="Screen Shot 2020-12-09 at 10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5" y="3745330"/>
            <a:ext cx="2336681" cy="35890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85548" y="4825484"/>
            <a:ext cx="5582986" cy="547630"/>
            <a:chOff x="885548" y="4825484"/>
            <a:chExt cx="5582986" cy="547630"/>
          </a:xfrm>
        </p:grpSpPr>
        <p:pic>
          <p:nvPicPr>
            <p:cNvPr id="17" name="Picture 16" descr="Screen Shot 2020-12-09 at 10.04.1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5" y="4825484"/>
              <a:ext cx="1738528" cy="237363"/>
            </a:xfrm>
            <a:prstGeom prst="rect">
              <a:avLst/>
            </a:prstGeom>
          </p:spPr>
        </p:pic>
        <p:pic>
          <p:nvPicPr>
            <p:cNvPr id="18" name="Picture 17" descr="Screen Shot 2020-12-09 at 10.04.4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48" y="5046273"/>
              <a:ext cx="5582986" cy="32684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20003" y="4124027"/>
            <a:ext cx="5218330" cy="536073"/>
            <a:chOff x="920003" y="4246800"/>
            <a:chExt cx="5218330" cy="536073"/>
          </a:xfrm>
        </p:grpSpPr>
        <p:pic>
          <p:nvPicPr>
            <p:cNvPr id="19" name="Picture 18" descr="Screen Shot 2020-12-09 at 10.04.0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4" y="4533249"/>
              <a:ext cx="5218329" cy="249624"/>
            </a:xfrm>
            <a:prstGeom prst="rect">
              <a:avLst/>
            </a:prstGeom>
          </p:spPr>
        </p:pic>
        <p:pic>
          <p:nvPicPr>
            <p:cNvPr id="20" name="Picture 19" descr="Screen Shot 2020-12-09 at 10.03.39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3" y="4246800"/>
              <a:ext cx="2054651" cy="31240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73974" y="2750059"/>
            <a:ext cx="4381255" cy="999600"/>
            <a:chOff x="673974" y="2849749"/>
            <a:chExt cx="4381255" cy="999600"/>
          </a:xfrm>
        </p:grpSpPr>
        <p:pic>
          <p:nvPicPr>
            <p:cNvPr id="13" name="Picture 12" descr="Screen Shot 2020-12-09 at 10.00.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61" y="3363892"/>
              <a:ext cx="3467439" cy="48112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3974" y="2849749"/>
              <a:ext cx="373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Lets look for plane-wave solutions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444788" y="3387684"/>
              <a:ext cx="610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(1)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0248" y="5592949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737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 index notation,  (1) is written as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3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29" name="Picture 28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52500" y="3254345"/>
              <a:ext cx="22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Equations of motion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7824" y="1814883"/>
            <a:ext cx="288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absence of body forces, set </a:t>
            </a:r>
            <a:r>
              <a:rPr lang="en-US" sz="2000" dirty="0" err="1" smtClean="0"/>
              <a:t>b</a:t>
            </a:r>
            <a:r>
              <a:rPr lang="en-US" sz="2000" i="1" baseline="-25000" dirty="0" err="1" smtClean="0">
                <a:latin typeface="Times"/>
                <a:cs typeface="Times"/>
              </a:rPr>
              <a:t>l</a:t>
            </a:r>
            <a:r>
              <a:rPr lang="en-US" sz="2000" dirty="0" smtClean="0"/>
              <a:t>=0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26594" y="2704117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52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 (2) into equations of motion</a:t>
              </a:r>
              <a:endParaRPr lang="en-US" sz="2000" dirty="0"/>
            </a:p>
          </p:txBody>
        </p:sp>
      </p:grpSp>
      <p:pic>
        <p:nvPicPr>
          <p:cNvPr id="4" name="Picture 3" descr="Screen Shot 2020-12-09 at 10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" y="4556973"/>
            <a:ext cx="4980532" cy="587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512" y="4066063"/>
            <a:ext cx="38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bunch of algebra (in the notes),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821" y="5407563"/>
            <a:ext cx="635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b="1" i="1" dirty="0" smtClean="0"/>
              <a:t>A</a:t>
            </a:r>
            <a:r>
              <a:rPr lang="en-US" dirty="0" smtClean="0"/>
              <a:t> and </a:t>
            </a:r>
            <a:r>
              <a:rPr lang="en-US" b="1" i="1" dirty="0" smtClean="0"/>
              <a:t>k</a:t>
            </a:r>
            <a:r>
              <a:rPr lang="en-US" dirty="0" smtClean="0"/>
              <a:t> are parallel, we get compressional waves (p waves)</a:t>
            </a:r>
          </a:p>
          <a:p>
            <a:r>
              <a:rPr lang="en-US" dirty="0"/>
              <a:t>When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k</a:t>
            </a:r>
            <a:r>
              <a:rPr lang="en-US" dirty="0"/>
              <a:t> are </a:t>
            </a:r>
            <a:r>
              <a:rPr lang="en-US" dirty="0" smtClean="0"/>
              <a:t>orthogonal, </a:t>
            </a:r>
            <a:r>
              <a:rPr lang="en-US" dirty="0"/>
              <a:t>we get </a:t>
            </a:r>
            <a:r>
              <a:rPr lang="en-US" dirty="0" smtClean="0"/>
              <a:t>shear </a:t>
            </a:r>
            <a:r>
              <a:rPr lang="en-US" dirty="0"/>
              <a:t>waves </a:t>
            </a:r>
            <a:r>
              <a:rPr lang="en-US" dirty="0" smtClean="0"/>
              <a:t>(s </a:t>
            </a:r>
            <a:r>
              <a:rPr lang="en-US" dirty="0"/>
              <a:t>waves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20367</TotalTime>
  <Words>672</Words>
  <Application>Microsoft Macintosh PowerPoint</Application>
  <PresentationFormat>On-screen Show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ESS 411/511 Geophysical Continuum Mechanics  Class #30</vt:lpstr>
      <vt:lpstr>ESS 411/511 Geophysical Continuum Mechanics  Class #30</vt:lpstr>
      <vt:lpstr>Problem Sets</vt:lpstr>
      <vt:lpstr>ESS 411/511 Geophysical Continuum Mechanics</vt:lpstr>
      <vt:lpstr>PowerPoint Presentation</vt:lpstr>
      <vt:lpstr>Warm-up – (break-out rooms)</vt:lpstr>
      <vt:lpstr>Elastic waves</vt:lpstr>
      <vt:lpstr>Elastic waves</vt:lpstr>
      <vt:lpstr>Elastic waves</vt:lpstr>
      <vt:lpstr>Elastic waves</vt:lpstr>
      <vt:lpstr>PowerPoint Presentation</vt:lpstr>
      <vt:lpstr>PowerPoint Presentation</vt:lpstr>
      <vt:lpstr>Let’s look at some waves</vt:lpstr>
      <vt:lpstr>Dynamic and kinematic waves in 1-D</vt:lpstr>
      <vt:lpstr>Kinematic waves – from a continuity equation</vt:lpstr>
      <vt:lpstr>dv/dr &gt;0</vt:lpstr>
      <vt:lpstr>Flood waves</vt:lpstr>
      <vt:lpstr>Traffic waves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767</cp:revision>
  <cp:lastPrinted>2020-12-09T18:23:51Z</cp:lastPrinted>
  <dcterms:created xsi:type="dcterms:W3CDTF">2020-09-30T16:18:10Z</dcterms:created>
  <dcterms:modified xsi:type="dcterms:W3CDTF">2020-12-12T05:00:14Z</dcterms:modified>
</cp:coreProperties>
</file>