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67" r:id="rId2"/>
    <p:sldId id="569" r:id="rId3"/>
    <p:sldId id="570" r:id="rId4"/>
    <p:sldId id="571" r:id="rId5"/>
    <p:sldId id="572" r:id="rId6"/>
    <p:sldId id="573" r:id="rId7"/>
    <p:sldId id="575" r:id="rId8"/>
    <p:sldId id="578" r:id="rId9"/>
    <p:sldId id="577" r:id="rId10"/>
    <p:sldId id="576" r:id="rId11"/>
    <p:sldId id="580" r:id="rId12"/>
    <p:sldId id="5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30" autoAdjust="0"/>
    <p:restoredTop sz="90110" autoAdjust="0"/>
  </p:normalViewPr>
  <p:slideViewPr>
    <p:cSldViewPr snapToGrid="0" snapToObjects="1">
      <p:cViewPr>
        <p:scale>
          <a:sx n="114" d="100"/>
          <a:sy n="114" d="100"/>
        </p:scale>
        <p:origin x="-584" y="-80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200" d="100"/>
        <a:sy n="20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#26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470" y="1293925"/>
            <a:ext cx="883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Problems Lab tomorrow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Read   (</a:t>
            </a:r>
            <a:r>
              <a:rPr lang="en-US" sz="2000" i="1" dirty="0">
                <a:solidFill>
                  <a:srgbClr val="000090"/>
                </a:solidFill>
                <a:hlinkClick r:id="rId2"/>
              </a:rPr>
              <a:t>https://courses.washington.edu/ess511/NOTES/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793750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Raymond notes on stress and moments</a:t>
            </a:r>
          </a:p>
          <a:p>
            <a:pPr marL="793750" indent="-342900">
              <a:buFont typeface="Courier New"/>
              <a:buChar char="o"/>
            </a:pPr>
            <a:r>
              <a:rPr lang="en-US" sz="2000" dirty="0" err="1" smtClean="0">
                <a:solidFill>
                  <a:srgbClr val="000090"/>
                </a:solidFill>
              </a:rPr>
              <a:t>Turcotte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dirty="0">
                <a:solidFill>
                  <a:srgbClr val="000090"/>
                </a:solidFill>
              </a:rPr>
              <a:t>S</a:t>
            </a:r>
            <a:r>
              <a:rPr lang="en-US" sz="2000" dirty="0" smtClean="0">
                <a:solidFill>
                  <a:srgbClr val="000090"/>
                </a:solidFill>
              </a:rPr>
              <a:t>chubert Section 3.9</a:t>
            </a:r>
          </a:p>
          <a:p>
            <a:endParaRPr lang="en-US" sz="2000" dirty="0" smtClean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For Friday class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Read   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i="1" dirty="0">
                <a:solidFill>
                  <a:srgbClr val="000090"/>
                </a:solidFill>
              </a:rPr>
              <a:t>https://</a:t>
            </a:r>
            <a:r>
              <a:rPr lang="en-US" sz="2000" i="1" dirty="0" err="1">
                <a:solidFill>
                  <a:srgbClr val="000090"/>
                </a:solidFill>
              </a:rPr>
              <a:t>courses.washington.edu</a:t>
            </a:r>
            <a:r>
              <a:rPr lang="en-US" sz="2000" i="1" dirty="0">
                <a:solidFill>
                  <a:srgbClr val="000090"/>
                </a:solidFill>
              </a:rPr>
              <a:t>/ess511/NOTES</a:t>
            </a:r>
            <a:r>
              <a:rPr lang="en-US" sz="2000" i="1" dirty="0" smtClean="0">
                <a:solidFill>
                  <a:srgbClr val="000090"/>
                </a:solidFill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Ed’s note on volume elements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Ed’s note on </a:t>
            </a:r>
            <a:r>
              <a:rPr lang="en-US" sz="2000" dirty="0" smtClean="0">
                <a:solidFill>
                  <a:srgbClr val="000090"/>
                </a:solidFill>
              </a:rPr>
              <a:t>conservation laws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Ed’s note on </a:t>
            </a:r>
            <a:r>
              <a:rPr lang="en-US" sz="2000" dirty="0" smtClean="0">
                <a:solidFill>
                  <a:srgbClr val="000090"/>
                </a:solidFill>
              </a:rPr>
              <a:t>constitutive relations</a:t>
            </a:r>
          </a:p>
        </p:txBody>
      </p:sp>
    </p:spTree>
    <p:extLst>
      <p:ext uri="{BB962C8B-B14F-4D97-AF65-F5344CB8AC3E}">
        <p14:creationId xmlns:p14="http://schemas.microsoft.com/office/powerpoint/2010/main" val="197872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98682" cy="78618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Balance of Moments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8972" y="1661445"/>
            <a:ext cx="6606283" cy="1175444"/>
            <a:chOff x="558800" y="1396875"/>
            <a:chExt cx="6606283" cy="1175444"/>
          </a:xfrm>
        </p:grpSpPr>
        <p:pic>
          <p:nvPicPr>
            <p:cNvPr id="4" name="Picture 3" descr="Screen Shot 2020-12-02 at 10.23.0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5" y="1617693"/>
              <a:ext cx="6483768" cy="9546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8800" y="1396875"/>
              <a:ext cx="4451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Moment due to weight outboard from </a:t>
              </a:r>
              <a:r>
                <a:rPr lang="en-US" sz="2000" i="1" dirty="0" smtClean="0">
                  <a:latin typeface="Times"/>
                  <a:cs typeface="Times"/>
                </a:rPr>
                <a:t>x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800" y="2873691"/>
            <a:ext cx="3902130" cy="1317857"/>
            <a:chOff x="558800" y="2619694"/>
            <a:chExt cx="3902130" cy="1317857"/>
          </a:xfrm>
        </p:grpSpPr>
        <p:pic>
          <p:nvPicPr>
            <p:cNvPr id="5" name="Picture 4" descr="Screen Shot 2020-12-02 at 10.02.0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44" y="2929488"/>
              <a:ext cx="3192200" cy="100806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8800" y="2619694"/>
              <a:ext cx="3902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Moment due to stress in plane at </a:t>
              </a:r>
              <a:r>
                <a:rPr lang="en-US" sz="2000" i="1" dirty="0" smtClean="0">
                  <a:latin typeface="Times"/>
                  <a:cs typeface="Times"/>
                </a:rPr>
                <a:t>x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977" y="5269806"/>
            <a:ext cx="7454900" cy="1415191"/>
            <a:chOff x="603623" y="4985927"/>
            <a:chExt cx="7454900" cy="1415191"/>
          </a:xfrm>
        </p:grpSpPr>
        <p:pic>
          <p:nvPicPr>
            <p:cNvPr id="7" name="Picture 6" descr="Screen Shot 2020-12-02 at 10.25.0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23" y="5245746"/>
              <a:ext cx="7454900" cy="115537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68618" y="4985927"/>
              <a:ext cx="5373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Calculate M</a:t>
              </a:r>
              <a:r>
                <a:rPr lang="en-US" sz="2000" baseline="-25000" dirty="0" smtClean="0"/>
                <a:t>t</a:t>
              </a:r>
              <a:r>
                <a:rPr lang="en-US" sz="2000" dirty="0" smtClean="0"/>
                <a:t>(</a:t>
              </a:r>
              <a:r>
                <a:rPr lang="en-US" sz="2000" i="1" dirty="0" smtClean="0">
                  <a:latin typeface="Times"/>
                  <a:cs typeface="Times"/>
                </a:rPr>
                <a:t>x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 from known geometry and forces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4266253"/>
            <a:ext cx="2014594" cy="810380"/>
            <a:chOff x="484095" y="3937551"/>
            <a:chExt cx="2014594" cy="810380"/>
          </a:xfrm>
        </p:grpSpPr>
        <p:sp>
          <p:nvSpPr>
            <p:cNvPr id="11" name="TextBox 10"/>
            <p:cNvSpPr txBox="1"/>
            <p:nvPr/>
          </p:nvSpPr>
          <p:spPr>
            <a:xfrm>
              <a:off x="484095" y="3937551"/>
              <a:ext cx="2014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Zero net moment</a:t>
              </a:r>
              <a:endParaRPr lang="en-US" sz="2000" dirty="0"/>
            </a:p>
          </p:txBody>
        </p:sp>
        <p:pic>
          <p:nvPicPr>
            <p:cNvPr id="12" name="Picture 11" descr="Screen Shot 2020-12-03 at 12.14.2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29" y="4375331"/>
              <a:ext cx="1517333" cy="372600"/>
            </a:xfrm>
            <a:prstGeom prst="rect">
              <a:avLst/>
            </a:prstGeom>
          </p:spPr>
        </p:pic>
      </p:grpSp>
      <p:pic>
        <p:nvPicPr>
          <p:cNvPr id="15" name="Picture 14" descr="Screen Shot 2020-12-03 at 12.20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910">
            <a:off x="5334002" y="65812"/>
            <a:ext cx="3687454" cy="178888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835580" y="2807332"/>
            <a:ext cx="3643911" cy="1549315"/>
            <a:chOff x="4460930" y="2642232"/>
            <a:chExt cx="3643911" cy="1549315"/>
          </a:xfrm>
        </p:grpSpPr>
        <p:grpSp>
          <p:nvGrpSpPr>
            <p:cNvPr id="20" name="Group 19"/>
            <p:cNvGrpSpPr/>
            <p:nvPr/>
          </p:nvGrpSpPr>
          <p:grpSpPr>
            <a:xfrm>
              <a:off x="4460930" y="2873691"/>
              <a:ext cx="3643911" cy="1317856"/>
              <a:chOff x="4490812" y="2395579"/>
              <a:chExt cx="3643911" cy="1317856"/>
            </a:xfrm>
          </p:grpSpPr>
          <p:pic>
            <p:nvPicPr>
              <p:cNvPr id="13" name="Picture 12" descr="Screen Shot 2020-12-02 at 10.16.10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0924" y="2395579"/>
                <a:ext cx="3603799" cy="594343"/>
              </a:xfrm>
              <a:prstGeom prst="rect">
                <a:avLst/>
              </a:prstGeom>
            </p:spPr>
          </p:pic>
          <p:pic>
            <p:nvPicPr>
              <p:cNvPr id="14" name="Picture 13" descr="Screen Shot 2020-12-02 at 10.17.40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0812" y="3109469"/>
                <a:ext cx="3123211" cy="603966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582832" y="2642232"/>
              <a:ext cx="800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Recall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25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56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With deflection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39272" y="5219006"/>
            <a:ext cx="7454900" cy="1415191"/>
            <a:chOff x="603623" y="4985927"/>
            <a:chExt cx="7454900" cy="1415191"/>
          </a:xfrm>
        </p:grpSpPr>
        <p:pic>
          <p:nvPicPr>
            <p:cNvPr id="18" name="Picture 17" descr="Screen Shot 2020-12-02 at 10.25.0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23" y="5245746"/>
              <a:ext cx="7454900" cy="11553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8618" y="4985927"/>
              <a:ext cx="5373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Calculate M</a:t>
              </a:r>
              <a:r>
                <a:rPr lang="en-US" sz="2000" baseline="-25000" dirty="0" smtClean="0"/>
                <a:t>t</a:t>
              </a:r>
              <a:r>
                <a:rPr lang="en-US" sz="2000" dirty="0" smtClean="0"/>
                <a:t>(</a:t>
              </a:r>
              <a:r>
                <a:rPr lang="en-US" sz="2000" i="1" dirty="0" smtClean="0">
                  <a:latin typeface="Times"/>
                  <a:cs typeface="Times"/>
                </a:rPr>
                <a:t>x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 from known geometry and forces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5300" y="1334082"/>
            <a:ext cx="6437226" cy="3593195"/>
            <a:chOff x="1765300" y="1715082"/>
            <a:chExt cx="6437226" cy="3593195"/>
          </a:xfrm>
        </p:grpSpPr>
        <p:grpSp>
          <p:nvGrpSpPr>
            <p:cNvPr id="32" name="Group 31"/>
            <p:cNvGrpSpPr/>
            <p:nvPr/>
          </p:nvGrpSpPr>
          <p:grpSpPr>
            <a:xfrm>
              <a:off x="1765300" y="1715082"/>
              <a:ext cx="6437226" cy="3593195"/>
              <a:chOff x="1765300" y="1715083"/>
              <a:chExt cx="4991777" cy="200796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863975" y="1913464"/>
                <a:ext cx="0" cy="101491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reeform 4"/>
              <p:cNvSpPr/>
              <p:nvPr/>
            </p:nvSpPr>
            <p:spPr>
              <a:xfrm>
                <a:off x="1765300" y="1715083"/>
                <a:ext cx="3396868" cy="1614026"/>
              </a:xfrm>
              <a:custGeom>
                <a:avLst/>
                <a:gdLst>
                  <a:gd name="connsiteX0" fmla="*/ 1281 w 369581"/>
                  <a:gd name="connsiteY0" fmla="*/ 2304 h 256304"/>
                  <a:gd name="connsiteX1" fmla="*/ 64781 w 369581"/>
                  <a:gd name="connsiteY1" fmla="*/ 15004 h 256304"/>
                  <a:gd name="connsiteX2" fmla="*/ 140981 w 369581"/>
                  <a:gd name="connsiteY2" fmla="*/ 27704 h 256304"/>
                  <a:gd name="connsiteX3" fmla="*/ 191781 w 369581"/>
                  <a:gd name="connsiteY3" fmla="*/ 40404 h 256304"/>
                  <a:gd name="connsiteX4" fmla="*/ 293381 w 369581"/>
                  <a:gd name="connsiteY4" fmla="*/ 65804 h 256304"/>
                  <a:gd name="connsiteX5" fmla="*/ 318781 w 369581"/>
                  <a:gd name="connsiteY5" fmla="*/ 103904 h 256304"/>
                  <a:gd name="connsiteX6" fmla="*/ 356881 w 369581"/>
                  <a:gd name="connsiteY6" fmla="*/ 129304 h 256304"/>
                  <a:gd name="connsiteX7" fmla="*/ 369581 w 369581"/>
                  <a:gd name="connsiteY7" fmla="*/ 167404 h 256304"/>
                  <a:gd name="connsiteX8" fmla="*/ 318781 w 369581"/>
                  <a:gd name="connsiteY8" fmla="*/ 243604 h 256304"/>
                  <a:gd name="connsiteX9" fmla="*/ 280681 w 369581"/>
                  <a:gd name="connsiteY9" fmla="*/ 256304 h 256304"/>
                  <a:gd name="connsiteX10" fmla="*/ 179081 w 369581"/>
                  <a:gd name="connsiteY10" fmla="*/ 243604 h 256304"/>
                  <a:gd name="connsiteX11" fmla="*/ 102881 w 369581"/>
                  <a:gd name="connsiteY11" fmla="*/ 218204 h 256304"/>
                  <a:gd name="connsiteX12" fmla="*/ 39381 w 369581"/>
                  <a:gd name="connsiteY12" fmla="*/ 142004 h 256304"/>
                  <a:gd name="connsiteX13" fmla="*/ 13981 w 369581"/>
                  <a:gd name="connsiteY13" fmla="*/ 65804 h 256304"/>
                  <a:gd name="connsiteX14" fmla="*/ 1281 w 369581"/>
                  <a:gd name="connsiteY14" fmla="*/ 2304 h 256304"/>
                  <a:gd name="connsiteX0" fmla="*/ 1281 w 369581"/>
                  <a:gd name="connsiteY0" fmla="*/ 2548 h 256548"/>
                  <a:gd name="connsiteX1" fmla="*/ 64781 w 369581"/>
                  <a:gd name="connsiteY1" fmla="*/ 15248 h 256548"/>
                  <a:gd name="connsiteX2" fmla="*/ 191781 w 369581"/>
                  <a:gd name="connsiteY2" fmla="*/ 40648 h 256548"/>
                  <a:gd name="connsiteX3" fmla="*/ 293381 w 369581"/>
                  <a:gd name="connsiteY3" fmla="*/ 66048 h 256548"/>
                  <a:gd name="connsiteX4" fmla="*/ 318781 w 369581"/>
                  <a:gd name="connsiteY4" fmla="*/ 104148 h 256548"/>
                  <a:gd name="connsiteX5" fmla="*/ 356881 w 369581"/>
                  <a:gd name="connsiteY5" fmla="*/ 129548 h 256548"/>
                  <a:gd name="connsiteX6" fmla="*/ 369581 w 369581"/>
                  <a:gd name="connsiteY6" fmla="*/ 167648 h 256548"/>
                  <a:gd name="connsiteX7" fmla="*/ 318781 w 369581"/>
                  <a:gd name="connsiteY7" fmla="*/ 243848 h 256548"/>
                  <a:gd name="connsiteX8" fmla="*/ 280681 w 369581"/>
                  <a:gd name="connsiteY8" fmla="*/ 256548 h 256548"/>
                  <a:gd name="connsiteX9" fmla="*/ 179081 w 369581"/>
                  <a:gd name="connsiteY9" fmla="*/ 243848 h 256548"/>
                  <a:gd name="connsiteX10" fmla="*/ 102881 w 369581"/>
                  <a:gd name="connsiteY10" fmla="*/ 218448 h 256548"/>
                  <a:gd name="connsiteX11" fmla="*/ 39381 w 369581"/>
                  <a:gd name="connsiteY11" fmla="*/ 142248 h 256548"/>
                  <a:gd name="connsiteX12" fmla="*/ 13981 w 369581"/>
                  <a:gd name="connsiteY12" fmla="*/ 66048 h 256548"/>
                  <a:gd name="connsiteX13" fmla="*/ 1281 w 369581"/>
                  <a:gd name="connsiteY13" fmla="*/ 2548 h 256548"/>
                  <a:gd name="connsiteX0" fmla="*/ 1281 w 369581"/>
                  <a:gd name="connsiteY0" fmla="*/ 2548 h 256548"/>
                  <a:gd name="connsiteX1" fmla="*/ 64781 w 369581"/>
                  <a:gd name="connsiteY1" fmla="*/ 15248 h 256548"/>
                  <a:gd name="connsiteX2" fmla="*/ 191781 w 369581"/>
                  <a:gd name="connsiteY2" fmla="*/ 40648 h 256548"/>
                  <a:gd name="connsiteX3" fmla="*/ 293381 w 369581"/>
                  <a:gd name="connsiteY3" fmla="*/ 66048 h 256548"/>
                  <a:gd name="connsiteX4" fmla="*/ 318781 w 369581"/>
                  <a:gd name="connsiteY4" fmla="*/ 104148 h 256548"/>
                  <a:gd name="connsiteX5" fmla="*/ 369581 w 369581"/>
                  <a:gd name="connsiteY5" fmla="*/ 167648 h 256548"/>
                  <a:gd name="connsiteX6" fmla="*/ 318781 w 369581"/>
                  <a:gd name="connsiteY6" fmla="*/ 243848 h 256548"/>
                  <a:gd name="connsiteX7" fmla="*/ 280681 w 369581"/>
                  <a:gd name="connsiteY7" fmla="*/ 256548 h 256548"/>
                  <a:gd name="connsiteX8" fmla="*/ 179081 w 369581"/>
                  <a:gd name="connsiteY8" fmla="*/ 243848 h 256548"/>
                  <a:gd name="connsiteX9" fmla="*/ 102881 w 369581"/>
                  <a:gd name="connsiteY9" fmla="*/ 218448 h 256548"/>
                  <a:gd name="connsiteX10" fmla="*/ 39381 w 369581"/>
                  <a:gd name="connsiteY10" fmla="*/ 142248 h 256548"/>
                  <a:gd name="connsiteX11" fmla="*/ 13981 w 369581"/>
                  <a:gd name="connsiteY11" fmla="*/ 66048 h 256548"/>
                  <a:gd name="connsiteX12" fmla="*/ 1281 w 369581"/>
                  <a:gd name="connsiteY12" fmla="*/ 2548 h 256548"/>
                  <a:gd name="connsiteX0" fmla="*/ 58 w 1251008"/>
                  <a:gd name="connsiteY0" fmla="*/ 275 h 463825"/>
                  <a:gd name="connsiteX1" fmla="*/ 946208 w 1251008"/>
                  <a:gd name="connsiteY1" fmla="*/ 222525 h 463825"/>
                  <a:gd name="connsiteX2" fmla="*/ 1073208 w 1251008"/>
                  <a:gd name="connsiteY2" fmla="*/ 247925 h 463825"/>
                  <a:gd name="connsiteX3" fmla="*/ 1174808 w 1251008"/>
                  <a:gd name="connsiteY3" fmla="*/ 273325 h 463825"/>
                  <a:gd name="connsiteX4" fmla="*/ 1200208 w 1251008"/>
                  <a:gd name="connsiteY4" fmla="*/ 311425 h 463825"/>
                  <a:gd name="connsiteX5" fmla="*/ 1251008 w 1251008"/>
                  <a:gd name="connsiteY5" fmla="*/ 374925 h 463825"/>
                  <a:gd name="connsiteX6" fmla="*/ 1200208 w 1251008"/>
                  <a:gd name="connsiteY6" fmla="*/ 451125 h 463825"/>
                  <a:gd name="connsiteX7" fmla="*/ 1162108 w 1251008"/>
                  <a:gd name="connsiteY7" fmla="*/ 463825 h 463825"/>
                  <a:gd name="connsiteX8" fmla="*/ 1060508 w 1251008"/>
                  <a:gd name="connsiteY8" fmla="*/ 451125 h 463825"/>
                  <a:gd name="connsiteX9" fmla="*/ 984308 w 1251008"/>
                  <a:gd name="connsiteY9" fmla="*/ 425725 h 463825"/>
                  <a:gd name="connsiteX10" fmla="*/ 920808 w 1251008"/>
                  <a:gd name="connsiteY10" fmla="*/ 349525 h 463825"/>
                  <a:gd name="connsiteX11" fmla="*/ 895408 w 1251008"/>
                  <a:gd name="connsiteY11" fmla="*/ 273325 h 463825"/>
                  <a:gd name="connsiteX12" fmla="*/ 58 w 1251008"/>
                  <a:gd name="connsiteY12" fmla="*/ 275 h 463825"/>
                  <a:gd name="connsiteX0" fmla="*/ 109 w 1251059"/>
                  <a:gd name="connsiteY0" fmla="*/ 2708 h 466258"/>
                  <a:gd name="connsiteX1" fmla="*/ 965309 w 1251059"/>
                  <a:gd name="connsiteY1" fmla="*/ 142408 h 466258"/>
                  <a:gd name="connsiteX2" fmla="*/ 1073259 w 1251059"/>
                  <a:gd name="connsiteY2" fmla="*/ 250358 h 466258"/>
                  <a:gd name="connsiteX3" fmla="*/ 1174859 w 1251059"/>
                  <a:gd name="connsiteY3" fmla="*/ 275758 h 466258"/>
                  <a:gd name="connsiteX4" fmla="*/ 1200259 w 1251059"/>
                  <a:gd name="connsiteY4" fmla="*/ 313858 h 466258"/>
                  <a:gd name="connsiteX5" fmla="*/ 1251059 w 1251059"/>
                  <a:gd name="connsiteY5" fmla="*/ 377358 h 466258"/>
                  <a:gd name="connsiteX6" fmla="*/ 1200259 w 1251059"/>
                  <a:gd name="connsiteY6" fmla="*/ 453558 h 466258"/>
                  <a:gd name="connsiteX7" fmla="*/ 1162159 w 1251059"/>
                  <a:gd name="connsiteY7" fmla="*/ 466258 h 466258"/>
                  <a:gd name="connsiteX8" fmla="*/ 1060559 w 1251059"/>
                  <a:gd name="connsiteY8" fmla="*/ 453558 h 466258"/>
                  <a:gd name="connsiteX9" fmla="*/ 984359 w 1251059"/>
                  <a:gd name="connsiteY9" fmla="*/ 428158 h 466258"/>
                  <a:gd name="connsiteX10" fmla="*/ 920859 w 1251059"/>
                  <a:gd name="connsiteY10" fmla="*/ 351958 h 466258"/>
                  <a:gd name="connsiteX11" fmla="*/ 895459 w 1251059"/>
                  <a:gd name="connsiteY11" fmla="*/ 275758 h 466258"/>
                  <a:gd name="connsiteX12" fmla="*/ 109 w 1251059"/>
                  <a:gd name="connsiteY12" fmla="*/ 2708 h 466258"/>
                  <a:gd name="connsiteX0" fmla="*/ 109 w 1251059"/>
                  <a:gd name="connsiteY0" fmla="*/ 2749 h 466299"/>
                  <a:gd name="connsiteX1" fmla="*/ 965309 w 1251059"/>
                  <a:gd name="connsiteY1" fmla="*/ 142449 h 466299"/>
                  <a:gd name="connsiteX2" fmla="*/ 1168509 w 1251059"/>
                  <a:gd name="connsiteY2" fmla="*/ 263099 h 466299"/>
                  <a:gd name="connsiteX3" fmla="*/ 1174859 w 1251059"/>
                  <a:gd name="connsiteY3" fmla="*/ 275799 h 466299"/>
                  <a:gd name="connsiteX4" fmla="*/ 1200259 w 1251059"/>
                  <a:gd name="connsiteY4" fmla="*/ 313899 h 466299"/>
                  <a:gd name="connsiteX5" fmla="*/ 1251059 w 1251059"/>
                  <a:gd name="connsiteY5" fmla="*/ 377399 h 466299"/>
                  <a:gd name="connsiteX6" fmla="*/ 1200259 w 1251059"/>
                  <a:gd name="connsiteY6" fmla="*/ 453599 h 466299"/>
                  <a:gd name="connsiteX7" fmla="*/ 1162159 w 1251059"/>
                  <a:gd name="connsiteY7" fmla="*/ 466299 h 466299"/>
                  <a:gd name="connsiteX8" fmla="*/ 1060559 w 1251059"/>
                  <a:gd name="connsiteY8" fmla="*/ 453599 h 466299"/>
                  <a:gd name="connsiteX9" fmla="*/ 984359 w 1251059"/>
                  <a:gd name="connsiteY9" fmla="*/ 428199 h 466299"/>
                  <a:gd name="connsiteX10" fmla="*/ 920859 w 1251059"/>
                  <a:gd name="connsiteY10" fmla="*/ 351999 h 466299"/>
                  <a:gd name="connsiteX11" fmla="*/ 895459 w 1251059"/>
                  <a:gd name="connsiteY11" fmla="*/ 275799 h 466299"/>
                  <a:gd name="connsiteX12" fmla="*/ 109 w 1251059"/>
                  <a:gd name="connsiteY12" fmla="*/ 2749 h 466299"/>
                  <a:gd name="connsiteX0" fmla="*/ 86519 w 1337469"/>
                  <a:gd name="connsiteY0" fmla="*/ 11551 h 475101"/>
                  <a:gd name="connsiteX1" fmla="*/ 1051719 w 1337469"/>
                  <a:gd name="connsiteY1" fmla="*/ 151251 h 475101"/>
                  <a:gd name="connsiteX2" fmla="*/ 1254919 w 1337469"/>
                  <a:gd name="connsiteY2" fmla="*/ 271901 h 475101"/>
                  <a:gd name="connsiteX3" fmla="*/ 1261269 w 1337469"/>
                  <a:gd name="connsiteY3" fmla="*/ 284601 h 475101"/>
                  <a:gd name="connsiteX4" fmla="*/ 1286669 w 1337469"/>
                  <a:gd name="connsiteY4" fmla="*/ 322701 h 475101"/>
                  <a:gd name="connsiteX5" fmla="*/ 1337469 w 1337469"/>
                  <a:gd name="connsiteY5" fmla="*/ 386201 h 475101"/>
                  <a:gd name="connsiteX6" fmla="*/ 1286669 w 1337469"/>
                  <a:gd name="connsiteY6" fmla="*/ 462401 h 475101"/>
                  <a:gd name="connsiteX7" fmla="*/ 1248569 w 1337469"/>
                  <a:gd name="connsiteY7" fmla="*/ 475101 h 475101"/>
                  <a:gd name="connsiteX8" fmla="*/ 1146969 w 1337469"/>
                  <a:gd name="connsiteY8" fmla="*/ 462401 h 475101"/>
                  <a:gd name="connsiteX9" fmla="*/ 1070769 w 1337469"/>
                  <a:gd name="connsiteY9" fmla="*/ 437001 h 475101"/>
                  <a:gd name="connsiteX10" fmla="*/ 1007269 w 1337469"/>
                  <a:gd name="connsiteY10" fmla="*/ 360801 h 475101"/>
                  <a:gd name="connsiteX11" fmla="*/ 35719 w 1337469"/>
                  <a:gd name="connsiteY11" fmla="*/ 475101 h 475101"/>
                  <a:gd name="connsiteX12" fmla="*/ 86519 w 1337469"/>
                  <a:gd name="connsiteY12" fmla="*/ 11551 h 475101"/>
                  <a:gd name="connsiteX0" fmla="*/ 86519 w 1337469"/>
                  <a:gd name="connsiteY0" fmla="*/ 11551 h 475101"/>
                  <a:gd name="connsiteX1" fmla="*/ 1051719 w 1337469"/>
                  <a:gd name="connsiteY1" fmla="*/ 151251 h 475101"/>
                  <a:gd name="connsiteX2" fmla="*/ 1254919 w 1337469"/>
                  <a:gd name="connsiteY2" fmla="*/ 271901 h 475101"/>
                  <a:gd name="connsiteX3" fmla="*/ 1261269 w 1337469"/>
                  <a:gd name="connsiteY3" fmla="*/ 284601 h 475101"/>
                  <a:gd name="connsiteX4" fmla="*/ 1286669 w 1337469"/>
                  <a:gd name="connsiteY4" fmla="*/ 322701 h 475101"/>
                  <a:gd name="connsiteX5" fmla="*/ 1337469 w 1337469"/>
                  <a:gd name="connsiteY5" fmla="*/ 386201 h 475101"/>
                  <a:gd name="connsiteX6" fmla="*/ 1286669 w 1337469"/>
                  <a:gd name="connsiteY6" fmla="*/ 462401 h 475101"/>
                  <a:gd name="connsiteX7" fmla="*/ 1248569 w 1337469"/>
                  <a:gd name="connsiteY7" fmla="*/ 475101 h 475101"/>
                  <a:gd name="connsiteX8" fmla="*/ 1146969 w 1337469"/>
                  <a:gd name="connsiteY8" fmla="*/ 462401 h 475101"/>
                  <a:gd name="connsiteX9" fmla="*/ 1070769 w 1337469"/>
                  <a:gd name="connsiteY9" fmla="*/ 437001 h 475101"/>
                  <a:gd name="connsiteX10" fmla="*/ 1007269 w 1337469"/>
                  <a:gd name="connsiteY10" fmla="*/ 360801 h 475101"/>
                  <a:gd name="connsiteX11" fmla="*/ 35719 w 1337469"/>
                  <a:gd name="connsiteY11" fmla="*/ 475101 h 475101"/>
                  <a:gd name="connsiteX12" fmla="*/ 86519 w 1337469"/>
                  <a:gd name="connsiteY12" fmla="*/ 11551 h 475101"/>
                  <a:gd name="connsiteX0" fmla="*/ 86519 w 1337469"/>
                  <a:gd name="connsiteY0" fmla="*/ 11551 h 475101"/>
                  <a:gd name="connsiteX1" fmla="*/ 1051719 w 1337469"/>
                  <a:gd name="connsiteY1" fmla="*/ 151251 h 475101"/>
                  <a:gd name="connsiteX2" fmla="*/ 1254919 w 1337469"/>
                  <a:gd name="connsiteY2" fmla="*/ 271901 h 475101"/>
                  <a:gd name="connsiteX3" fmla="*/ 1261269 w 1337469"/>
                  <a:gd name="connsiteY3" fmla="*/ 284601 h 475101"/>
                  <a:gd name="connsiteX4" fmla="*/ 1286669 w 1337469"/>
                  <a:gd name="connsiteY4" fmla="*/ 322701 h 475101"/>
                  <a:gd name="connsiteX5" fmla="*/ 1337469 w 1337469"/>
                  <a:gd name="connsiteY5" fmla="*/ 386201 h 475101"/>
                  <a:gd name="connsiteX6" fmla="*/ 1286669 w 1337469"/>
                  <a:gd name="connsiteY6" fmla="*/ 462401 h 475101"/>
                  <a:gd name="connsiteX7" fmla="*/ 1248569 w 1337469"/>
                  <a:gd name="connsiteY7" fmla="*/ 475101 h 475101"/>
                  <a:gd name="connsiteX8" fmla="*/ 1146969 w 1337469"/>
                  <a:gd name="connsiteY8" fmla="*/ 462401 h 475101"/>
                  <a:gd name="connsiteX9" fmla="*/ 1070769 w 1337469"/>
                  <a:gd name="connsiteY9" fmla="*/ 437001 h 475101"/>
                  <a:gd name="connsiteX10" fmla="*/ 1007269 w 1337469"/>
                  <a:gd name="connsiteY10" fmla="*/ 360801 h 475101"/>
                  <a:gd name="connsiteX11" fmla="*/ 35719 w 1337469"/>
                  <a:gd name="connsiteY11" fmla="*/ 475101 h 475101"/>
                  <a:gd name="connsiteX12" fmla="*/ 86519 w 1337469"/>
                  <a:gd name="connsiteY12" fmla="*/ 11551 h 475101"/>
                  <a:gd name="connsiteX0" fmla="*/ 86519 w 1337469"/>
                  <a:gd name="connsiteY0" fmla="*/ 75 h 463625"/>
                  <a:gd name="connsiteX1" fmla="*/ 1051719 w 1337469"/>
                  <a:gd name="connsiteY1" fmla="*/ 139775 h 463625"/>
                  <a:gd name="connsiteX2" fmla="*/ 1254919 w 1337469"/>
                  <a:gd name="connsiteY2" fmla="*/ 260425 h 463625"/>
                  <a:gd name="connsiteX3" fmla="*/ 1261269 w 1337469"/>
                  <a:gd name="connsiteY3" fmla="*/ 273125 h 463625"/>
                  <a:gd name="connsiteX4" fmla="*/ 1286669 w 1337469"/>
                  <a:gd name="connsiteY4" fmla="*/ 311225 h 463625"/>
                  <a:gd name="connsiteX5" fmla="*/ 1337469 w 1337469"/>
                  <a:gd name="connsiteY5" fmla="*/ 374725 h 463625"/>
                  <a:gd name="connsiteX6" fmla="*/ 1286669 w 1337469"/>
                  <a:gd name="connsiteY6" fmla="*/ 450925 h 463625"/>
                  <a:gd name="connsiteX7" fmla="*/ 1248569 w 1337469"/>
                  <a:gd name="connsiteY7" fmla="*/ 463625 h 463625"/>
                  <a:gd name="connsiteX8" fmla="*/ 1146969 w 1337469"/>
                  <a:gd name="connsiteY8" fmla="*/ 450925 h 463625"/>
                  <a:gd name="connsiteX9" fmla="*/ 1070769 w 1337469"/>
                  <a:gd name="connsiteY9" fmla="*/ 425525 h 463625"/>
                  <a:gd name="connsiteX10" fmla="*/ 1007269 w 1337469"/>
                  <a:gd name="connsiteY10" fmla="*/ 349325 h 463625"/>
                  <a:gd name="connsiteX11" fmla="*/ 35719 w 1337469"/>
                  <a:gd name="connsiteY11" fmla="*/ 463625 h 463625"/>
                  <a:gd name="connsiteX12" fmla="*/ 86519 w 1337469"/>
                  <a:gd name="connsiteY12" fmla="*/ 75 h 463625"/>
                  <a:gd name="connsiteX0" fmla="*/ 50800 w 1301750"/>
                  <a:gd name="connsiteY0" fmla="*/ 75 h 463625"/>
                  <a:gd name="connsiteX1" fmla="*/ 1016000 w 1301750"/>
                  <a:gd name="connsiteY1" fmla="*/ 139775 h 463625"/>
                  <a:gd name="connsiteX2" fmla="*/ 1219200 w 1301750"/>
                  <a:gd name="connsiteY2" fmla="*/ 260425 h 463625"/>
                  <a:gd name="connsiteX3" fmla="*/ 1225550 w 1301750"/>
                  <a:gd name="connsiteY3" fmla="*/ 273125 h 463625"/>
                  <a:gd name="connsiteX4" fmla="*/ 1250950 w 1301750"/>
                  <a:gd name="connsiteY4" fmla="*/ 311225 h 463625"/>
                  <a:gd name="connsiteX5" fmla="*/ 1301750 w 1301750"/>
                  <a:gd name="connsiteY5" fmla="*/ 374725 h 463625"/>
                  <a:gd name="connsiteX6" fmla="*/ 1250950 w 1301750"/>
                  <a:gd name="connsiteY6" fmla="*/ 450925 h 463625"/>
                  <a:gd name="connsiteX7" fmla="*/ 1212850 w 1301750"/>
                  <a:gd name="connsiteY7" fmla="*/ 463625 h 463625"/>
                  <a:gd name="connsiteX8" fmla="*/ 1111250 w 1301750"/>
                  <a:gd name="connsiteY8" fmla="*/ 450925 h 463625"/>
                  <a:gd name="connsiteX9" fmla="*/ 1035050 w 1301750"/>
                  <a:gd name="connsiteY9" fmla="*/ 425525 h 463625"/>
                  <a:gd name="connsiteX10" fmla="*/ 971550 w 1301750"/>
                  <a:gd name="connsiteY10" fmla="*/ 349325 h 463625"/>
                  <a:gd name="connsiteX11" fmla="*/ 0 w 1301750"/>
                  <a:gd name="connsiteY11" fmla="*/ 463625 h 463625"/>
                  <a:gd name="connsiteX12" fmla="*/ 50800 w 1301750"/>
                  <a:gd name="connsiteY12" fmla="*/ 75 h 463625"/>
                  <a:gd name="connsiteX0" fmla="*/ 50800 w 1301750"/>
                  <a:gd name="connsiteY0" fmla="*/ 131 h 463681"/>
                  <a:gd name="connsiteX1" fmla="*/ 825500 w 1301750"/>
                  <a:gd name="connsiteY1" fmla="*/ 95381 h 463681"/>
                  <a:gd name="connsiteX2" fmla="*/ 1219200 w 1301750"/>
                  <a:gd name="connsiteY2" fmla="*/ 260481 h 463681"/>
                  <a:gd name="connsiteX3" fmla="*/ 1225550 w 1301750"/>
                  <a:gd name="connsiteY3" fmla="*/ 273181 h 463681"/>
                  <a:gd name="connsiteX4" fmla="*/ 1250950 w 1301750"/>
                  <a:gd name="connsiteY4" fmla="*/ 311281 h 463681"/>
                  <a:gd name="connsiteX5" fmla="*/ 1301750 w 1301750"/>
                  <a:gd name="connsiteY5" fmla="*/ 374781 h 463681"/>
                  <a:gd name="connsiteX6" fmla="*/ 1250950 w 1301750"/>
                  <a:gd name="connsiteY6" fmla="*/ 450981 h 463681"/>
                  <a:gd name="connsiteX7" fmla="*/ 1212850 w 1301750"/>
                  <a:gd name="connsiteY7" fmla="*/ 463681 h 463681"/>
                  <a:gd name="connsiteX8" fmla="*/ 1111250 w 1301750"/>
                  <a:gd name="connsiteY8" fmla="*/ 450981 h 463681"/>
                  <a:gd name="connsiteX9" fmla="*/ 1035050 w 1301750"/>
                  <a:gd name="connsiteY9" fmla="*/ 425581 h 463681"/>
                  <a:gd name="connsiteX10" fmla="*/ 971550 w 1301750"/>
                  <a:gd name="connsiteY10" fmla="*/ 349381 h 463681"/>
                  <a:gd name="connsiteX11" fmla="*/ 0 w 1301750"/>
                  <a:gd name="connsiteY11" fmla="*/ 463681 h 463681"/>
                  <a:gd name="connsiteX12" fmla="*/ 50800 w 1301750"/>
                  <a:gd name="connsiteY12" fmla="*/ 131 h 463681"/>
                  <a:gd name="connsiteX0" fmla="*/ 50800 w 1301750"/>
                  <a:gd name="connsiteY0" fmla="*/ 131 h 483963"/>
                  <a:gd name="connsiteX1" fmla="*/ 825500 w 1301750"/>
                  <a:gd name="connsiteY1" fmla="*/ 95381 h 483963"/>
                  <a:gd name="connsiteX2" fmla="*/ 1219200 w 1301750"/>
                  <a:gd name="connsiteY2" fmla="*/ 260481 h 483963"/>
                  <a:gd name="connsiteX3" fmla="*/ 1225550 w 1301750"/>
                  <a:gd name="connsiteY3" fmla="*/ 273181 h 483963"/>
                  <a:gd name="connsiteX4" fmla="*/ 1250950 w 1301750"/>
                  <a:gd name="connsiteY4" fmla="*/ 311281 h 483963"/>
                  <a:gd name="connsiteX5" fmla="*/ 1301750 w 1301750"/>
                  <a:gd name="connsiteY5" fmla="*/ 374781 h 483963"/>
                  <a:gd name="connsiteX6" fmla="*/ 1250950 w 1301750"/>
                  <a:gd name="connsiteY6" fmla="*/ 450981 h 483963"/>
                  <a:gd name="connsiteX7" fmla="*/ 1212850 w 1301750"/>
                  <a:gd name="connsiteY7" fmla="*/ 463681 h 483963"/>
                  <a:gd name="connsiteX8" fmla="*/ 1111250 w 1301750"/>
                  <a:gd name="connsiteY8" fmla="*/ 450981 h 483963"/>
                  <a:gd name="connsiteX9" fmla="*/ 1035050 w 1301750"/>
                  <a:gd name="connsiteY9" fmla="*/ 425581 h 483963"/>
                  <a:gd name="connsiteX10" fmla="*/ 539750 w 1301750"/>
                  <a:gd name="connsiteY10" fmla="*/ 476381 h 483963"/>
                  <a:gd name="connsiteX11" fmla="*/ 0 w 1301750"/>
                  <a:gd name="connsiteY11" fmla="*/ 463681 h 483963"/>
                  <a:gd name="connsiteX12" fmla="*/ 50800 w 1301750"/>
                  <a:gd name="connsiteY12" fmla="*/ 131 h 483963"/>
                  <a:gd name="connsiteX0" fmla="*/ 50800 w 1301750"/>
                  <a:gd name="connsiteY0" fmla="*/ 232 h 484064"/>
                  <a:gd name="connsiteX1" fmla="*/ 844550 w 1301750"/>
                  <a:gd name="connsiteY1" fmla="*/ 70082 h 484064"/>
                  <a:gd name="connsiteX2" fmla="*/ 1219200 w 1301750"/>
                  <a:gd name="connsiteY2" fmla="*/ 260582 h 484064"/>
                  <a:gd name="connsiteX3" fmla="*/ 1225550 w 1301750"/>
                  <a:gd name="connsiteY3" fmla="*/ 273282 h 484064"/>
                  <a:gd name="connsiteX4" fmla="*/ 1250950 w 1301750"/>
                  <a:gd name="connsiteY4" fmla="*/ 311382 h 484064"/>
                  <a:gd name="connsiteX5" fmla="*/ 1301750 w 1301750"/>
                  <a:gd name="connsiteY5" fmla="*/ 374882 h 484064"/>
                  <a:gd name="connsiteX6" fmla="*/ 1250950 w 1301750"/>
                  <a:gd name="connsiteY6" fmla="*/ 451082 h 484064"/>
                  <a:gd name="connsiteX7" fmla="*/ 1212850 w 1301750"/>
                  <a:gd name="connsiteY7" fmla="*/ 463782 h 484064"/>
                  <a:gd name="connsiteX8" fmla="*/ 1111250 w 1301750"/>
                  <a:gd name="connsiteY8" fmla="*/ 451082 h 484064"/>
                  <a:gd name="connsiteX9" fmla="*/ 1035050 w 1301750"/>
                  <a:gd name="connsiteY9" fmla="*/ 425682 h 484064"/>
                  <a:gd name="connsiteX10" fmla="*/ 539750 w 1301750"/>
                  <a:gd name="connsiteY10" fmla="*/ 476482 h 484064"/>
                  <a:gd name="connsiteX11" fmla="*/ 0 w 1301750"/>
                  <a:gd name="connsiteY11" fmla="*/ 463782 h 484064"/>
                  <a:gd name="connsiteX12" fmla="*/ 50800 w 1301750"/>
                  <a:gd name="connsiteY12" fmla="*/ 232 h 484064"/>
                  <a:gd name="connsiteX0" fmla="*/ 50800 w 1301750"/>
                  <a:gd name="connsiteY0" fmla="*/ 196 h 484028"/>
                  <a:gd name="connsiteX1" fmla="*/ 844550 w 1301750"/>
                  <a:gd name="connsiteY1" fmla="*/ 70046 h 484028"/>
                  <a:gd name="connsiteX2" fmla="*/ 1219200 w 1301750"/>
                  <a:gd name="connsiteY2" fmla="*/ 260546 h 484028"/>
                  <a:gd name="connsiteX3" fmla="*/ 1225550 w 1301750"/>
                  <a:gd name="connsiteY3" fmla="*/ 273246 h 484028"/>
                  <a:gd name="connsiteX4" fmla="*/ 1250950 w 1301750"/>
                  <a:gd name="connsiteY4" fmla="*/ 311346 h 484028"/>
                  <a:gd name="connsiteX5" fmla="*/ 1301750 w 1301750"/>
                  <a:gd name="connsiteY5" fmla="*/ 374846 h 484028"/>
                  <a:gd name="connsiteX6" fmla="*/ 1250950 w 1301750"/>
                  <a:gd name="connsiteY6" fmla="*/ 451046 h 484028"/>
                  <a:gd name="connsiteX7" fmla="*/ 1212850 w 1301750"/>
                  <a:gd name="connsiteY7" fmla="*/ 463746 h 484028"/>
                  <a:gd name="connsiteX8" fmla="*/ 1111250 w 1301750"/>
                  <a:gd name="connsiteY8" fmla="*/ 451046 h 484028"/>
                  <a:gd name="connsiteX9" fmla="*/ 1035050 w 1301750"/>
                  <a:gd name="connsiteY9" fmla="*/ 425646 h 484028"/>
                  <a:gd name="connsiteX10" fmla="*/ 539750 w 1301750"/>
                  <a:gd name="connsiteY10" fmla="*/ 476446 h 484028"/>
                  <a:gd name="connsiteX11" fmla="*/ 0 w 1301750"/>
                  <a:gd name="connsiteY11" fmla="*/ 463746 h 484028"/>
                  <a:gd name="connsiteX12" fmla="*/ 50800 w 1301750"/>
                  <a:gd name="connsiteY12" fmla="*/ 196 h 484028"/>
                  <a:gd name="connsiteX0" fmla="*/ 50800 w 1301750"/>
                  <a:gd name="connsiteY0" fmla="*/ 0 h 483832"/>
                  <a:gd name="connsiteX1" fmla="*/ 844550 w 1301750"/>
                  <a:gd name="connsiteY1" fmla="*/ 69850 h 483832"/>
                  <a:gd name="connsiteX2" fmla="*/ 1219200 w 1301750"/>
                  <a:gd name="connsiteY2" fmla="*/ 260350 h 483832"/>
                  <a:gd name="connsiteX3" fmla="*/ 1225550 w 1301750"/>
                  <a:gd name="connsiteY3" fmla="*/ 273050 h 483832"/>
                  <a:gd name="connsiteX4" fmla="*/ 1250950 w 1301750"/>
                  <a:gd name="connsiteY4" fmla="*/ 311150 h 483832"/>
                  <a:gd name="connsiteX5" fmla="*/ 1301750 w 1301750"/>
                  <a:gd name="connsiteY5" fmla="*/ 374650 h 483832"/>
                  <a:gd name="connsiteX6" fmla="*/ 1250950 w 1301750"/>
                  <a:gd name="connsiteY6" fmla="*/ 450850 h 483832"/>
                  <a:gd name="connsiteX7" fmla="*/ 1212850 w 1301750"/>
                  <a:gd name="connsiteY7" fmla="*/ 463550 h 483832"/>
                  <a:gd name="connsiteX8" fmla="*/ 1111250 w 1301750"/>
                  <a:gd name="connsiteY8" fmla="*/ 450850 h 483832"/>
                  <a:gd name="connsiteX9" fmla="*/ 1035050 w 1301750"/>
                  <a:gd name="connsiteY9" fmla="*/ 425450 h 483832"/>
                  <a:gd name="connsiteX10" fmla="*/ 539750 w 1301750"/>
                  <a:gd name="connsiteY10" fmla="*/ 476250 h 483832"/>
                  <a:gd name="connsiteX11" fmla="*/ 0 w 1301750"/>
                  <a:gd name="connsiteY11" fmla="*/ 463550 h 483832"/>
                  <a:gd name="connsiteX12" fmla="*/ 50800 w 1301750"/>
                  <a:gd name="connsiteY12" fmla="*/ 0 h 483832"/>
                  <a:gd name="connsiteX0" fmla="*/ 50800 w 1301750"/>
                  <a:gd name="connsiteY0" fmla="*/ 0 h 483832"/>
                  <a:gd name="connsiteX1" fmla="*/ 844550 w 1301750"/>
                  <a:gd name="connsiteY1" fmla="*/ 69850 h 483832"/>
                  <a:gd name="connsiteX2" fmla="*/ 1219200 w 1301750"/>
                  <a:gd name="connsiteY2" fmla="*/ 260350 h 483832"/>
                  <a:gd name="connsiteX3" fmla="*/ 1225550 w 1301750"/>
                  <a:gd name="connsiteY3" fmla="*/ 273050 h 483832"/>
                  <a:gd name="connsiteX4" fmla="*/ 1250950 w 1301750"/>
                  <a:gd name="connsiteY4" fmla="*/ 311150 h 483832"/>
                  <a:gd name="connsiteX5" fmla="*/ 1301750 w 1301750"/>
                  <a:gd name="connsiteY5" fmla="*/ 374650 h 483832"/>
                  <a:gd name="connsiteX6" fmla="*/ 1250950 w 1301750"/>
                  <a:gd name="connsiteY6" fmla="*/ 450850 h 483832"/>
                  <a:gd name="connsiteX7" fmla="*/ 1212850 w 1301750"/>
                  <a:gd name="connsiteY7" fmla="*/ 463550 h 483832"/>
                  <a:gd name="connsiteX8" fmla="*/ 1111250 w 1301750"/>
                  <a:gd name="connsiteY8" fmla="*/ 450850 h 483832"/>
                  <a:gd name="connsiteX9" fmla="*/ 1035050 w 1301750"/>
                  <a:gd name="connsiteY9" fmla="*/ 425450 h 483832"/>
                  <a:gd name="connsiteX10" fmla="*/ 539750 w 1301750"/>
                  <a:gd name="connsiteY10" fmla="*/ 476250 h 483832"/>
                  <a:gd name="connsiteX11" fmla="*/ 0 w 1301750"/>
                  <a:gd name="connsiteY11" fmla="*/ 463550 h 483832"/>
                  <a:gd name="connsiteX12" fmla="*/ 50800 w 1301750"/>
                  <a:gd name="connsiteY12" fmla="*/ 0 h 483832"/>
                  <a:gd name="connsiteX0" fmla="*/ 19050 w 1270000"/>
                  <a:gd name="connsiteY0" fmla="*/ 0 h 483832"/>
                  <a:gd name="connsiteX1" fmla="*/ 812800 w 1270000"/>
                  <a:gd name="connsiteY1" fmla="*/ 69850 h 483832"/>
                  <a:gd name="connsiteX2" fmla="*/ 1187450 w 1270000"/>
                  <a:gd name="connsiteY2" fmla="*/ 260350 h 483832"/>
                  <a:gd name="connsiteX3" fmla="*/ 1193800 w 1270000"/>
                  <a:gd name="connsiteY3" fmla="*/ 273050 h 483832"/>
                  <a:gd name="connsiteX4" fmla="*/ 1219200 w 1270000"/>
                  <a:gd name="connsiteY4" fmla="*/ 311150 h 483832"/>
                  <a:gd name="connsiteX5" fmla="*/ 1270000 w 1270000"/>
                  <a:gd name="connsiteY5" fmla="*/ 374650 h 483832"/>
                  <a:gd name="connsiteX6" fmla="*/ 1219200 w 1270000"/>
                  <a:gd name="connsiteY6" fmla="*/ 450850 h 483832"/>
                  <a:gd name="connsiteX7" fmla="*/ 1181100 w 1270000"/>
                  <a:gd name="connsiteY7" fmla="*/ 463550 h 483832"/>
                  <a:gd name="connsiteX8" fmla="*/ 1079500 w 1270000"/>
                  <a:gd name="connsiteY8" fmla="*/ 450850 h 483832"/>
                  <a:gd name="connsiteX9" fmla="*/ 1003300 w 1270000"/>
                  <a:gd name="connsiteY9" fmla="*/ 425450 h 483832"/>
                  <a:gd name="connsiteX10" fmla="*/ 508000 w 1270000"/>
                  <a:gd name="connsiteY10" fmla="*/ 476250 h 483832"/>
                  <a:gd name="connsiteX11" fmla="*/ 0 w 1270000"/>
                  <a:gd name="connsiteY11" fmla="*/ 463550 h 483832"/>
                  <a:gd name="connsiteX12" fmla="*/ 19050 w 1270000"/>
                  <a:gd name="connsiteY12" fmla="*/ 0 h 483832"/>
                  <a:gd name="connsiteX0" fmla="*/ 19050 w 1270000"/>
                  <a:gd name="connsiteY0" fmla="*/ 0 h 493463"/>
                  <a:gd name="connsiteX1" fmla="*/ 812800 w 1270000"/>
                  <a:gd name="connsiteY1" fmla="*/ 69850 h 493463"/>
                  <a:gd name="connsiteX2" fmla="*/ 1187450 w 1270000"/>
                  <a:gd name="connsiteY2" fmla="*/ 260350 h 493463"/>
                  <a:gd name="connsiteX3" fmla="*/ 1193800 w 1270000"/>
                  <a:gd name="connsiteY3" fmla="*/ 273050 h 493463"/>
                  <a:gd name="connsiteX4" fmla="*/ 1219200 w 1270000"/>
                  <a:gd name="connsiteY4" fmla="*/ 311150 h 493463"/>
                  <a:gd name="connsiteX5" fmla="*/ 1270000 w 1270000"/>
                  <a:gd name="connsiteY5" fmla="*/ 374650 h 493463"/>
                  <a:gd name="connsiteX6" fmla="*/ 1219200 w 1270000"/>
                  <a:gd name="connsiteY6" fmla="*/ 450850 h 493463"/>
                  <a:gd name="connsiteX7" fmla="*/ 1181100 w 1270000"/>
                  <a:gd name="connsiteY7" fmla="*/ 463550 h 493463"/>
                  <a:gd name="connsiteX8" fmla="*/ 1079500 w 1270000"/>
                  <a:gd name="connsiteY8" fmla="*/ 450850 h 493463"/>
                  <a:gd name="connsiteX9" fmla="*/ 1123950 w 1270000"/>
                  <a:gd name="connsiteY9" fmla="*/ 482600 h 493463"/>
                  <a:gd name="connsiteX10" fmla="*/ 508000 w 1270000"/>
                  <a:gd name="connsiteY10" fmla="*/ 476250 h 493463"/>
                  <a:gd name="connsiteX11" fmla="*/ 0 w 1270000"/>
                  <a:gd name="connsiteY11" fmla="*/ 463550 h 493463"/>
                  <a:gd name="connsiteX12" fmla="*/ 19050 w 1270000"/>
                  <a:gd name="connsiteY12" fmla="*/ 0 h 493463"/>
                  <a:gd name="connsiteX0" fmla="*/ 19050 w 1321300"/>
                  <a:gd name="connsiteY0" fmla="*/ 0 h 493463"/>
                  <a:gd name="connsiteX1" fmla="*/ 812800 w 1321300"/>
                  <a:gd name="connsiteY1" fmla="*/ 69850 h 493463"/>
                  <a:gd name="connsiteX2" fmla="*/ 1187450 w 1321300"/>
                  <a:gd name="connsiteY2" fmla="*/ 260350 h 493463"/>
                  <a:gd name="connsiteX3" fmla="*/ 1320800 w 1321300"/>
                  <a:gd name="connsiteY3" fmla="*/ 241300 h 493463"/>
                  <a:gd name="connsiteX4" fmla="*/ 1219200 w 1321300"/>
                  <a:gd name="connsiteY4" fmla="*/ 311150 h 493463"/>
                  <a:gd name="connsiteX5" fmla="*/ 1270000 w 1321300"/>
                  <a:gd name="connsiteY5" fmla="*/ 374650 h 493463"/>
                  <a:gd name="connsiteX6" fmla="*/ 1219200 w 1321300"/>
                  <a:gd name="connsiteY6" fmla="*/ 450850 h 493463"/>
                  <a:gd name="connsiteX7" fmla="*/ 1181100 w 1321300"/>
                  <a:gd name="connsiteY7" fmla="*/ 463550 h 493463"/>
                  <a:gd name="connsiteX8" fmla="*/ 1079500 w 1321300"/>
                  <a:gd name="connsiteY8" fmla="*/ 450850 h 493463"/>
                  <a:gd name="connsiteX9" fmla="*/ 1123950 w 1321300"/>
                  <a:gd name="connsiteY9" fmla="*/ 482600 h 493463"/>
                  <a:gd name="connsiteX10" fmla="*/ 508000 w 1321300"/>
                  <a:gd name="connsiteY10" fmla="*/ 476250 h 493463"/>
                  <a:gd name="connsiteX11" fmla="*/ 0 w 1321300"/>
                  <a:gd name="connsiteY11" fmla="*/ 463550 h 493463"/>
                  <a:gd name="connsiteX12" fmla="*/ 19050 w 1321300"/>
                  <a:gd name="connsiteY12" fmla="*/ 0 h 493463"/>
                  <a:gd name="connsiteX0" fmla="*/ 19050 w 1454536"/>
                  <a:gd name="connsiteY0" fmla="*/ 0 h 493463"/>
                  <a:gd name="connsiteX1" fmla="*/ 812800 w 1454536"/>
                  <a:gd name="connsiteY1" fmla="*/ 69850 h 493463"/>
                  <a:gd name="connsiteX2" fmla="*/ 1187450 w 1454536"/>
                  <a:gd name="connsiteY2" fmla="*/ 260350 h 493463"/>
                  <a:gd name="connsiteX3" fmla="*/ 1320800 w 1454536"/>
                  <a:gd name="connsiteY3" fmla="*/ 241300 h 493463"/>
                  <a:gd name="connsiteX4" fmla="*/ 1454150 w 1454536"/>
                  <a:gd name="connsiteY4" fmla="*/ 400050 h 493463"/>
                  <a:gd name="connsiteX5" fmla="*/ 1270000 w 1454536"/>
                  <a:gd name="connsiteY5" fmla="*/ 374650 h 493463"/>
                  <a:gd name="connsiteX6" fmla="*/ 1219200 w 1454536"/>
                  <a:gd name="connsiteY6" fmla="*/ 450850 h 493463"/>
                  <a:gd name="connsiteX7" fmla="*/ 1181100 w 1454536"/>
                  <a:gd name="connsiteY7" fmla="*/ 463550 h 493463"/>
                  <a:gd name="connsiteX8" fmla="*/ 1079500 w 1454536"/>
                  <a:gd name="connsiteY8" fmla="*/ 450850 h 493463"/>
                  <a:gd name="connsiteX9" fmla="*/ 1123950 w 1454536"/>
                  <a:gd name="connsiteY9" fmla="*/ 482600 h 493463"/>
                  <a:gd name="connsiteX10" fmla="*/ 508000 w 1454536"/>
                  <a:gd name="connsiteY10" fmla="*/ 476250 h 493463"/>
                  <a:gd name="connsiteX11" fmla="*/ 0 w 1454536"/>
                  <a:gd name="connsiteY11" fmla="*/ 463550 h 493463"/>
                  <a:gd name="connsiteX12" fmla="*/ 19050 w 1454536"/>
                  <a:gd name="connsiteY12" fmla="*/ 0 h 493463"/>
                  <a:gd name="connsiteX0" fmla="*/ 19050 w 1454536"/>
                  <a:gd name="connsiteY0" fmla="*/ 0 h 493463"/>
                  <a:gd name="connsiteX1" fmla="*/ 812800 w 1454536"/>
                  <a:gd name="connsiteY1" fmla="*/ 69850 h 493463"/>
                  <a:gd name="connsiteX2" fmla="*/ 1187450 w 1454536"/>
                  <a:gd name="connsiteY2" fmla="*/ 177800 h 493463"/>
                  <a:gd name="connsiteX3" fmla="*/ 1320800 w 1454536"/>
                  <a:gd name="connsiteY3" fmla="*/ 241300 h 493463"/>
                  <a:gd name="connsiteX4" fmla="*/ 1454150 w 1454536"/>
                  <a:gd name="connsiteY4" fmla="*/ 400050 h 493463"/>
                  <a:gd name="connsiteX5" fmla="*/ 1270000 w 1454536"/>
                  <a:gd name="connsiteY5" fmla="*/ 374650 h 493463"/>
                  <a:gd name="connsiteX6" fmla="*/ 1219200 w 1454536"/>
                  <a:gd name="connsiteY6" fmla="*/ 450850 h 493463"/>
                  <a:gd name="connsiteX7" fmla="*/ 1181100 w 1454536"/>
                  <a:gd name="connsiteY7" fmla="*/ 463550 h 493463"/>
                  <a:gd name="connsiteX8" fmla="*/ 1079500 w 1454536"/>
                  <a:gd name="connsiteY8" fmla="*/ 450850 h 493463"/>
                  <a:gd name="connsiteX9" fmla="*/ 1123950 w 1454536"/>
                  <a:gd name="connsiteY9" fmla="*/ 482600 h 493463"/>
                  <a:gd name="connsiteX10" fmla="*/ 508000 w 1454536"/>
                  <a:gd name="connsiteY10" fmla="*/ 476250 h 493463"/>
                  <a:gd name="connsiteX11" fmla="*/ 0 w 1454536"/>
                  <a:gd name="connsiteY11" fmla="*/ 463550 h 493463"/>
                  <a:gd name="connsiteX12" fmla="*/ 19050 w 1454536"/>
                  <a:gd name="connsiteY12" fmla="*/ 0 h 493463"/>
                  <a:gd name="connsiteX0" fmla="*/ 19050 w 1689100"/>
                  <a:gd name="connsiteY0" fmla="*/ 0 h 493463"/>
                  <a:gd name="connsiteX1" fmla="*/ 812800 w 1689100"/>
                  <a:gd name="connsiteY1" fmla="*/ 69850 h 493463"/>
                  <a:gd name="connsiteX2" fmla="*/ 1187450 w 1689100"/>
                  <a:gd name="connsiteY2" fmla="*/ 177800 h 493463"/>
                  <a:gd name="connsiteX3" fmla="*/ 1320800 w 1689100"/>
                  <a:gd name="connsiteY3" fmla="*/ 241300 h 493463"/>
                  <a:gd name="connsiteX4" fmla="*/ 1454150 w 1689100"/>
                  <a:gd name="connsiteY4" fmla="*/ 400050 h 493463"/>
                  <a:gd name="connsiteX5" fmla="*/ 1689100 w 1689100"/>
                  <a:gd name="connsiteY5" fmla="*/ 476250 h 493463"/>
                  <a:gd name="connsiteX6" fmla="*/ 1219200 w 1689100"/>
                  <a:gd name="connsiteY6" fmla="*/ 450850 h 493463"/>
                  <a:gd name="connsiteX7" fmla="*/ 1181100 w 1689100"/>
                  <a:gd name="connsiteY7" fmla="*/ 463550 h 493463"/>
                  <a:gd name="connsiteX8" fmla="*/ 1079500 w 1689100"/>
                  <a:gd name="connsiteY8" fmla="*/ 450850 h 493463"/>
                  <a:gd name="connsiteX9" fmla="*/ 1123950 w 1689100"/>
                  <a:gd name="connsiteY9" fmla="*/ 482600 h 493463"/>
                  <a:gd name="connsiteX10" fmla="*/ 508000 w 1689100"/>
                  <a:gd name="connsiteY10" fmla="*/ 476250 h 493463"/>
                  <a:gd name="connsiteX11" fmla="*/ 0 w 1689100"/>
                  <a:gd name="connsiteY11" fmla="*/ 463550 h 493463"/>
                  <a:gd name="connsiteX12" fmla="*/ 19050 w 1689100"/>
                  <a:gd name="connsiteY12" fmla="*/ 0 h 493463"/>
                  <a:gd name="connsiteX0" fmla="*/ 19050 w 1693734"/>
                  <a:gd name="connsiteY0" fmla="*/ 0 h 946157"/>
                  <a:gd name="connsiteX1" fmla="*/ 812800 w 1693734"/>
                  <a:gd name="connsiteY1" fmla="*/ 69850 h 946157"/>
                  <a:gd name="connsiteX2" fmla="*/ 1187450 w 1693734"/>
                  <a:gd name="connsiteY2" fmla="*/ 177800 h 946157"/>
                  <a:gd name="connsiteX3" fmla="*/ 1320800 w 1693734"/>
                  <a:gd name="connsiteY3" fmla="*/ 241300 h 946157"/>
                  <a:gd name="connsiteX4" fmla="*/ 1454150 w 1693734"/>
                  <a:gd name="connsiteY4" fmla="*/ 400050 h 946157"/>
                  <a:gd name="connsiteX5" fmla="*/ 1689100 w 1693734"/>
                  <a:gd name="connsiteY5" fmla="*/ 476250 h 946157"/>
                  <a:gd name="connsiteX6" fmla="*/ 1644650 w 1693734"/>
                  <a:gd name="connsiteY6" fmla="*/ 946150 h 946157"/>
                  <a:gd name="connsiteX7" fmla="*/ 1181100 w 1693734"/>
                  <a:gd name="connsiteY7" fmla="*/ 463550 h 946157"/>
                  <a:gd name="connsiteX8" fmla="*/ 1079500 w 1693734"/>
                  <a:gd name="connsiteY8" fmla="*/ 450850 h 946157"/>
                  <a:gd name="connsiteX9" fmla="*/ 1123950 w 1693734"/>
                  <a:gd name="connsiteY9" fmla="*/ 482600 h 946157"/>
                  <a:gd name="connsiteX10" fmla="*/ 508000 w 1693734"/>
                  <a:gd name="connsiteY10" fmla="*/ 476250 h 946157"/>
                  <a:gd name="connsiteX11" fmla="*/ 0 w 1693734"/>
                  <a:gd name="connsiteY11" fmla="*/ 463550 h 946157"/>
                  <a:gd name="connsiteX12" fmla="*/ 19050 w 1693734"/>
                  <a:gd name="connsiteY12" fmla="*/ 0 h 946157"/>
                  <a:gd name="connsiteX0" fmla="*/ 19050 w 1692487"/>
                  <a:gd name="connsiteY0" fmla="*/ 0 h 948396"/>
                  <a:gd name="connsiteX1" fmla="*/ 812800 w 1692487"/>
                  <a:gd name="connsiteY1" fmla="*/ 69850 h 948396"/>
                  <a:gd name="connsiteX2" fmla="*/ 1187450 w 1692487"/>
                  <a:gd name="connsiteY2" fmla="*/ 177800 h 948396"/>
                  <a:gd name="connsiteX3" fmla="*/ 1320800 w 1692487"/>
                  <a:gd name="connsiteY3" fmla="*/ 241300 h 948396"/>
                  <a:gd name="connsiteX4" fmla="*/ 1454150 w 1692487"/>
                  <a:gd name="connsiteY4" fmla="*/ 400050 h 948396"/>
                  <a:gd name="connsiteX5" fmla="*/ 1689100 w 1692487"/>
                  <a:gd name="connsiteY5" fmla="*/ 476250 h 948396"/>
                  <a:gd name="connsiteX6" fmla="*/ 1644650 w 1692487"/>
                  <a:gd name="connsiteY6" fmla="*/ 946150 h 948396"/>
                  <a:gd name="connsiteX7" fmla="*/ 1200150 w 1692487"/>
                  <a:gd name="connsiteY7" fmla="*/ 666750 h 948396"/>
                  <a:gd name="connsiteX8" fmla="*/ 1079500 w 1692487"/>
                  <a:gd name="connsiteY8" fmla="*/ 450850 h 948396"/>
                  <a:gd name="connsiteX9" fmla="*/ 1123950 w 1692487"/>
                  <a:gd name="connsiteY9" fmla="*/ 482600 h 948396"/>
                  <a:gd name="connsiteX10" fmla="*/ 508000 w 1692487"/>
                  <a:gd name="connsiteY10" fmla="*/ 476250 h 948396"/>
                  <a:gd name="connsiteX11" fmla="*/ 0 w 1692487"/>
                  <a:gd name="connsiteY11" fmla="*/ 463550 h 948396"/>
                  <a:gd name="connsiteX12" fmla="*/ 19050 w 1692487"/>
                  <a:gd name="connsiteY12" fmla="*/ 0 h 948396"/>
                  <a:gd name="connsiteX0" fmla="*/ 19050 w 1692487"/>
                  <a:gd name="connsiteY0" fmla="*/ 0 h 948396"/>
                  <a:gd name="connsiteX1" fmla="*/ 812800 w 1692487"/>
                  <a:gd name="connsiteY1" fmla="*/ 69850 h 948396"/>
                  <a:gd name="connsiteX2" fmla="*/ 1187450 w 1692487"/>
                  <a:gd name="connsiteY2" fmla="*/ 177800 h 948396"/>
                  <a:gd name="connsiteX3" fmla="*/ 1320800 w 1692487"/>
                  <a:gd name="connsiteY3" fmla="*/ 241300 h 948396"/>
                  <a:gd name="connsiteX4" fmla="*/ 1454150 w 1692487"/>
                  <a:gd name="connsiteY4" fmla="*/ 400050 h 948396"/>
                  <a:gd name="connsiteX5" fmla="*/ 1689100 w 1692487"/>
                  <a:gd name="connsiteY5" fmla="*/ 476250 h 948396"/>
                  <a:gd name="connsiteX6" fmla="*/ 1644650 w 1692487"/>
                  <a:gd name="connsiteY6" fmla="*/ 946150 h 948396"/>
                  <a:gd name="connsiteX7" fmla="*/ 1200150 w 1692487"/>
                  <a:gd name="connsiteY7" fmla="*/ 666750 h 948396"/>
                  <a:gd name="connsiteX8" fmla="*/ 806450 w 1692487"/>
                  <a:gd name="connsiteY8" fmla="*/ 508000 h 948396"/>
                  <a:gd name="connsiteX9" fmla="*/ 1123950 w 1692487"/>
                  <a:gd name="connsiteY9" fmla="*/ 482600 h 948396"/>
                  <a:gd name="connsiteX10" fmla="*/ 508000 w 1692487"/>
                  <a:gd name="connsiteY10" fmla="*/ 476250 h 948396"/>
                  <a:gd name="connsiteX11" fmla="*/ 0 w 1692487"/>
                  <a:gd name="connsiteY11" fmla="*/ 463550 h 948396"/>
                  <a:gd name="connsiteX12" fmla="*/ 19050 w 1692487"/>
                  <a:gd name="connsiteY12" fmla="*/ 0 h 948396"/>
                  <a:gd name="connsiteX0" fmla="*/ 19050 w 1692487"/>
                  <a:gd name="connsiteY0" fmla="*/ 0 h 948396"/>
                  <a:gd name="connsiteX1" fmla="*/ 812800 w 1692487"/>
                  <a:gd name="connsiteY1" fmla="*/ 69850 h 948396"/>
                  <a:gd name="connsiteX2" fmla="*/ 1187450 w 1692487"/>
                  <a:gd name="connsiteY2" fmla="*/ 177800 h 948396"/>
                  <a:gd name="connsiteX3" fmla="*/ 1320800 w 1692487"/>
                  <a:gd name="connsiteY3" fmla="*/ 241300 h 948396"/>
                  <a:gd name="connsiteX4" fmla="*/ 1454150 w 1692487"/>
                  <a:gd name="connsiteY4" fmla="*/ 400050 h 948396"/>
                  <a:gd name="connsiteX5" fmla="*/ 1689100 w 1692487"/>
                  <a:gd name="connsiteY5" fmla="*/ 476250 h 948396"/>
                  <a:gd name="connsiteX6" fmla="*/ 1644650 w 1692487"/>
                  <a:gd name="connsiteY6" fmla="*/ 946150 h 948396"/>
                  <a:gd name="connsiteX7" fmla="*/ 1200150 w 1692487"/>
                  <a:gd name="connsiteY7" fmla="*/ 666750 h 948396"/>
                  <a:gd name="connsiteX8" fmla="*/ 806450 w 1692487"/>
                  <a:gd name="connsiteY8" fmla="*/ 508000 h 948396"/>
                  <a:gd name="connsiteX9" fmla="*/ 1054100 w 1692487"/>
                  <a:gd name="connsiteY9" fmla="*/ 603250 h 948396"/>
                  <a:gd name="connsiteX10" fmla="*/ 508000 w 1692487"/>
                  <a:gd name="connsiteY10" fmla="*/ 476250 h 948396"/>
                  <a:gd name="connsiteX11" fmla="*/ 0 w 1692487"/>
                  <a:gd name="connsiteY11" fmla="*/ 463550 h 948396"/>
                  <a:gd name="connsiteX12" fmla="*/ 19050 w 1692487"/>
                  <a:gd name="connsiteY12" fmla="*/ 0 h 948396"/>
                  <a:gd name="connsiteX0" fmla="*/ 19050 w 1692487"/>
                  <a:gd name="connsiteY0" fmla="*/ 0 h 948396"/>
                  <a:gd name="connsiteX1" fmla="*/ 812800 w 1692487"/>
                  <a:gd name="connsiteY1" fmla="*/ 69850 h 948396"/>
                  <a:gd name="connsiteX2" fmla="*/ 1187450 w 1692487"/>
                  <a:gd name="connsiteY2" fmla="*/ 177800 h 948396"/>
                  <a:gd name="connsiteX3" fmla="*/ 1320800 w 1692487"/>
                  <a:gd name="connsiteY3" fmla="*/ 241300 h 948396"/>
                  <a:gd name="connsiteX4" fmla="*/ 1454150 w 1692487"/>
                  <a:gd name="connsiteY4" fmla="*/ 400050 h 948396"/>
                  <a:gd name="connsiteX5" fmla="*/ 1689100 w 1692487"/>
                  <a:gd name="connsiteY5" fmla="*/ 476250 h 948396"/>
                  <a:gd name="connsiteX6" fmla="*/ 1644650 w 1692487"/>
                  <a:gd name="connsiteY6" fmla="*/ 946150 h 948396"/>
                  <a:gd name="connsiteX7" fmla="*/ 1200150 w 1692487"/>
                  <a:gd name="connsiteY7" fmla="*/ 666750 h 948396"/>
                  <a:gd name="connsiteX8" fmla="*/ 806450 w 1692487"/>
                  <a:gd name="connsiteY8" fmla="*/ 508000 h 948396"/>
                  <a:gd name="connsiteX9" fmla="*/ 685800 w 1692487"/>
                  <a:gd name="connsiteY9" fmla="*/ 469900 h 948396"/>
                  <a:gd name="connsiteX10" fmla="*/ 508000 w 1692487"/>
                  <a:gd name="connsiteY10" fmla="*/ 476250 h 948396"/>
                  <a:gd name="connsiteX11" fmla="*/ 0 w 1692487"/>
                  <a:gd name="connsiteY11" fmla="*/ 463550 h 948396"/>
                  <a:gd name="connsiteX12" fmla="*/ 19050 w 1692487"/>
                  <a:gd name="connsiteY12" fmla="*/ 0 h 948396"/>
                  <a:gd name="connsiteX0" fmla="*/ 19050 w 1692487"/>
                  <a:gd name="connsiteY0" fmla="*/ 0 h 948396"/>
                  <a:gd name="connsiteX1" fmla="*/ 812800 w 1692487"/>
                  <a:gd name="connsiteY1" fmla="*/ 69850 h 948396"/>
                  <a:gd name="connsiteX2" fmla="*/ 1187450 w 1692487"/>
                  <a:gd name="connsiteY2" fmla="*/ 177800 h 948396"/>
                  <a:gd name="connsiteX3" fmla="*/ 1320800 w 1692487"/>
                  <a:gd name="connsiteY3" fmla="*/ 241300 h 948396"/>
                  <a:gd name="connsiteX4" fmla="*/ 1549400 w 1692487"/>
                  <a:gd name="connsiteY4" fmla="*/ 374650 h 948396"/>
                  <a:gd name="connsiteX5" fmla="*/ 1689100 w 1692487"/>
                  <a:gd name="connsiteY5" fmla="*/ 476250 h 948396"/>
                  <a:gd name="connsiteX6" fmla="*/ 1644650 w 1692487"/>
                  <a:gd name="connsiteY6" fmla="*/ 946150 h 948396"/>
                  <a:gd name="connsiteX7" fmla="*/ 1200150 w 1692487"/>
                  <a:gd name="connsiteY7" fmla="*/ 666750 h 948396"/>
                  <a:gd name="connsiteX8" fmla="*/ 806450 w 1692487"/>
                  <a:gd name="connsiteY8" fmla="*/ 508000 h 948396"/>
                  <a:gd name="connsiteX9" fmla="*/ 685800 w 1692487"/>
                  <a:gd name="connsiteY9" fmla="*/ 469900 h 948396"/>
                  <a:gd name="connsiteX10" fmla="*/ 508000 w 1692487"/>
                  <a:gd name="connsiteY10" fmla="*/ 476250 h 948396"/>
                  <a:gd name="connsiteX11" fmla="*/ 0 w 1692487"/>
                  <a:gd name="connsiteY11" fmla="*/ 463550 h 948396"/>
                  <a:gd name="connsiteX12" fmla="*/ 19050 w 1692487"/>
                  <a:gd name="connsiteY12" fmla="*/ 0 h 948396"/>
                  <a:gd name="connsiteX0" fmla="*/ 19050 w 1692487"/>
                  <a:gd name="connsiteY0" fmla="*/ 0 h 948396"/>
                  <a:gd name="connsiteX1" fmla="*/ 812800 w 1692487"/>
                  <a:gd name="connsiteY1" fmla="*/ 69850 h 948396"/>
                  <a:gd name="connsiteX2" fmla="*/ 1187450 w 1692487"/>
                  <a:gd name="connsiteY2" fmla="*/ 177800 h 948396"/>
                  <a:gd name="connsiteX3" fmla="*/ 1320800 w 1692487"/>
                  <a:gd name="connsiteY3" fmla="*/ 241300 h 948396"/>
                  <a:gd name="connsiteX4" fmla="*/ 1549400 w 1692487"/>
                  <a:gd name="connsiteY4" fmla="*/ 374650 h 948396"/>
                  <a:gd name="connsiteX5" fmla="*/ 1689100 w 1692487"/>
                  <a:gd name="connsiteY5" fmla="*/ 476250 h 948396"/>
                  <a:gd name="connsiteX6" fmla="*/ 1644650 w 1692487"/>
                  <a:gd name="connsiteY6" fmla="*/ 946150 h 948396"/>
                  <a:gd name="connsiteX7" fmla="*/ 1200150 w 1692487"/>
                  <a:gd name="connsiteY7" fmla="*/ 666750 h 948396"/>
                  <a:gd name="connsiteX8" fmla="*/ 806450 w 1692487"/>
                  <a:gd name="connsiteY8" fmla="*/ 508000 h 948396"/>
                  <a:gd name="connsiteX9" fmla="*/ 685800 w 1692487"/>
                  <a:gd name="connsiteY9" fmla="*/ 469900 h 948396"/>
                  <a:gd name="connsiteX10" fmla="*/ 508000 w 1692487"/>
                  <a:gd name="connsiteY10" fmla="*/ 476250 h 948396"/>
                  <a:gd name="connsiteX11" fmla="*/ 0 w 1692487"/>
                  <a:gd name="connsiteY11" fmla="*/ 463550 h 948396"/>
                  <a:gd name="connsiteX12" fmla="*/ 19050 w 1692487"/>
                  <a:gd name="connsiteY12" fmla="*/ 0 h 948396"/>
                  <a:gd name="connsiteX0" fmla="*/ 19050 w 1708415"/>
                  <a:gd name="connsiteY0" fmla="*/ 0 h 923179"/>
                  <a:gd name="connsiteX1" fmla="*/ 812800 w 1708415"/>
                  <a:gd name="connsiteY1" fmla="*/ 69850 h 923179"/>
                  <a:gd name="connsiteX2" fmla="*/ 1187450 w 1708415"/>
                  <a:gd name="connsiteY2" fmla="*/ 177800 h 923179"/>
                  <a:gd name="connsiteX3" fmla="*/ 1320800 w 1708415"/>
                  <a:gd name="connsiteY3" fmla="*/ 241300 h 923179"/>
                  <a:gd name="connsiteX4" fmla="*/ 1549400 w 1708415"/>
                  <a:gd name="connsiteY4" fmla="*/ 374650 h 923179"/>
                  <a:gd name="connsiteX5" fmla="*/ 1689100 w 1708415"/>
                  <a:gd name="connsiteY5" fmla="*/ 476250 h 923179"/>
                  <a:gd name="connsiteX6" fmla="*/ 1670050 w 1708415"/>
                  <a:gd name="connsiteY6" fmla="*/ 920750 h 923179"/>
                  <a:gd name="connsiteX7" fmla="*/ 1200150 w 1708415"/>
                  <a:gd name="connsiteY7" fmla="*/ 666750 h 923179"/>
                  <a:gd name="connsiteX8" fmla="*/ 806450 w 1708415"/>
                  <a:gd name="connsiteY8" fmla="*/ 508000 h 923179"/>
                  <a:gd name="connsiteX9" fmla="*/ 685800 w 1708415"/>
                  <a:gd name="connsiteY9" fmla="*/ 469900 h 923179"/>
                  <a:gd name="connsiteX10" fmla="*/ 508000 w 1708415"/>
                  <a:gd name="connsiteY10" fmla="*/ 476250 h 923179"/>
                  <a:gd name="connsiteX11" fmla="*/ 0 w 1708415"/>
                  <a:gd name="connsiteY11" fmla="*/ 463550 h 923179"/>
                  <a:gd name="connsiteX12" fmla="*/ 19050 w 1708415"/>
                  <a:gd name="connsiteY12" fmla="*/ 0 h 923179"/>
                  <a:gd name="connsiteX0" fmla="*/ 19050 w 1689100"/>
                  <a:gd name="connsiteY0" fmla="*/ 0 h 923179"/>
                  <a:gd name="connsiteX1" fmla="*/ 812800 w 1689100"/>
                  <a:gd name="connsiteY1" fmla="*/ 69850 h 923179"/>
                  <a:gd name="connsiteX2" fmla="*/ 1187450 w 1689100"/>
                  <a:gd name="connsiteY2" fmla="*/ 177800 h 923179"/>
                  <a:gd name="connsiteX3" fmla="*/ 1320800 w 1689100"/>
                  <a:gd name="connsiteY3" fmla="*/ 241300 h 923179"/>
                  <a:gd name="connsiteX4" fmla="*/ 1549400 w 1689100"/>
                  <a:gd name="connsiteY4" fmla="*/ 374650 h 923179"/>
                  <a:gd name="connsiteX5" fmla="*/ 1689100 w 1689100"/>
                  <a:gd name="connsiteY5" fmla="*/ 476250 h 923179"/>
                  <a:gd name="connsiteX6" fmla="*/ 1670050 w 1689100"/>
                  <a:gd name="connsiteY6" fmla="*/ 920750 h 923179"/>
                  <a:gd name="connsiteX7" fmla="*/ 1200150 w 1689100"/>
                  <a:gd name="connsiteY7" fmla="*/ 666750 h 923179"/>
                  <a:gd name="connsiteX8" fmla="*/ 806450 w 1689100"/>
                  <a:gd name="connsiteY8" fmla="*/ 508000 h 923179"/>
                  <a:gd name="connsiteX9" fmla="*/ 685800 w 1689100"/>
                  <a:gd name="connsiteY9" fmla="*/ 469900 h 923179"/>
                  <a:gd name="connsiteX10" fmla="*/ 508000 w 1689100"/>
                  <a:gd name="connsiteY10" fmla="*/ 476250 h 923179"/>
                  <a:gd name="connsiteX11" fmla="*/ 0 w 1689100"/>
                  <a:gd name="connsiteY11" fmla="*/ 463550 h 923179"/>
                  <a:gd name="connsiteX12" fmla="*/ 19050 w 1689100"/>
                  <a:gd name="connsiteY12" fmla="*/ 0 h 923179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200150 w 1689100"/>
                  <a:gd name="connsiteY7" fmla="*/ 666750 h 920750"/>
                  <a:gd name="connsiteX8" fmla="*/ 806450 w 1689100"/>
                  <a:gd name="connsiteY8" fmla="*/ 508000 h 920750"/>
                  <a:gd name="connsiteX9" fmla="*/ 685800 w 1689100"/>
                  <a:gd name="connsiteY9" fmla="*/ 469900 h 920750"/>
                  <a:gd name="connsiteX10" fmla="*/ 508000 w 1689100"/>
                  <a:gd name="connsiteY10" fmla="*/ 476250 h 920750"/>
                  <a:gd name="connsiteX11" fmla="*/ 0 w 1689100"/>
                  <a:gd name="connsiteY11" fmla="*/ 463550 h 920750"/>
                  <a:gd name="connsiteX12" fmla="*/ 19050 w 1689100"/>
                  <a:gd name="connsiteY12" fmla="*/ 0 h 920750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200150 w 1689100"/>
                  <a:gd name="connsiteY7" fmla="*/ 666750 h 920750"/>
                  <a:gd name="connsiteX8" fmla="*/ 806450 w 1689100"/>
                  <a:gd name="connsiteY8" fmla="*/ 508000 h 920750"/>
                  <a:gd name="connsiteX9" fmla="*/ 6858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200150 w 1689100"/>
                  <a:gd name="connsiteY7" fmla="*/ 666750 h 920750"/>
                  <a:gd name="connsiteX8" fmla="*/ 806450 w 1689100"/>
                  <a:gd name="connsiteY8" fmla="*/ 508000 h 920750"/>
                  <a:gd name="connsiteX9" fmla="*/ 6858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200150 w 1689100"/>
                  <a:gd name="connsiteY7" fmla="*/ 666750 h 920750"/>
                  <a:gd name="connsiteX8" fmla="*/ 806450 w 1689100"/>
                  <a:gd name="connsiteY8" fmla="*/ 508000 h 920750"/>
                  <a:gd name="connsiteX9" fmla="*/ 6858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58900 w 1689100"/>
                  <a:gd name="connsiteY7" fmla="*/ 730250 h 920750"/>
                  <a:gd name="connsiteX8" fmla="*/ 806450 w 1689100"/>
                  <a:gd name="connsiteY8" fmla="*/ 508000 h 920750"/>
                  <a:gd name="connsiteX9" fmla="*/ 6858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58900 w 1689100"/>
                  <a:gd name="connsiteY7" fmla="*/ 730250 h 920750"/>
                  <a:gd name="connsiteX8" fmla="*/ 806450 w 1689100"/>
                  <a:gd name="connsiteY8" fmla="*/ 508000 h 920750"/>
                  <a:gd name="connsiteX9" fmla="*/ 5334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812800 w 1689100"/>
                  <a:gd name="connsiteY1" fmla="*/ 698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58900 w 1689100"/>
                  <a:gd name="connsiteY7" fmla="*/ 730250 h 920750"/>
                  <a:gd name="connsiteX8" fmla="*/ 908050 w 1689100"/>
                  <a:gd name="connsiteY8" fmla="*/ 552450 h 920750"/>
                  <a:gd name="connsiteX9" fmla="*/ 5334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58900 w 1689100"/>
                  <a:gd name="connsiteY7" fmla="*/ 730250 h 920750"/>
                  <a:gd name="connsiteX8" fmla="*/ 908050 w 1689100"/>
                  <a:gd name="connsiteY8" fmla="*/ 552450 h 920750"/>
                  <a:gd name="connsiteX9" fmla="*/ 533400 w 1689100"/>
                  <a:gd name="connsiteY9" fmla="*/ 4699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58900 w 1689100"/>
                  <a:gd name="connsiteY7" fmla="*/ 730250 h 920750"/>
                  <a:gd name="connsiteX8" fmla="*/ 908050 w 1689100"/>
                  <a:gd name="connsiteY8" fmla="*/ 5524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187450 w 1689100"/>
                  <a:gd name="connsiteY2" fmla="*/ 17780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58900 w 1689100"/>
                  <a:gd name="connsiteY7" fmla="*/ 730250 h 920750"/>
                  <a:gd name="connsiteX8" fmla="*/ 920750 w 1689100"/>
                  <a:gd name="connsiteY8" fmla="*/ 5778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7501"/>
                  <a:gd name="connsiteX1" fmla="*/ 647700 w 1689100"/>
                  <a:gd name="connsiteY1" fmla="*/ 44450 h 927501"/>
                  <a:gd name="connsiteX2" fmla="*/ 1187450 w 1689100"/>
                  <a:gd name="connsiteY2" fmla="*/ 177800 h 927501"/>
                  <a:gd name="connsiteX3" fmla="*/ 1320800 w 1689100"/>
                  <a:gd name="connsiteY3" fmla="*/ 241300 h 927501"/>
                  <a:gd name="connsiteX4" fmla="*/ 1549400 w 1689100"/>
                  <a:gd name="connsiteY4" fmla="*/ 374650 h 927501"/>
                  <a:gd name="connsiteX5" fmla="*/ 1689100 w 1689100"/>
                  <a:gd name="connsiteY5" fmla="*/ 476250 h 927501"/>
                  <a:gd name="connsiteX6" fmla="*/ 1670050 w 1689100"/>
                  <a:gd name="connsiteY6" fmla="*/ 920750 h 927501"/>
                  <a:gd name="connsiteX7" fmla="*/ 1384301 w 1689100"/>
                  <a:gd name="connsiteY7" fmla="*/ 762002 h 927501"/>
                  <a:gd name="connsiteX8" fmla="*/ 1358900 w 1689100"/>
                  <a:gd name="connsiteY8" fmla="*/ 730250 h 927501"/>
                  <a:gd name="connsiteX9" fmla="*/ 920750 w 1689100"/>
                  <a:gd name="connsiteY9" fmla="*/ 577850 h 927501"/>
                  <a:gd name="connsiteX10" fmla="*/ 469900 w 1689100"/>
                  <a:gd name="connsiteY10" fmla="*/ 482600 h 927501"/>
                  <a:gd name="connsiteX11" fmla="*/ 0 w 1689100"/>
                  <a:gd name="connsiteY11" fmla="*/ 463550 h 927501"/>
                  <a:gd name="connsiteX12" fmla="*/ 19050 w 1689100"/>
                  <a:gd name="connsiteY12" fmla="*/ 0 h 927501"/>
                  <a:gd name="connsiteX0" fmla="*/ 19050 w 1689100"/>
                  <a:gd name="connsiteY0" fmla="*/ 0 h 927501"/>
                  <a:gd name="connsiteX1" fmla="*/ 647700 w 1689100"/>
                  <a:gd name="connsiteY1" fmla="*/ 44450 h 927501"/>
                  <a:gd name="connsiteX2" fmla="*/ 1079500 w 1689100"/>
                  <a:gd name="connsiteY2" fmla="*/ 146050 h 927501"/>
                  <a:gd name="connsiteX3" fmla="*/ 1320800 w 1689100"/>
                  <a:gd name="connsiteY3" fmla="*/ 241300 h 927501"/>
                  <a:gd name="connsiteX4" fmla="*/ 1549400 w 1689100"/>
                  <a:gd name="connsiteY4" fmla="*/ 374650 h 927501"/>
                  <a:gd name="connsiteX5" fmla="*/ 1689100 w 1689100"/>
                  <a:gd name="connsiteY5" fmla="*/ 476250 h 927501"/>
                  <a:gd name="connsiteX6" fmla="*/ 1670050 w 1689100"/>
                  <a:gd name="connsiteY6" fmla="*/ 920750 h 927501"/>
                  <a:gd name="connsiteX7" fmla="*/ 1384301 w 1689100"/>
                  <a:gd name="connsiteY7" fmla="*/ 762002 h 927501"/>
                  <a:gd name="connsiteX8" fmla="*/ 1358900 w 1689100"/>
                  <a:gd name="connsiteY8" fmla="*/ 730250 h 927501"/>
                  <a:gd name="connsiteX9" fmla="*/ 920750 w 1689100"/>
                  <a:gd name="connsiteY9" fmla="*/ 577850 h 927501"/>
                  <a:gd name="connsiteX10" fmla="*/ 469900 w 1689100"/>
                  <a:gd name="connsiteY10" fmla="*/ 482600 h 927501"/>
                  <a:gd name="connsiteX11" fmla="*/ 0 w 1689100"/>
                  <a:gd name="connsiteY11" fmla="*/ 463550 h 927501"/>
                  <a:gd name="connsiteX12" fmla="*/ 19050 w 1689100"/>
                  <a:gd name="connsiteY12" fmla="*/ 0 h 927501"/>
                  <a:gd name="connsiteX0" fmla="*/ 19050 w 1689100"/>
                  <a:gd name="connsiteY0" fmla="*/ 0 h 927501"/>
                  <a:gd name="connsiteX1" fmla="*/ 647700 w 1689100"/>
                  <a:gd name="connsiteY1" fmla="*/ 44450 h 927501"/>
                  <a:gd name="connsiteX2" fmla="*/ 1079500 w 1689100"/>
                  <a:gd name="connsiteY2" fmla="*/ 146050 h 927501"/>
                  <a:gd name="connsiteX3" fmla="*/ 1320800 w 1689100"/>
                  <a:gd name="connsiteY3" fmla="*/ 241300 h 927501"/>
                  <a:gd name="connsiteX4" fmla="*/ 1549400 w 1689100"/>
                  <a:gd name="connsiteY4" fmla="*/ 374650 h 927501"/>
                  <a:gd name="connsiteX5" fmla="*/ 1689100 w 1689100"/>
                  <a:gd name="connsiteY5" fmla="*/ 476250 h 927501"/>
                  <a:gd name="connsiteX6" fmla="*/ 1670050 w 1689100"/>
                  <a:gd name="connsiteY6" fmla="*/ 920750 h 927501"/>
                  <a:gd name="connsiteX7" fmla="*/ 1384301 w 1689100"/>
                  <a:gd name="connsiteY7" fmla="*/ 762002 h 927501"/>
                  <a:gd name="connsiteX8" fmla="*/ 1358900 w 1689100"/>
                  <a:gd name="connsiteY8" fmla="*/ 730250 h 927501"/>
                  <a:gd name="connsiteX9" fmla="*/ 920750 w 1689100"/>
                  <a:gd name="connsiteY9" fmla="*/ 577850 h 927501"/>
                  <a:gd name="connsiteX10" fmla="*/ 469900 w 1689100"/>
                  <a:gd name="connsiteY10" fmla="*/ 482600 h 927501"/>
                  <a:gd name="connsiteX11" fmla="*/ 0 w 1689100"/>
                  <a:gd name="connsiteY11" fmla="*/ 463550 h 927501"/>
                  <a:gd name="connsiteX12" fmla="*/ 19050 w 1689100"/>
                  <a:gd name="connsiteY12" fmla="*/ 0 h 927501"/>
                  <a:gd name="connsiteX0" fmla="*/ 19050 w 1689100"/>
                  <a:gd name="connsiteY0" fmla="*/ 0 h 927501"/>
                  <a:gd name="connsiteX1" fmla="*/ 647700 w 1689100"/>
                  <a:gd name="connsiteY1" fmla="*/ 44450 h 927501"/>
                  <a:gd name="connsiteX2" fmla="*/ 1079500 w 1689100"/>
                  <a:gd name="connsiteY2" fmla="*/ 146050 h 927501"/>
                  <a:gd name="connsiteX3" fmla="*/ 1320800 w 1689100"/>
                  <a:gd name="connsiteY3" fmla="*/ 241300 h 927501"/>
                  <a:gd name="connsiteX4" fmla="*/ 1549400 w 1689100"/>
                  <a:gd name="connsiteY4" fmla="*/ 374650 h 927501"/>
                  <a:gd name="connsiteX5" fmla="*/ 1689100 w 1689100"/>
                  <a:gd name="connsiteY5" fmla="*/ 476250 h 927501"/>
                  <a:gd name="connsiteX6" fmla="*/ 1670050 w 1689100"/>
                  <a:gd name="connsiteY6" fmla="*/ 920750 h 927501"/>
                  <a:gd name="connsiteX7" fmla="*/ 1384301 w 1689100"/>
                  <a:gd name="connsiteY7" fmla="*/ 762002 h 927501"/>
                  <a:gd name="connsiteX8" fmla="*/ 1257300 w 1689100"/>
                  <a:gd name="connsiteY8" fmla="*/ 685800 h 927501"/>
                  <a:gd name="connsiteX9" fmla="*/ 920750 w 1689100"/>
                  <a:gd name="connsiteY9" fmla="*/ 577850 h 927501"/>
                  <a:gd name="connsiteX10" fmla="*/ 469900 w 1689100"/>
                  <a:gd name="connsiteY10" fmla="*/ 482600 h 927501"/>
                  <a:gd name="connsiteX11" fmla="*/ 0 w 1689100"/>
                  <a:gd name="connsiteY11" fmla="*/ 463550 h 927501"/>
                  <a:gd name="connsiteX12" fmla="*/ 19050 w 1689100"/>
                  <a:gd name="connsiteY12" fmla="*/ 0 h 927501"/>
                  <a:gd name="connsiteX0" fmla="*/ 19050 w 1689100"/>
                  <a:gd name="connsiteY0" fmla="*/ 0 h 928427"/>
                  <a:gd name="connsiteX1" fmla="*/ 647700 w 1689100"/>
                  <a:gd name="connsiteY1" fmla="*/ 44450 h 928427"/>
                  <a:gd name="connsiteX2" fmla="*/ 1079500 w 1689100"/>
                  <a:gd name="connsiteY2" fmla="*/ 146050 h 928427"/>
                  <a:gd name="connsiteX3" fmla="*/ 1320800 w 1689100"/>
                  <a:gd name="connsiteY3" fmla="*/ 241300 h 928427"/>
                  <a:gd name="connsiteX4" fmla="*/ 1549400 w 1689100"/>
                  <a:gd name="connsiteY4" fmla="*/ 374650 h 928427"/>
                  <a:gd name="connsiteX5" fmla="*/ 1689100 w 1689100"/>
                  <a:gd name="connsiteY5" fmla="*/ 476250 h 928427"/>
                  <a:gd name="connsiteX6" fmla="*/ 1670050 w 1689100"/>
                  <a:gd name="connsiteY6" fmla="*/ 920750 h 928427"/>
                  <a:gd name="connsiteX7" fmla="*/ 1384301 w 1689100"/>
                  <a:gd name="connsiteY7" fmla="*/ 762002 h 928427"/>
                  <a:gd name="connsiteX8" fmla="*/ 920750 w 1689100"/>
                  <a:gd name="connsiteY8" fmla="*/ 577850 h 928427"/>
                  <a:gd name="connsiteX9" fmla="*/ 469900 w 1689100"/>
                  <a:gd name="connsiteY9" fmla="*/ 482600 h 928427"/>
                  <a:gd name="connsiteX10" fmla="*/ 0 w 1689100"/>
                  <a:gd name="connsiteY10" fmla="*/ 463550 h 928427"/>
                  <a:gd name="connsiteX11" fmla="*/ 19050 w 1689100"/>
                  <a:gd name="connsiteY11" fmla="*/ 0 h 928427"/>
                  <a:gd name="connsiteX0" fmla="*/ 19050 w 1689100"/>
                  <a:gd name="connsiteY0" fmla="*/ 0 h 927685"/>
                  <a:gd name="connsiteX1" fmla="*/ 647700 w 1689100"/>
                  <a:gd name="connsiteY1" fmla="*/ 44450 h 927685"/>
                  <a:gd name="connsiteX2" fmla="*/ 1079500 w 1689100"/>
                  <a:gd name="connsiteY2" fmla="*/ 146050 h 927685"/>
                  <a:gd name="connsiteX3" fmla="*/ 1320800 w 1689100"/>
                  <a:gd name="connsiteY3" fmla="*/ 241300 h 927685"/>
                  <a:gd name="connsiteX4" fmla="*/ 1549400 w 1689100"/>
                  <a:gd name="connsiteY4" fmla="*/ 374650 h 927685"/>
                  <a:gd name="connsiteX5" fmla="*/ 1689100 w 1689100"/>
                  <a:gd name="connsiteY5" fmla="*/ 476250 h 927685"/>
                  <a:gd name="connsiteX6" fmla="*/ 1670050 w 1689100"/>
                  <a:gd name="connsiteY6" fmla="*/ 920750 h 927685"/>
                  <a:gd name="connsiteX7" fmla="*/ 1346201 w 1689100"/>
                  <a:gd name="connsiteY7" fmla="*/ 742952 h 927685"/>
                  <a:gd name="connsiteX8" fmla="*/ 920750 w 1689100"/>
                  <a:gd name="connsiteY8" fmla="*/ 577850 h 927685"/>
                  <a:gd name="connsiteX9" fmla="*/ 469900 w 1689100"/>
                  <a:gd name="connsiteY9" fmla="*/ 482600 h 927685"/>
                  <a:gd name="connsiteX10" fmla="*/ 0 w 1689100"/>
                  <a:gd name="connsiteY10" fmla="*/ 463550 h 927685"/>
                  <a:gd name="connsiteX11" fmla="*/ 19050 w 1689100"/>
                  <a:gd name="connsiteY11" fmla="*/ 0 h 927685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079500 w 1689100"/>
                  <a:gd name="connsiteY2" fmla="*/ 14605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0050 w 1689100"/>
                  <a:gd name="connsiteY6" fmla="*/ 920750 h 920750"/>
                  <a:gd name="connsiteX7" fmla="*/ 1346201 w 1689100"/>
                  <a:gd name="connsiteY7" fmla="*/ 742952 h 920750"/>
                  <a:gd name="connsiteX8" fmla="*/ 920750 w 1689100"/>
                  <a:gd name="connsiteY8" fmla="*/ 5778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079500 w 1689100"/>
                  <a:gd name="connsiteY2" fmla="*/ 14605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8438 w 1689100"/>
                  <a:gd name="connsiteY6" fmla="*/ 920750 h 920750"/>
                  <a:gd name="connsiteX7" fmla="*/ 1346201 w 1689100"/>
                  <a:gd name="connsiteY7" fmla="*/ 742952 h 920750"/>
                  <a:gd name="connsiteX8" fmla="*/ 920750 w 1689100"/>
                  <a:gd name="connsiteY8" fmla="*/ 5778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079500 w 1689100"/>
                  <a:gd name="connsiteY2" fmla="*/ 14605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8438 w 1689100"/>
                  <a:gd name="connsiteY6" fmla="*/ 920750 h 920750"/>
                  <a:gd name="connsiteX7" fmla="*/ 1346201 w 1689100"/>
                  <a:gd name="connsiteY7" fmla="*/ 742952 h 920750"/>
                  <a:gd name="connsiteX8" fmla="*/ 920750 w 1689100"/>
                  <a:gd name="connsiteY8" fmla="*/ 5778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079500 w 1689100"/>
                  <a:gd name="connsiteY2" fmla="*/ 14605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8438 w 1689100"/>
                  <a:gd name="connsiteY6" fmla="*/ 920750 h 920750"/>
                  <a:gd name="connsiteX7" fmla="*/ 1346201 w 1689100"/>
                  <a:gd name="connsiteY7" fmla="*/ 742952 h 920750"/>
                  <a:gd name="connsiteX8" fmla="*/ 920750 w 1689100"/>
                  <a:gd name="connsiteY8" fmla="*/ 5778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9100"/>
                  <a:gd name="connsiteY0" fmla="*/ 0 h 920750"/>
                  <a:gd name="connsiteX1" fmla="*/ 647700 w 1689100"/>
                  <a:gd name="connsiteY1" fmla="*/ 44450 h 920750"/>
                  <a:gd name="connsiteX2" fmla="*/ 1079500 w 1689100"/>
                  <a:gd name="connsiteY2" fmla="*/ 146050 h 920750"/>
                  <a:gd name="connsiteX3" fmla="*/ 1320800 w 1689100"/>
                  <a:gd name="connsiteY3" fmla="*/ 241300 h 920750"/>
                  <a:gd name="connsiteX4" fmla="*/ 1549400 w 1689100"/>
                  <a:gd name="connsiteY4" fmla="*/ 374650 h 920750"/>
                  <a:gd name="connsiteX5" fmla="*/ 1689100 w 1689100"/>
                  <a:gd name="connsiteY5" fmla="*/ 476250 h 920750"/>
                  <a:gd name="connsiteX6" fmla="*/ 1678438 w 1689100"/>
                  <a:gd name="connsiteY6" fmla="*/ 920750 h 920750"/>
                  <a:gd name="connsiteX7" fmla="*/ 1346201 w 1689100"/>
                  <a:gd name="connsiteY7" fmla="*/ 742952 h 920750"/>
                  <a:gd name="connsiteX8" fmla="*/ 920750 w 1689100"/>
                  <a:gd name="connsiteY8" fmla="*/ 577850 h 920750"/>
                  <a:gd name="connsiteX9" fmla="*/ 469900 w 1689100"/>
                  <a:gd name="connsiteY9" fmla="*/ 482600 h 920750"/>
                  <a:gd name="connsiteX10" fmla="*/ 0 w 1689100"/>
                  <a:gd name="connsiteY10" fmla="*/ 463550 h 920750"/>
                  <a:gd name="connsiteX11" fmla="*/ 19050 w 1689100"/>
                  <a:gd name="connsiteY11" fmla="*/ 0 h 920750"/>
                  <a:gd name="connsiteX0" fmla="*/ 19050 w 1680777"/>
                  <a:gd name="connsiteY0" fmla="*/ 0 h 920750"/>
                  <a:gd name="connsiteX1" fmla="*/ 647700 w 1680777"/>
                  <a:gd name="connsiteY1" fmla="*/ 44450 h 920750"/>
                  <a:gd name="connsiteX2" fmla="*/ 1079500 w 1680777"/>
                  <a:gd name="connsiteY2" fmla="*/ 146050 h 920750"/>
                  <a:gd name="connsiteX3" fmla="*/ 1320800 w 1680777"/>
                  <a:gd name="connsiteY3" fmla="*/ 241300 h 920750"/>
                  <a:gd name="connsiteX4" fmla="*/ 1549400 w 1680777"/>
                  <a:gd name="connsiteY4" fmla="*/ 374650 h 920750"/>
                  <a:gd name="connsiteX5" fmla="*/ 1680712 w 1680777"/>
                  <a:gd name="connsiteY5" fmla="*/ 469005 h 920750"/>
                  <a:gd name="connsiteX6" fmla="*/ 1678438 w 1680777"/>
                  <a:gd name="connsiteY6" fmla="*/ 920750 h 920750"/>
                  <a:gd name="connsiteX7" fmla="*/ 1346201 w 1680777"/>
                  <a:gd name="connsiteY7" fmla="*/ 742952 h 920750"/>
                  <a:gd name="connsiteX8" fmla="*/ 920750 w 1680777"/>
                  <a:gd name="connsiteY8" fmla="*/ 577850 h 920750"/>
                  <a:gd name="connsiteX9" fmla="*/ 469900 w 1680777"/>
                  <a:gd name="connsiteY9" fmla="*/ 482600 h 920750"/>
                  <a:gd name="connsiteX10" fmla="*/ 0 w 1680777"/>
                  <a:gd name="connsiteY10" fmla="*/ 463550 h 920750"/>
                  <a:gd name="connsiteX11" fmla="*/ 19050 w 1680777"/>
                  <a:gd name="connsiteY11" fmla="*/ 0 h 920750"/>
                  <a:gd name="connsiteX0" fmla="*/ 19050 w 1683853"/>
                  <a:gd name="connsiteY0" fmla="*/ 0 h 920750"/>
                  <a:gd name="connsiteX1" fmla="*/ 647700 w 1683853"/>
                  <a:gd name="connsiteY1" fmla="*/ 44450 h 920750"/>
                  <a:gd name="connsiteX2" fmla="*/ 1079500 w 1683853"/>
                  <a:gd name="connsiteY2" fmla="*/ 146050 h 920750"/>
                  <a:gd name="connsiteX3" fmla="*/ 1320800 w 1683853"/>
                  <a:gd name="connsiteY3" fmla="*/ 241300 h 920750"/>
                  <a:gd name="connsiteX4" fmla="*/ 1549400 w 1683853"/>
                  <a:gd name="connsiteY4" fmla="*/ 374650 h 920750"/>
                  <a:gd name="connsiteX5" fmla="*/ 1680712 w 1683853"/>
                  <a:gd name="connsiteY5" fmla="*/ 469005 h 920750"/>
                  <a:gd name="connsiteX6" fmla="*/ 1678438 w 1683853"/>
                  <a:gd name="connsiteY6" fmla="*/ 920750 h 920750"/>
                  <a:gd name="connsiteX7" fmla="*/ 1346201 w 1683853"/>
                  <a:gd name="connsiteY7" fmla="*/ 742952 h 920750"/>
                  <a:gd name="connsiteX8" fmla="*/ 920750 w 1683853"/>
                  <a:gd name="connsiteY8" fmla="*/ 577850 h 920750"/>
                  <a:gd name="connsiteX9" fmla="*/ 469900 w 1683853"/>
                  <a:gd name="connsiteY9" fmla="*/ 482600 h 920750"/>
                  <a:gd name="connsiteX10" fmla="*/ 0 w 1683853"/>
                  <a:gd name="connsiteY10" fmla="*/ 463550 h 920750"/>
                  <a:gd name="connsiteX11" fmla="*/ 19050 w 1683853"/>
                  <a:gd name="connsiteY11" fmla="*/ 0 h 920750"/>
                  <a:gd name="connsiteX0" fmla="*/ 19050 w 1682620"/>
                  <a:gd name="connsiteY0" fmla="*/ 0 h 920750"/>
                  <a:gd name="connsiteX1" fmla="*/ 647700 w 1682620"/>
                  <a:gd name="connsiteY1" fmla="*/ 44450 h 920750"/>
                  <a:gd name="connsiteX2" fmla="*/ 1079500 w 1682620"/>
                  <a:gd name="connsiteY2" fmla="*/ 146050 h 920750"/>
                  <a:gd name="connsiteX3" fmla="*/ 1320800 w 1682620"/>
                  <a:gd name="connsiteY3" fmla="*/ 241300 h 920750"/>
                  <a:gd name="connsiteX4" fmla="*/ 1549400 w 1682620"/>
                  <a:gd name="connsiteY4" fmla="*/ 374650 h 920750"/>
                  <a:gd name="connsiteX5" fmla="*/ 1678615 w 1682620"/>
                  <a:gd name="connsiteY5" fmla="*/ 454515 h 920750"/>
                  <a:gd name="connsiteX6" fmla="*/ 1678438 w 1682620"/>
                  <a:gd name="connsiteY6" fmla="*/ 920750 h 920750"/>
                  <a:gd name="connsiteX7" fmla="*/ 1346201 w 1682620"/>
                  <a:gd name="connsiteY7" fmla="*/ 742952 h 920750"/>
                  <a:gd name="connsiteX8" fmla="*/ 920750 w 1682620"/>
                  <a:gd name="connsiteY8" fmla="*/ 577850 h 920750"/>
                  <a:gd name="connsiteX9" fmla="*/ 469900 w 1682620"/>
                  <a:gd name="connsiteY9" fmla="*/ 482600 h 920750"/>
                  <a:gd name="connsiteX10" fmla="*/ 0 w 1682620"/>
                  <a:gd name="connsiteY10" fmla="*/ 463550 h 920750"/>
                  <a:gd name="connsiteX11" fmla="*/ 19050 w 1682620"/>
                  <a:gd name="connsiteY11" fmla="*/ 0 h 920750"/>
                  <a:gd name="connsiteX0" fmla="*/ 19050 w 1682620"/>
                  <a:gd name="connsiteY0" fmla="*/ 0 h 920750"/>
                  <a:gd name="connsiteX1" fmla="*/ 647700 w 1682620"/>
                  <a:gd name="connsiteY1" fmla="*/ 44450 h 920750"/>
                  <a:gd name="connsiteX2" fmla="*/ 1079500 w 1682620"/>
                  <a:gd name="connsiteY2" fmla="*/ 146050 h 920750"/>
                  <a:gd name="connsiteX3" fmla="*/ 1320800 w 1682620"/>
                  <a:gd name="connsiteY3" fmla="*/ 241300 h 920750"/>
                  <a:gd name="connsiteX4" fmla="*/ 1503267 w 1682620"/>
                  <a:gd name="connsiteY4" fmla="*/ 336011 h 920750"/>
                  <a:gd name="connsiteX5" fmla="*/ 1678615 w 1682620"/>
                  <a:gd name="connsiteY5" fmla="*/ 454515 h 920750"/>
                  <a:gd name="connsiteX6" fmla="*/ 1678438 w 1682620"/>
                  <a:gd name="connsiteY6" fmla="*/ 920750 h 920750"/>
                  <a:gd name="connsiteX7" fmla="*/ 1346201 w 1682620"/>
                  <a:gd name="connsiteY7" fmla="*/ 742952 h 920750"/>
                  <a:gd name="connsiteX8" fmla="*/ 920750 w 1682620"/>
                  <a:gd name="connsiteY8" fmla="*/ 577850 h 920750"/>
                  <a:gd name="connsiteX9" fmla="*/ 469900 w 1682620"/>
                  <a:gd name="connsiteY9" fmla="*/ 482600 h 920750"/>
                  <a:gd name="connsiteX10" fmla="*/ 0 w 1682620"/>
                  <a:gd name="connsiteY10" fmla="*/ 463550 h 920750"/>
                  <a:gd name="connsiteX11" fmla="*/ 19050 w 1682620"/>
                  <a:gd name="connsiteY11" fmla="*/ 0 h 920750"/>
                  <a:gd name="connsiteX0" fmla="*/ 19050 w 1682620"/>
                  <a:gd name="connsiteY0" fmla="*/ 0 h 920750"/>
                  <a:gd name="connsiteX1" fmla="*/ 647700 w 1682620"/>
                  <a:gd name="connsiteY1" fmla="*/ 44450 h 920750"/>
                  <a:gd name="connsiteX2" fmla="*/ 1079500 w 1682620"/>
                  <a:gd name="connsiteY2" fmla="*/ 146050 h 920750"/>
                  <a:gd name="connsiteX3" fmla="*/ 1320800 w 1682620"/>
                  <a:gd name="connsiteY3" fmla="*/ 241300 h 920750"/>
                  <a:gd name="connsiteX4" fmla="*/ 1484395 w 1682620"/>
                  <a:gd name="connsiteY4" fmla="*/ 328766 h 920750"/>
                  <a:gd name="connsiteX5" fmla="*/ 1678615 w 1682620"/>
                  <a:gd name="connsiteY5" fmla="*/ 454515 h 920750"/>
                  <a:gd name="connsiteX6" fmla="*/ 1678438 w 1682620"/>
                  <a:gd name="connsiteY6" fmla="*/ 920750 h 920750"/>
                  <a:gd name="connsiteX7" fmla="*/ 1346201 w 1682620"/>
                  <a:gd name="connsiteY7" fmla="*/ 742952 h 920750"/>
                  <a:gd name="connsiteX8" fmla="*/ 920750 w 1682620"/>
                  <a:gd name="connsiteY8" fmla="*/ 577850 h 920750"/>
                  <a:gd name="connsiteX9" fmla="*/ 469900 w 1682620"/>
                  <a:gd name="connsiteY9" fmla="*/ 482600 h 920750"/>
                  <a:gd name="connsiteX10" fmla="*/ 0 w 1682620"/>
                  <a:gd name="connsiteY10" fmla="*/ 463550 h 920750"/>
                  <a:gd name="connsiteX11" fmla="*/ 19050 w 1682620"/>
                  <a:gd name="connsiteY11" fmla="*/ 0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2620" h="920750">
                    <a:moveTo>
                      <a:pt x="19050" y="0"/>
                    </a:moveTo>
                    <a:cubicBezTo>
                      <a:pt x="296333" y="15875"/>
                      <a:pt x="470958" y="20108"/>
                      <a:pt x="647700" y="44450"/>
                    </a:cubicBezTo>
                    <a:cubicBezTo>
                      <a:pt x="824442" y="68792"/>
                      <a:pt x="960967" y="94192"/>
                      <a:pt x="1079500" y="146050"/>
                    </a:cubicBezTo>
                    <a:cubicBezTo>
                      <a:pt x="1186582" y="192898"/>
                      <a:pt x="1252717" y="218606"/>
                      <a:pt x="1320800" y="241300"/>
                    </a:cubicBezTo>
                    <a:cubicBezTo>
                      <a:pt x="1329267" y="254000"/>
                      <a:pt x="1424759" y="293230"/>
                      <a:pt x="1484395" y="328766"/>
                    </a:cubicBezTo>
                    <a:cubicBezTo>
                      <a:pt x="1544031" y="364302"/>
                      <a:pt x="1621997" y="404667"/>
                      <a:pt x="1678615" y="454515"/>
                    </a:cubicBezTo>
                    <a:cubicBezTo>
                      <a:pt x="1684173" y="535513"/>
                      <a:pt x="1683789" y="759585"/>
                      <a:pt x="1678438" y="920750"/>
                    </a:cubicBezTo>
                    <a:cubicBezTo>
                      <a:pt x="1609805" y="888220"/>
                      <a:pt x="1471084" y="800102"/>
                      <a:pt x="1346201" y="742952"/>
                    </a:cubicBezTo>
                    <a:cubicBezTo>
                      <a:pt x="1221318" y="685802"/>
                      <a:pt x="1066800" y="621242"/>
                      <a:pt x="920750" y="577850"/>
                    </a:cubicBezTo>
                    <a:cubicBezTo>
                      <a:pt x="774700" y="534458"/>
                      <a:pt x="623358" y="501650"/>
                      <a:pt x="469900" y="482600"/>
                    </a:cubicBezTo>
                    <a:cubicBezTo>
                      <a:pt x="316442" y="463550"/>
                      <a:pt x="333375" y="484717"/>
                      <a:pt x="0" y="463550"/>
                    </a:cubicBezTo>
                    <a:cubicBezTo>
                      <a:pt x="22043" y="289470"/>
                      <a:pt x="21167" y="168275"/>
                      <a:pt x="19050" y="0"/>
                    </a:cubicBez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828800" y="2108200"/>
                <a:ext cx="3327400" cy="774700"/>
              </a:xfrm>
              <a:custGeom>
                <a:avLst/>
                <a:gdLst>
                  <a:gd name="connsiteX0" fmla="*/ 0 w 292100"/>
                  <a:gd name="connsiteY0" fmla="*/ 0 h 12704"/>
                  <a:gd name="connsiteX1" fmla="*/ 292100 w 292100"/>
                  <a:gd name="connsiteY1" fmla="*/ 12700 h 12704"/>
                  <a:gd name="connsiteX0" fmla="*/ 0 w 762000"/>
                  <a:gd name="connsiteY0" fmla="*/ 0 h 88900"/>
                  <a:gd name="connsiteX1" fmla="*/ 762000 w 762000"/>
                  <a:gd name="connsiteY1" fmla="*/ 88900 h 88900"/>
                  <a:gd name="connsiteX0" fmla="*/ 0 w 762000"/>
                  <a:gd name="connsiteY0" fmla="*/ 0 h 88900"/>
                  <a:gd name="connsiteX1" fmla="*/ 330200 w 762000"/>
                  <a:gd name="connsiteY1" fmla="*/ 25400 h 88900"/>
                  <a:gd name="connsiteX2" fmla="*/ 762000 w 762000"/>
                  <a:gd name="connsiteY2" fmla="*/ 88900 h 88900"/>
                  <a:gd name="connsiteX0" fmla="*/ 0 w 762000"/>
                  <a:gd name="connsiteY0" fmla="*/ 0 h 88900"/>
                  <a:gd name="connsiteX1" fmla="*/ 330200 w 762000"/>
                  <a:gd name="connsiteY1" fmla="*/ 25400 h 88900"/>
                  <a:gd name="connsiteX2" fmla="*/ 546100 w 762000"/>
                  <a:gd name="connsiteY2" fmla="*/ 50800 h 88900"/>
                  <a:gd name="connsiteX3" fmla="*/ 762000 w 762000"/>
                  <a:gd name="connsiteY3" fmla="*/ 88900 h 88900"/>
                  <a:gd name="connsiteX0" fmla="*/ 0 w 3136900"/>
                  <a:gd name="connsiteY0" fmla="*/ 0 h 800100"/>
                  <a:gd name="connsiteX1" fmla="*/ 330200 w 3136900"/>
                  <a:gd name="connsiteY1" fmla="*/ 25400 h 800100"/>
                  <a:gd name="connsiteX2" fmla="*/ 546100 w 3136900"/>
                  <a:gd name="connsiteY2" fmla="*/ 50800 h 800100"/>
                  <a:gd name="connsiteX3" fmla="*/ 3136900 w 3136900"/>
                  <a:gd name="connsiteY3" fmla="*/ 800100 h 800100"/>
                  <a:gd name="connsiteX0" fmla="*/ 0 w 3136900"/>
                  <a:gd name="connsiteY0" fmla="*/ 0 h 800100"/>
                  <a:gd name="connsiteX1" fmla="*/ 330200 w 3136900"/>
                  <a:gd name="connsiteY1" fmla="*/ 25400 h 800100"/>
                  <a:gd name="connsiteX2" fmla="*/ 2133600 w 3136900"/>
                  <a:gd name="connsiteY2" fmla="*/ 355600 h 800100"/>
                  <a:gd name="connsiteX3" fmla="*/ 3136900 w 3136900"/>
                  <a:gd name="connsiteY3" fmla="*/ 800100 h 800100"/>
                  <a:gd name="connsiteX0" fmla="*/ 0 w 3327400"/>
                  <a:gd name="connsiteY0" fmla="*/ 0 h 774700"/>
                  <a:gd name="connsiteX1" fmla="*/ 520700 w 3327400"/>
                  <a:gd name="connsiteY1" fmla="*/ 0 h 774700"/>
                  <a:gd name="connsiteX2" fmla="*/ 2324100 w 3327400"/>
                  <a:gd name="connsiteY2" fmla="*/ 330200 h 774700"/>
                  <a:gd name="connsiteX3" fmla="*/ 3327400 w 3327400"/>
                  <a:gd name="connsiteY3" fmla="*/ 774700 h 774700"/>
                  <a:gd name="connsiteX0" fmla="*/ 0 w 3327400"/>
                  <a:gd name="connsiteY0" fmla="*/ 0 h 774700"/>
                  <a:gd name="connsiteX1" fmla="*/ 927100 w 3327400"/>
                  <a:gd name="connsiteY1" fmla="*/ 50800 h 774700"/>
                  <a:gd name="connsiteX2" fmla="*/ 2324100 w 3327400"/>
                  <a:gd name="connsiteY2" fmla="*/ 330200 h 774700"/>
                  <a:gd name="connsiteX3" fmla="*/ 3327400 w 3327400"/>
                  <a:gd name="connsiteY3" fmla="*/ 774700 h 774700"/>
                  <a:gd name="connsiteX0" fmla="*/ 0 w 3327400"/>
                  <a:gd name="connsiteY0" fmla="*/ 0 h 774700"/>
                  <a:gd name="connsiteX1" fmla="*/ 927100 w 3327400"/>
                  <a:gd name="connsiteY1" fmla="*/ 50800 h 774700"/>
                  <a:gd name="connsiteX2" fmla="*/ 1498600 w 3327400"/>
                  <a:gd name="connsiteY2" fmla="*/ 152400 h 774700"/>
                  <a:gd name="connsiteX3" fmla="*/ 2324100 w 3327400"/>
                  <a:gd name="connsiteY3" fmla="*/ 330200 h 774700"/>
                  <a:gd name="connsiteX4" fmla="*/ 3327400 w 3327400"/>
                  <a:gd name="connsiteY4" fmla="*/ 774700 h 774700"/>
                  <a:gd name="connsiteX0" fmla="*/ 0 w 3327400"/>
                  <a:gd name="connsiteY0" fmla="*/ 0 h 774700"/>
                  <a:gd name="connsiteX1" fmla="*/ 927100 w 3327400"/>
                  <a:gd name="connsiteY1" fmla="*/ 50800 h 774700"/>
                  <a:gd name="connsiteX2" fmla="*/ 1536700 w 3327400"/>
                  <a:gd name="connsiteY2" fmla="*/ 139700 h 774700"/>
                  <a:gd name="connsiteX3" fmla="*/ 2324100 w 3327400"/>
                  <a:gd name="connsiteY3" fmla="*/ 330200 h 774700"/>
                  <a:gd name="connsiteX4" fmla="*/ 3327400 w 3327400"/>
                  <a:gd name="connsiteY4" fmla="*/ 774700 h 774700"/>
                  <a:gd name="connsiteX0" fmla="*/ 0 w 3327400"/>
                  <a:gd name="connsiteY0" fmla="*/ 0 h 774700"/>
                  <a:gd name="connsiteX1" fmla="*/ 927100 w 3327400"/>
                  <a:gd name="connsiteY1" fmla="*/ 50800 h 774700"/>
                  <a:gd name="connsiteX2" fmla="*/ 1536700 w 3327400"/>
                  <a:gd name="connsiteY2" fmla="*/ 139700 h 774700"/>
                  <a:gd name="connsiteX3" fmla="*/ 2374900 w 3327400"/>
                  <a:gd name="connsiteY3" fmla="*/ 368300 h 774700"/>
                  <a:gd name="connsiteX4" fmla="*/ 3327400 w 3327400"/>
                  <a:gd name="connsiteY4" fmla="*/ 774700 h 774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7400" h="774700">
                    <a:moveTo>
                      <a:pt x="0" y="0"/>
                    </a:moveTo>
                    <a:lnTo>
                      <a:pt x="927100" y="50800"/>
                    </a:lnTo>
                    <a:cubicBezTo>
                      <a:pt x="1176867" y="76200"/>
                      <a:pt x="1303867" y="93133"/>
                      <a:pt x="1536700" y="139700"/>
                    </a:cubicBezTo>
                    <a:cubicBezTo>
                      <a:pt x="1769533" y="186267"/>
                      <a:pt x="2070100" y="264583"/>
                      <a:pt x="2374900" y="368300"/>
                    </a:cubicBezTo>
                    <a:cubicBezTo>
                      <a:pt x="2446867" y="378883"/>
                      <a:pt x="3291417" y="768350"/>
                      <a:pt x="3327400" y="774700"/>
                    </a:cubicBezTo>
                  </a:path>
                </a:pathLst>
              </a:cu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6650" y="2803495"/>
                <a:ext cx="356433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Times"/>
                    <a:cs typeface="Times"/>
                  </a:rPr>
                  <a:t>x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765300" y="2108200"/>
                <a:ext cx="42545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69267" y="2108200"/>
                <a:ext cx="0" cy="247650"/>
              </a:xfrm>
              <a:prstGeom prst="line">
                <a:avLst/>
              </a:prstGeom>
              <a:ln>
                <a:solidFill>
                  <a:srgbClr val="8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53025" y="2108200"/>
                <a:ext cx="0" cy="774700"/>
              </a:xfrm>
              <a:prstGeom prst="line">
                <a:avLst/>
              </a:prstGeom>
              <a:ln>
                <a:solidFill>
                  <a:srgbClr val="8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992597" y="3465057"/>
                <a:ext cx="291930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"/>
                    <a:cs typeface="Times"/>
                  </a:rPr>
                  <a:t>L</a:t>
                </a:r>
                <a:endParaRPr lang="en-US" sz="2400" baseline="-25000" dirty="0"/>
              </a:p>
            </p:txBody>
          </p:sp>
          <p:cxnSp>
            <p:nvCxnSpPr>
              <p:cNvPr id="22" name="Straight Connector 21"/>
              <p:cNvCxnSpPr>
                <a:stCxn id="5" idx="6"/>
              </p:cNvCxnSpPr>
              <p:nvPr/>
            </p:nvCxnSpPr>
            <p:spPr>
              <a:xfrm flipH="1">
                <a:off x="5153025" y="3329109"/>
                <a:ext cx="700" cy="16339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831170" y="2019307"/>
                <a:ext cx="695108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u</a:t>
                </a:r>
                <a:r>
                  <a:rPr lang="en-US" sz="2400" i="1" baseline="-25000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2</a:t>
                </a:r>
                <a:r>
                  <a:rPr lang="en-US" sz="2400" i="1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(x</a:t>
                </a:r>
                <a:r>
                  <a:rPr lang="en-US" sz="2400" baseline="-25000" dirty="0" smtClean="0">
                    <a:solidFill>
                      <a:srgbClr val="80000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800000"/>
                    </a:solidFill>
                  </a:rPr>
                  <a:t>)</a:t>
                </a:r>
                <a:endParaRPr lang="en-US" sz="20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15601" y="2219362"/>
                <a:ext cx="653329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u</a:t>
                </a:r>
                <a:r>
                  <a:rPr lang="en-US" sz="2400" i="1" baseline="-25000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2</a:t>
                </a:r>
                <a:r>
                  <a:rPr lang="en-US" sz="2400" i="1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(L</a:t>
                </a:r>
                <a:r>
                  <a:rPr lang="en-US" sz="2400" dirty="0" smtClean="0">
                    <a:solidFill>
                      <a:srgbClr val="800000"/>
                    </a:solidFill>
                  </a:rPr>
                  <a:t>)</a:t>
                </a:r>
                <a:endParaRPr lang="en-US" sz="24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88610" y="1950577"/>
                <a:ext cx="76846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u</a:t>
                </a:r>
                <a:r>
                  <a:rPr lang="en-US" sz="2400" i="1" baseline="-25000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2</a:t>
                </a:r>
                <a:r>
                  <a:rPr lang="en-US" sz="2400" i="1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 = </a:t>
                </a:r>
                <a:r>
                  <a:rPr lang="en-US" sz="2400" dirty="0" smtClean="0">
                    <a:solidFill>
                      <a:srgbClr val="800000"/>
                    </a:solidFill>
                    <a:latin typeface="Times"/>
                    <a:cs typeface="Times"/>
                  </a:rPr>
                  <a:t>0</a:t>
                </a:r>
                <a:endParaRPr lang="en-US" sz="2400" dirty="0">
                  <a:solidFill>
                    <a:srgbClr val="800000"/>
                  </a:solidFill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H="1">
              <a:off x="6286395" y="3957259"/>
              <a:ext cx="96536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286395" y="3302000"/>
              <a:ext cx="17181" cy="655259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362213" y="3726427"/>
              <a:ext cx="509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P</a:t>
              </a:r>
              <a:r>
                <a:rPr lang="en-US" sz="2400" baseline="-25000" dirty="0" smtClean="0">
                  <a:latin typeface="Times"/>
                  <a:cs typeface="Times"/>
                </a:rPr>
                <a:t>1</a:t>
              </a:r>
              <a:endParaRPr lang="en-US" sz="24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91058" y="3343194"/>
              <a:ext cx="509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P</a:t>
              </a:r>
              <a:r>
                <a:rPr lang="en-US" sz="2400" baseline="-25000" dirty="0" smtClean="0">
                  <a:latin typeface="Times"/>
                  <a:cs typeface="Times"/>
                </a:rPr>
                <a:t>2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0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Integral equations are messy </a:t>
            </a:r>
            <a:r>
              <a:rPr lang="mr-IN" sz="2800" dirty="0" smtClean="0">
                <a:solidFill>
                  <a:srgbClr val="000090"/>
                </a:solidFill>
              </a:rPr>
              <a:t>…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pic>
        <p:nvPicPr>
          <p:cNvPr id="18" name="Picture 17" descr="Screen Shot 2020-12-02 at 10.2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50" y="958319"/>
            <a:ext cx="7454900" cy="115537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28226" y="2144666"/>
            <a:ext cx="6282852" cy="901851"/>
            <a:chOff x="428226" y="2144666"/>
            <a:chExt cx="6282852" cy="901851"/>
          </a:xfrm>
        </p:grpSpPr>
        <p:sp>
          <p:nvSpPr>
            <p:cNvPr id="4" name="TextBox 3"/>
            <p:cNvSpPr txBox="1"/>
            <p:nvPr/>
          </p:nvSpPr>
          <p:spPr>
            <a:xfrm>
              <a:off x="428226" y="2149250"/>
              <a:ext cx="33485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So we can differentiate it twice with respect to </a:t>
              </a:r>
              <a:r>
                <a:rPr lang="en-US" sz="2000" i="1" dirty="0" smtClean="0">
                  <a:latin typeface="Times"/>
                  <a:cs typeface="Times"/>
                </a:rPr>
                <a:t>x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60952" y="2144666"/>
              <a:ext cx="3150126" cy="901851"/>
              <a:chOff x="969269" y="2891267"/>
              <a:chExt cx="3150126" cy="901851"/>
            </a:xfrm>
          </p:grpSpPr>
          <p:pic>
            <p:nvPicPr>
              <p:cNvPr id="8" name="Picture 7" descr="Screen Shot 2020-12-03 at 13.11.18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269" y="2891267"/>
                <a:ext cx="3150126" cy="901851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3020374" y="3007772"/>
                <a:ext cx="243948" cy="523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-</a:t>
                </a:r>
                <a:endParaRPr lang="en-US" sz="28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16950" y="3294266"/>
            <a:ext cx="6529962" cy="1807522"/>
            <a:chOff x="416950" y="3294266"/>
            <a:chExt cx="6529962" cy="1807522"/>
          </a:xfrm>
        </p:grpSpPr>
        <p:pic>
          <p:nvPicPr>
            <p:cNvPr id="14" name="Picture 13" descr="Screen Shot 2020-12-03 at 13.13.28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098" y="3294266"/>
              <a:ext cx="2181814" cy="110437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6950" y="3470572"/>
              <a:ext cx="444040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we use the idea of flexural rigidity</a:t>
              </a:r>
              <a:r>
                <a:rPr lang="en-US" sz="2000" i="1" dirty="0" smtClean="0"/>
                <a:t> D</a:t>
              </a:r>
              <a:r>
                <a:rPr lang="en-US" sz="2000" dirty="0" smtClean="0"/>
                <a:t>, which relates the bending curvature to the force moment.</a:t>
              </a:r>
            </a:p>
            <a:p>
              <a:r>
                <a:rPr lang="en-US" sz="2000" dirty="0"/>
                <a:t>(</a:t>
              </a:r>
              <a:r>
                <a:rPr lang="en-US" sz="2000" dirty="0" smtClean="0"/>
                <a:t>D is a  property of the geometry and the material.)</a:t>
              </a:r>
              <a:endParaRPr lang="en-US" sz="2000" baseline="-25000" dirty="0"/>
            </a:p>
          </p:txBody>
        </p:sp>
      </p:grpSp>
      <p:pic>
        <p:nvPicPr>
          <p:cNvPr id="15" name="Picture 14" descr="Screen Shot 2020-12-03 at 13.16.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43" y="5005880"/>
            <a:ext cx="3320027" cy="106293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6950" y="5338532"/>
            <a:ext cx="323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get an equation for the shape </a:t>
            </a:r>
            <a:r>
              <a:rPr lang="en-US" sz="2000" i="1" u="sng" dirty="0" smtClean="0">
                <a:latin typeface="Times"/>
                <a:cs typeface="Times"/>
              </a:rPr>
              <a:t>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Times"/>
                <a:cs typeface="Times"/>
              </a:rPr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0496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37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hanging plate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Screen Shot 2020-12-02 at 09.0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356"/>
            <a:ext cx="9144000" cy="50064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730500" y="3670300"/>
            <a:ext cx="1181100" cy="1231900"/>
            <a:chOff x="2730500" y="3670300"/>
            <a:chExt cx="1181100" cy="12319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30500" y="3670300"/>
              <a:ext cx="1181100" cy="10160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800254"/>
                </p:ext>
              </p:extLst>
            </p:nvPr>
          </p:nvGraphicFramePr>
          <p:xfrm>
            <a:off x="2844800" y="4553438"/>
            <a:ext cx="266700" cy="34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4" imgW="165100" imgH="215900" progId="Equation.3">
                    <p:embed/>
                  </p:oleObj>
                </mc:Choice>
                <mc:Fallback>
                  <p:oleObj name="Equation" r:id="rId4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4800" y="4553438"/>
                          <a:ext cx="266700" cy="348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 flipH="1">
              <a:off x="2882900" y="4838700"/>
              <a:ext cx="9525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8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40200" y="81145"/>
            <a:ext cx="5003800" cy="2739661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655470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7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37973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Average stress across the beam (per unit width)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" y="2879841"/>
            <a:ext cx="3505200" cy="1554133"/>
            <a:chOff x="431800" y="1815754"/>
            <a:chExt cx="3505200" cy="1554133"/>
          </a:xfrm>
        </p:grpSpPr>
        <p:pic>
          <p:nvPicPr>
            <p:cNvPr id="15" name="Picture 14" descr="Screen Shot 2020-12-02 at 09.12.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" y="1815754"/>
              <a:ext cx="3409950" cy="155413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429000" y="2463800"/>
              <a:ext cx="508000" cy="3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9342" y="2324100"/>
              <a:ext cx="340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1525926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Plane at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must support the weight of all material to the right.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e.g. &lt;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smtClean="0">
                <a:solidFill>
                  <a:srgbClr val="000090"/>
                </a:solidFill>
              </a:rPr>
              <a:t>12</a:t>
            </a:r>
            <a:r>
              <a:rPr lang="en-US" dirty="0" smtClean="0">
                <a:solidFill>
                  <a:srgbClr val="000090"/>
                </a:solidFill>
              </a:rPr>
              <a:t>&gt;t is vertically directed force per unit width in </a:t>
            </a:r>
            <a:r>
              <a:rPr lang="en-US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"/>
                <a:cs typeface="Times "/>
              </a:rPr>
              <a:t>3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5500" y="3047688"/>
            <a:ext cx="40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Although </a:t>
            </a:r>
            <a:r>
              <a:rPr lang="en-US" dirty="0">
                <a:solidFill>
                  <a:srgbClr val="000090"/>
                </a:solidFill>
              </a:rPr>
              <a:t>&lt;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smtClean="0">
                <a:solidFill>
                  <a:srgbClr val="000090"/>
                </a:solidFill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&gt;=0,</a:t>
            </a:r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 there </a:t>
            </a:r>
            <a:r>
              <a:rPr lang="en-US" dirty="0" smtClean="0">
                <a:solidFill>
                  <a:srgbClr val="000090"/>
                </a:solidFill>
              </a:rPr>
              <a:t>must be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tension (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smtClean="0">
                <a:solidFill>
                  <a:srgbClr val="000090"/>
                </a:solidFill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&gt;0) in the upper part and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 compression 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smtClean="0">
                <a:solidFill>
                  <a:srgbClr val="000090"/>
                </a:solidFill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&lt;0</a:t>
            </a:r>
            <a:r>
              <a:rPr lang="en-US" dirty="0">
                <a:solidFill>
                  <a:srgbClr val="000090"/>
                </a:solidFill>
              </a:rPr>
              <a:t>) </a:t>
            </a:r>
            <a:r>
              <a:rPr lang="en-US" dirty="0" smtClean="0">
                <a:solidFill>
                  <a:srgbClr val="000090"/>
                </a:solidFill>
              </a:rPr>
              <a:t>in the lower part,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in order to prevent the material to the right from falling down.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665954" y="4629030"/>
            <a:ext cx="2910892" cy="1727320"/>
            <a:chOff x="1557127" y="4768790"/>
            <a:chExt cx="2910892" cy="1727320"/>
          </a:xfrm>
        </p:grpSpPr>
        <p:grpSp>
          <p:nvGrpSpPr>
            <p:cNvPr id="31" name="Group 30"/>
            <p:cNvGrpSpPr/>
            <p:nvPr/>
          </p:nvGrpSpPr>
          <p:grpSpPr>
            <a:xfrm>
              <a:off x="2311400" y="5219700"/>
              <a:ext cx="1727200" cy="952500"/>
              <a:chOff x="2311400" y="5219700"/>
              <a:chExt cx="1727200" cy="9525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311400" y="5219700"/>
                <a:ext cx="1727200" cy="254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311400" y="6146800"/>
                <a:ext cx="1727200" cy="254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200400" y="5219700"/>
                <a:ext cx="0" cy="9525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603500" y="5245100"/>
                <a:ext cx="1183342" cy="9017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3017451" y="6096000"/>
              <a:ext cx="413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baseline="-2500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smtClean="0">
                  <a:solidFill>
                    <a:srgbClr val="00009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5422" y="4768790"/>
              <a:ext cx="539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11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3642" y="5314434"/>
              <a:ext cx="884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tension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57127" y="5646698"/>
              <a:ext cx="1381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compression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98800" y="195445"/>
            <a:ext cx="6045200" cy="3627255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7551338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9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11152"/>
            <a:ext cx="2692400" cy="746124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Incremental moment </a:t>
            </a:r>
            <a:r>
              <a:rPr lang="en-US" sz="2400" dirty="0">
                <a:solidFill>
                  <a:srgbClr val="000090"/>
                </a:solidFill>
              </a:rPr>
              <a:t>at </a:t>
            </a:r>
            <a:r>
              <a:rPr lang="en-US" sz="24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3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due to outboard weight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7500" y="2552718"/>
            <a:ext cx="3581400" cy="1964205"/>
            <a:chOff x="457200" y="1525926"/>
            <a:chExt cx="3581400" cy="196420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1525926"/>
              <a:ext cx="35814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Incremental moment at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exerted by thin slice d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 </a:t>
              </a:r>
              <a:r>
                <a:rPr lang="en-US" dirty="0" smtClean="0">
                  <a:solidFill>
                    <a:srgbClr val="000090"/>
                  </a:solidFill>
                </a:rPr>
                <a:t>of slab </a:t>
              </a:r>
              <a:r>
                <a:rPr lang="en-US" dirty="0">
                  <a:solidFill>
                    <a:srgbClr val="000090"/>
                  </a:solidFill>
                </a:rPr>
                <a:t>at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  <a:r>
                <a:rPr lang="en-US" dirty="0" smtClean="0">
                  <a:solidFill>
                    <a:srgbClr val="000090"/>
                  </a:solidFill>
                </a:rPr>
                <a:t>  </a:t>
              </a:r>
            </a:p>
            <a:p>
              <a:r>
                <a:rPr lang="en-US" dirty="0" smtClean="0">
                  <a:solidFill>
                    <a:srgbClr val="000090"/>
                  </a:solidFill>
                </a:rPr>
                <a:t>e.g. &lt;</a:t>
              </a:r>
              <a:r>
                <a:rPr lang="en-US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smtClean="0">
                  <a:solidFill>
                    <a:srgbClr val="000090"/>
                  </a:solidFill>
                </a:rPr>
                <a:t>12</a:t>
              </a:r>
              <a:r>
                <a:rPr lang="en-US" dirty="0" smtClean="0">
                  <a:solidFill>
                    <a:srgbClr val="000090"/>
                  </a:solidFill>
                </a:rPr>
                <a:t>&gt;t is vertically directed force per unit width in </a:t>
              </a:r>
              <a:r>
                <a:rPr lang="en-US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"/>
                  <a:cs typeface="Times "/>
                </a:rPr>
                <a:t>3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pic>
          <p:nvPicPr>
            <p:cNvPr id="9" name="Picture 8" descr="Screen Shot 2020-12-02 at 09.35.2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899322"/>
              <a:ext cx="3124200" cy="590809"/>
            </a:xfrm>
            <a:prstGeom prst="rect">
              <a:avLst/>
            </a:prstGeom>
          </p:spPr>
        </p:pic>
      </p:grpSp>
      <p:pic>
        <p:nvPicPr>
          <p:cNvPr id="12" name="Picture 11" descr="Screen Shot 2020-12-02 at 09.39.2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805541"/>
            <a:ext cx="4483100" cy="9347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7500" y="4374654"/>
            <a:ext cx="862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Now add up the incremental moments at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due to </a:t>
            </a:r>
            <a:r>
              <a:rPr lang="en-US" i="1" dirty="0" smtClean="0">
                <a:solidFill>
                  <a:srgbClr val="000090"/>
                </a:solidFill>
              </a:rPr>
              <a:t>all</a:t>
            </a:r>
            <a:r>
              <a:rPr lang="en-US" dirty="0" smtClean="0">
                <a:solidFill>
                  <a:srgbClr val="000090"/>
                </a:solidFill>
              </a:rPr>
              <a:t> thin slices d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’ </a:t>
            </a:r>
            <a:r>
              <a:rPr lang="en-US" dirty="0" smtClean="0">
                <a:solidFill>
                  <a:srgbClr val="000090"/>
                </a:solidFill>
              </a:rPr>
              <a:t>to the right of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64" y="5771574"/>
            <a:ext cx="3428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force per unit width:  </a:t>
            </a:r>
            <a:r>
              <a:rPr lang="en-US" dirty="0" err="1" smtClean="0">
                <a:latin typeface="Symbol" charset="2"/>
                <a:cs typeface="Symbol" charset="2"/>
              </a:rPr>
              <a:t>r</a:t>
            </a:r>
            <a:r>
              <a:rPr lang="en-US" dirty="0" err="1" smtClean="0"/>
              <a:t>g</a:t>
            </a:r>
            <a:r>
              <a:rPr lang="en-US" dirty="0" smtClean="0"/>
              <a:t> t </a:t>
            </a:r>
            <a:r>
              <a:rPr lang="en-US" dirty="0" smtClean="0">
                <a:solidFill>
                  <a:srgbClr val="000090"/>
                </a:solidFill>
              </a:rPr>
              <a:t>d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’</a:t>
            </a:r>
          </a:p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lever arm: (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-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>
                <a:solidFill>
                  <a:srgbClr val="000090"/>
                </a:solidFill>
                <a:latin typeface="Times New Roman"/>
                <a:cs typeface="Times New Roman"/>
              </a:rPr>
              <a:t>’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7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98800" y="195445"/>
            <a:ext cx="6045200" cy="3627255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6211670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73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2692400" cy="746124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Incremental moment </a:t>
            </a:r>
            <a:r>
              <a:rPr lang="en-US" sz="2400" dirty="0">
                <a:solidFill>
                  <a:srgbClr val="000090"/>
                </a:solidFill>
              </a:rPr>
              <a:t>at </a:t>
            </a:r>
            <a:r>
              <a:rPr lang="en-US" sz="24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3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due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stress in the beam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7500" y="5838388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Shear stresses </a:t>
            </a:r>
            <a:r>
              <a:rPr lang="en-US" dirty="0">
                <a:solidFill>
                  <a:srgbClr val="000090"/>
                </a:solidFill>
              </a:rPr>
              <a:t>at </a:t>
            </a:r>
            <a:r>
              <a:rPr lang="en-US" i="1" dirty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don’t contribute because they have no moment arm around </a:t>
            </a:r>
            <a:r>
              <a:rPr lang="en-US" i="1" dirty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483072" y="4019430"/>
            <a:ext cx="3252086" cy="2468901"/>
            <a:chOff x="5483072" y="4019430"/>
            <a:chExt cx="3252086" cy="2468901"/>
          </a:xfrm>
        </p:grpSpPr>
        <p:grpSp>
          <p:nvGrpSpPr>
            <p:cNvPr id="17" name="Group 16"/>
            <p:cNvGrpSpPr/>
            <p:nvPr/>
          </p:nvGrpSpPr>
          <p:grpSpPr>
            <a:xfrm>
              <a:off x="5483072" y="4019430"/>
              <a:ext cx="2910892" cy="1727320"/>
              <a:chOff x="1557127" y="4768790"/>
              <a:chExt cx="2910892" cy="172732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311400" y="5219700"/>
                <a:ext cx="1727200" cy="952500"/>
                <a:chOff x="2311400" y="5219700"/>
                <a:chExt cx="1727200" cy="95250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2311400" y="5219700"/>
                  <a:ext cx="1727200" cy="254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311400" y="6146800"/>
                  <a:ext cx="1727200" cy="254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00400" y="5219700"/>
                  <a:ext cx="0" cy="9525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2603500" y="5245100"/>
                  <a:ext cx="1183342" cy="9017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3017451" y="6096000"/>
                <a:ext cx="413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2000" baseline="-25000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mtClean="0">
                    <a:solidFill>
                      <a:srgbClr val="000090"/>
                    </a:solidFill>
                  </a:rPr>
                  <a:t> 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55422" y="4768790"/>
                <a:ext cx="53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11</a:t>
                </a:r>
                <a:r>
                  <a:rPr lang="en-US" dirty="0" smtClean="0">
                    <a:solidFill>
                      <a:srgbClr val="000090"/>
                    </a:solidFill>
                  </a:rPr>
                  <a:t> 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3642" y="5314434"/>
                <a:ext cx="88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90"/>
                    </a:solidFill>
                  </a:rPr>
                  <a:t>tension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57127" y="5646698"/>
                <a:ext cx="1381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90"/>
                    </a:solidFill>
                  </a:rPr>
                  <a:t>compression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653445" y="5842000"/>
              <a:ext cx="3081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ymbol" charset="2"/>
                  <a:cs typeface="Symbol" charset="2"/>
                </a:rPr>
                <a:t>s</a:t>
              </a:r>
              <a:r>
                <a:rPr lang="en-US" baseline="-25000" dirty="0" smtClean="0"/>
                <a:t>11</a:t>
              </a:r>
              <a:r>
                <a:rPr lang="en-US" dirty="0" smtClean="0">
                  <a:solidFill>
                    <a:srgbClr val="000090"/>
                  </a:solidFill>
                </a:rPr>
                <a:t> is assumed to be linear, but it is a very good assumption.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500" y="2552718"/>
            <a:ext cx="4292600" cy="2739976"/>
            <a:chOff x="317500" y="2552718"/>
            <a:chExt cx="4292600" cy="2739976"/>
          </a:xfrm>
        </p:grpSpPr>
        <p:sp>
          <p:nvSpPr>
            <p:cNvPr id="19" name="TextBox 18"/>
            <p:cNvSpPr txBox="1"/>
            <p:nvPr/>
          </p:nvSpPr>
          <p:spPr>
            <a:xfrm>
              <a:off x="317500" y="2552718"/>
              <a:ext cx="429260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M</a:t>
              </a:r>
              <a:r>
                <a:rPr lang="en-US" sz="2200" baseline="-25000" dirty="0" smtClean="0">
                  <a:solidFill>
                    <a:srgbClr val="000090"/>
                  </a:solidFill>
                </a:rPr>
                <a:t>g</a:t>
              </a:r>
              <a:r>
                <a:rPr lang="en-US" sz="2200" dirty="0" smtClean="0">
                  <a:solidFill>
                    <a:srgbClr val="000090"/>
                  </a:solidFill>
                </a:rPr>
                <a:t> </a:t>
              </a:r>
              <a:r>
                <a:rPr lang="en-US" dirty="0" smtClean="0">
                  <a:solidFill>
                    <a:srgbClr val="000090"/>
                  </a:solidFill>
                </a:rPr>
                <a:t>must be balanced by an equal and opposite moment M</a:t>
              </a:r>
              <a:r>
                <a:rPr lang="en-US" sz="2200" baseline="-25000" dirty="0" smtClean="0">
                  <a:solidFill>
                    <a:srgbClr val="000090"/>
                  </a:solidFill>
                </a:rPr>
                <a:t>t</a:t>
              </a:r>
              <a:r>
                <a:rPr lang="en-US" dirty="0" smtClean="0">
                  <a:solidFill>
                    <a:srgbClr val="000090"/>
                  </a:solidFill>
                </a:rPr>
                <a:t> at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exerted by the stress state there.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500" y="4523253"/>
              <a:ext cx="41476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force per unit width:  </a:t>
              </a:r>
              <a:r>
                <a:rPr lang="en-US" dirty="0" smtClean="0">
                  <a:latin typeface="Symbol" charset="2"/>
                  <a:cs typeface="Symbol" charset="2"/>
                </a:rPr>
                <a:t>s</a:t>
              </a:r>
              <a:r>
                <a:rPr lang="en-US" baseline="-25000" dirty="0" smtClean="0"/>
                <a:t>11</a:t>
              </a:r>
              <a:r>
                <a:rPr lang="en-US" dirty="0" smtClean="0"/>
                <a:t> (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/>
                <a:t>,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  <a:r>
                <a:rPr lang="en-US" dirty="0" smtClean="0"/>
                <a:t>) </a:t>
              </a:r>
              <a:r>
                <a:rPr lang="en-US" dirty="0" smtClean="0">
                  <a:solidFill>
                    <a:srgbClr val="000090"/>
                  </a:solidFill>
                </a:rPr>
                <a:t>d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</a:p>
            <a:p>
              <a:r>
                <a:rPr lang="en-US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The lever arm: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  <a:endParaRPr lang="en-US" dirty="0"/>
            </a:p>
          </p:txBody>
        </p:sp>
        <p:pic>
          <p:nvPicPr>
            <p:cNvPr id="15" name="Picture 14" descr="Screen Shot 2020-12-02 at 10.02.0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68" y="3489206"/>
              <a:ext cx="3073400" cy="970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97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98800" y="195445"/>
            <a:ext cx="6045200" cy="3627255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2622545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6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2692400" cy="7461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Putting it </a:t>
            </a:r>
            <a:r>
              <a:rPr lang="en-US" sz="2400" dirty="0" smtClean="0">
                <a:solidFill>
                  <a:srgbClr val="000090"/>
                </a:solidFill>
              </a:rPr>
              <a:t>together -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500" y="2590818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M</a:t>
            </a:r>
            <a:r>
              <a:rPr lang="en-US" sz="2400" baseline="-25000" dirty="0" smtClean="0">
                <a:solidFill>
                  <a:srgbClr val="000090"/>
                </a:solidFill>
              </a:rPr>
              <a:t>t</a:t>
            </a:r>
            <a:r>
              <a:rPr lang="en-US" sz="2400" dirty="0" smtClean="0">
                <a:solidFill>
                  <a:srgbClr val="000090"/>
                </a:solidFill>
              </a:rPr>
              <a:t> + M</a:t>
            </a:r>
            <a:r>
              <a:rPr lang="en-US" sz="2400" baseline="-25000" dirty="0" smtClean="0">
                <a:solidFill>
                  <a:srgbClr val="000090"/>
                </a:solidFill>
              </a:rPr>
              <a:t>g</a:t>
            </a:r>
            <a:r>
              <a:rPr lang="en-US" sz="2400" dirty="0" smtClean="0">
                <a:solidFill>
                  <a:srgbClr val="000090"/>
                </a:solidFill>
              </a:rPr>
              <a:t> = 0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4" name="Picture 13" descr="Screen Shot 2020-12-02 at 09.48.4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3429000"/>
            <a:ext cx="4608891" cy="11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2-02 at 10.0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4">
            <a:off x="151050" y="736828"/>
            <a:ext cx="6838515" cy="18231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42876"/>
            <a:ext cx="6134100" cy="74612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Now include tractions on the top and bottom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52889" y="5608371"/>
            <a:ext cx="3600621" cy="835635"/>
            <a:chOff x="165099" y="3278565"/>
            <a:chExt cx="3600621" cy="835635"/>
          </a:xfrm>
        </p:grpSpPr>
        <p:pic>
          <p:nvPicPr>
            <p:cNvPr id="12" name="Picture 11" descr="Screen Shot 2020-12-02 at 10.16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99" y="3520381"/>
              <a:ext cx="3600621" cy="59381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0200" y="3278565"/>
              <a:ext cx="1677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Vertical forces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8825" y="5595671"/>
            <a:ext cx="2978150" cy="976023"/>
            <a:chOff x="241300" y="4413431"/>
            <a:chExt cx="2978150" cy="976023"/>
          </a:xfrm>
        </p:grpSpPr>
        <p:pic>
          <p:nvPicPr>
            <p:cNvPr id="15" name="Picture 14" descr="Screen Shot 2020-12-02 at 10.17.4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4813541"/>
              <a:ext cx="2978150" cy="5759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5750" y="4413431"/>
              <a:ext cx="19642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Horizontal forces</a:t>
              </a:r>
              <a:endParaRPr lang="en-US" sz="2000" dirty="0"/>
            </a:p>
          </p:txBody>
        </p:sp>
      </p:grpSp>
      <p:pic>
        <p:nvPicPr>
          <p:cNvPr id="16" name="Picture 15" descr="Screen Shot 2020-12-03 at 12.20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14">
            <a:off x="2858704" y="2659989"/>
            <a:ext cx="6070822" cy="294512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378201" y="825500"/>
            <a:ext cx="3653434" cy="1841500"/>
          </a:xfrm>
          <a:prstGeom prst="ellipse">
            <a:avLst/>
          </a:prstGeom>
          <a:noFill/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4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6134100" cy="74612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Balanced forces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3900" y="1439238"/>
            <a:ext cx="3581400" cy="2444839"/>
            <a:chOff x="4724400" y="2848938"/>
            <a:chExt cx="3581400" cy="2444839"/>
          </a:xfrm>
        </p:grpSpPr>
        <p:pic>
          <p:nvPicPr>
            <p:cNvPr id="4" name="Picture 3" descr="Screen Shot 2020-12-02 at 10.19.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304480"/>
              <a:ext cx="3452610" cy="198929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737100" y="2848938"/>
              <a:ext cx="356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Zero net force in a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1</a:t>
              </a:r>
              <a:r>
                <a:rPr lang="en-US" sz="2000" dirty="0" smtClean="0">
                  <a:solidFill>
                    <a:srgbClr val="000090"/>
                  </a:solidFill>
                </a:rPr>
                <a:t> direction</a:t>
              </a:r>
              <a:endParaRPr lang="en-US" sz="2000" dirty="0" smtClean="0">
                <a:solidFill>
                  <a:srgbClr val="00009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38700" y="1436400"/>
            <a:ext cx="3695700" cy="2320678"/>
            <a:chOff x="4533900" y="4281200"/>
            <a:chExt cx="3695700" cy="2320678"/>
          </a:xfrm>
        </p:grpSpPr>
        <p:pic>
          <p:nvPicPr>
            <p:cNvPr id="5" name="Picture 4" descr="Screen Shot 2020-12-02 at 10.21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0" y="4697829"/>
              <a:ext cx="3340100" cy="190404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33900" y="4281200"/>
              <a:ext cx="356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Zero net force in a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2</a:t>
              </a:r>
              <a:r>
                <a:rPr lang="en-US" sz="2000" dirty="0" smtClean="0">
                  <a:solidFill>
                    <a:srgbClr val="000090"/>
                  </a:solidFill>
                </a:rPr>
                <a:t> direction</a:t>
              </a:r>
              <a:endParaRPr lang="en-US" sz="2000" dirty="0" smtClean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09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85738"/>
            <a:ext cx="4191000" cy="7502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Finding  stress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smtClean="0">
                <a:solidFill>
                  <a:srgbClr val="000090"/>
                </a:solidFill>
              </a:rPr>
              <a:t>11</a:t>
            </a:r>
            <a:r>
              <a:rPr lang="en-US" sz="2800" dirty="0" smtClean="0">
                <a:solidFill>
                  <a:srgbClr val="000090"/>
                </a:solidFill>
              </a:rPr>
              <a:t> in beam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Shot 2020-12-03 at 11.28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63378"/>
            <a:ext cx="2580799" cy="798819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1" idx="3"/>
          </p:cNvCxnSpPr>
          <p:nvPr/>
        </p:nvCxnSpPr>
        <p:spPr>
          <a:xfrm flipV="1">
            <a:off x="5725004" y="641088"/>
            <a:ext cx="2540749" cy="102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25004" y="1784088"/>
            <a:ext cx="2401048" cy="2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35352" y="641088"/>
            <a:ext cx="0" cy="11430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63852" y="666488"/>
            <a:ext cx="1183342" cy="1117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5774" y="120328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solidFill>
                  <a:srgbClr val="000090"/>
                </a:solidFill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’)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51218" y="651378"/>
            <a:ext cx="733166" cy="663143"/>
            <a:chOff x="6199086" y="64654"/>
            <a:chExt cx="733166" cy="663143"/>
          </a:xfrm>
        </p:grpSpPr>
        <p:grpSp>
          <p:nvGrpSpPr>
            <p:cNvPr id="24" name="Group 23"/>
            <p:cNvGrpSpPr/>
            <p:nvPr/>
          </p:nvGrpSpPr>
          <p:grpSpPr>
            <a:xfrm>
              <a:off x="6199086" y="129818"/>
              <a:ext cx="531914" cy="571649"/>
              <a:chOff x="6199086" y="129818"/>
              <a:chExt cx="531914" cy="571649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199086" y="693887"/>
                <a:ext cx="5319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213120" y="129818"/>
                <a:ext cx="0" cy="5716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164985"/>
                </p:ext>
              </p:extLst>
            </p:nvPr>
          </p:nvGraphicFramePr>
          <p:xfrm>
            <a:off x="6678252" y="358342"/>
            <a:ext cx="254000" cy="369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7" name="Equation" r:id="rId4" imgW="139700" imgH="203200" progId="Equation.3">
                    <p:embed/>
                  </p:oleObj>
                </mc:Choice>
                <mc:Fallback>
                  <p:oleObj name="Equation" r:id="rId4" imgW="139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78252" y="358342"/>
                          <a:ext cx="254000" cy="3694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8405060"/>
                </p:ext>
              </p:extLst>
            </p:nvPr>
          </p:nvGraphicFramePr>
          <p:xfrm>
            <a:off x="6253162" y="64654"/>
            <a:ext cx="3000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8" name="Equation" r:id="rId6" imgW="165100" imgH="203200" progId="Equation.3">
                    <p:embed/>
                  </p:oleObj>
                </mc:Choice>
                <mc:Fallback>
                  <p:oleObj name="Equation" r:id="rId6" imgW="165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53162" y="64654"/>
                          <a:ext cx="300038" cy="369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314371" y="1809548"/>
            <a:ext cx="459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s</a:t>
            </a:r>
            <a:r>
              <a:rPr lang="en-US" sz="2000" baseline="-25000" dirty="0"/>
              <a:t>11</a:t>
            </a:r>
            <a:r>
              <a:rPr lang="en-US" sz="2000" dirty="0">
                <a:solidFill>
                  <a:srgbClr val="000090"/>
                </a:solidFill>
              </a:rPr>
              <a:t> is </a:t>
            </a:r>
            <a:r>
              <a:rPr lang="en-US" sz="2000" i="1" dirty="0">
                <a:solidFill>
                  <a:srgbClr val="000090"/>
                </a:solidFill>
              </a:rPr>
              <a:t>assumed</a:t>
            </a:r>
            <a:r>
              <a:rPr lang="en-US" sz="2000" dirty="0">
                <a:solidFill>
                  <a:srgbClr val="000090"/>
                </a:solidFill>
              </a:rPr>
              <a:t> to be linear, but it is a very good assumption.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dirty="0" smtClean="0">
                <a:solidFill>
                  <a:srgbClr val="000090"/>
                </a:solidFill>
              </a:rPr>
              <a:t>(</a:t>
            </a:r>
            <a:r>
              <a:rPr lang="en-US" sz="20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 smtClean="0">
                <a:solidFill>
                  <a:srgbClr val="000090"/>
                </a:solidFill>
              </a:rPr>
              <a:t>) gives the magnitude of the stress at the upper surface.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2</a:t>
            </a:r>
            <a:r>
              <a:rPr lang="en-US" sz="2000" dirty="0" smtClean="0">
                <a:solidFill>
                  <a:srgbClr val="000090"/>
                </a:solidFill>
              </a:rPr>
              <a:t>/(t/2) gives the normalized shape from bottom (</a:t>
            </a:r>
            <a:r>
              <a:rPr lang="en-US" sz="20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2</a:t>
            </a:r>
            <a:r>
              <a:rPr lang="en-US" sz="2000" dirty="0" smtClean="0">
                <a:solidFill>
                  <a:srgbClr val="000090"/>
                </a:solidFill>
              </a:rPr>
              <a:t>= -t</a:t>
            </a:r>
            <a:r>
              <a:rPr lang="en-US" sz="2000" dirty="0">
                <a:solidFill>
                  <a:srgbClr val="000090"/>
                </a:solidFill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2) to top 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 smtClean="0">
                <a:solidFill>
                  <a:srgbClr val="000090"/>
                </a:solidFill>
              </a:rPr>
              <a:t>= t</a:t>
            </a:r>
            <a:r>
              <a:rPr lang="en-US" sz="2000" dirty="0">
                <a:solidFill>
                  <a:srgbClr val="000090"/>
                </a:solidFill>
              </a:rPr>
              <a:t>/2</a:t>
            </a:r>
            <a:r>
              <a:rPr lang="en-US" sz="2000" dirty="0" smtClean="0">
                <a:solidFill>
                  <a:srgbClr val="000090"/>
                </a:solidFill>
              </a:rPr>
              <a:t>) 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1525" y="1309330"/>
            <a:ext cx="1097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solidFill>
                  <a:srgbClr val="000090"/>
                </a:solidFill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,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solidFill>
                  <a:srgbClr val="000090"/>
                </a:solidFill>
              </a:rPr>
              <a:t>2</a:t>
            </a:r>
            <a:r>
              <a:rPr lang="en-US" dirty="0" smtClean="0">
                <a:solidFill>
                  <a:srgbClr val="000090"/>
                </a:solidFill>
              </a:rPr>
              <a:t>)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655462" y="2063488"/>
            <a:ext cx="894876" cy="400110"/>
            <a:chOff x="7370877" y="1733288"/>
            <a:chExt cx="894876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70877" y="1733288"/>
              <a:ext cx="413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775908" y="1970354"/>
              <a:ext cx="489845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5722262" y="1216821"/>
            <a:ext cx="2403790" cy="254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6675895" y="933437"/>
            <a:ext cx="299117" cy="457546"/>
          </a:xfrm>
          <a:custGeom>
            <a:avLst/>
            <a:gdLst>
              <a:gd name="connsiteX0" fmla="*/ 0 w 67733"/>
              <a:gd name="connsiteY0" fmla="*/ 0 h 50800"/>
              <a:gd name="connsiteX1" fmla="*/ 29633 w 67733"/>
              <a:gd name="connsiteY1" fmla="*/ 38100 h 50800"/>
              <a:gd name="connsiteX2" fmla="*/ 55033 w 67733"/>
              <a:gd name="connsiteY2" fmla="*/ 46567 h 50800"/>
              <a:gd name="connsiteX3" fmla="*/ 67733 w 67733"/>
              <a:gd name="connsiteY3" fmla="*/ 50800 h 50800"/>
              <a:gd name="connsiteX0" fmla="*/ 0 w 67733"/>
              <a:gd name="connsiteY0" fmla="*/ 0 h 51353"/>
              <a:gd name="connsiteX1" fmla="*/ 55033 w 67733"/>
              <a:gd name="connsiteY1" fmla="*/ 46567 h 51353"/>
              <a:gd name="connsiteX2" fmla="*/ 67733 w 67733"/>
              <a:gd name="connsiteY2" fmla="*/ 50800 h 51353"/>
              <a:gd name="connsiteX0" fmla="*/ 0 w 849123"/>
              <a:gd name="connsiteY0" fmla="*/ 0 h 524011"/>
              <a:gd name="connsiteX1" fmla="*/ 787399 w 849123"/>
              <a:gd name="connsiteY1" fmla="*/ 486834 h 524011"/>
              <a:gd name="connsiteX2" fmla="*/ 800099 w 849123"/>
              <a:gd name="connsiteY2" fmla="*/ 491067 h 524011"/>
              <a:gd name="connsiteX0" fmla="*/ 186282 w 974554"/>
              <a:gd name="connsiteY0" fmla="*/ 452967 h 946884"/>
              <a:gd name="connsiteX1" fmla="*/ 973681 w 974554"/>
              <a:gd name="connsiteY1" fmla="*/ 939801 h 946884"/>
              <a:gd name="connsiteX2" fmla="*/ 14 w 974554"/>
              <a:gd name="connsiteY2" fmla="*/ 1 h 946884"/>
              <a:gd name="connsiteX0" fmla="*/ 186332 w 241111"/>
              <a:gd name="connsiteY0" fmla="*/ 452979 h 453318"/>
              <a:gd name="connsiteX1" fmla="*/ 232898 w 241111"/>
              <a:gd name="connsiteY1" fmla="*/ 186280 h 453318"/>
              <a:gd name="connsiteX2" fmla="*/ 64 w 241111"/>
              <a:gd name="connsiteY2" fmla="*/ 13 h 453318"/>
              <a:gd name="connsiteX0" fmla="*/ 296405 w 299117"/>
              <a:gd name="connsiteY0" fmla="*/ 457213 h 457546"/>
              <a:gd name="connsiteX1" fmla="*/ 232904 w 299117"/>
              <a:gd name="connsiteY1" fmla="*/ 186280 h 457546"/>
              <a:gd name="connsiteX2" fmla="*/ 70 w 299117"/>
              <a:gd name="connsiteY2" fmla="*/ 13 h 45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17" h="457546">
                <a:moveTo>
                  <a:pt x="296405" y="457213"/>
                </a:moveTo>
                <a:cubicBezTo>
                  <a:pt x="307870" y="466914"/>
                  <a:pt x="282293" y="262480"/>
                  <a:pt x="232904" y="186280"/>
                </a:cubicBezTo>
                <a:cubicBezTo>
                  <a:pt x="183515" y="110080"/>
                  <a:pt x="-4163" y="-1398"/>
                  <a:pt x="70" y="13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50879" y="451323"/>
            <a:ext cx="474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t/2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62727" y="1595934"/>
            <a:ext cx="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-t/2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398058" y="679188"/>
            <a:ext cx="687537" cy="10830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49582" y="113978"/>
            <a:ext cx="74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solidFill>
                  <a:srgbClr val="000090"/>
                </a:solidFill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”)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054849" y="917253"/>
            <a:ext cx="859365" cy="473696"/>
          </a:xfrm>
          <a:custGeom>
            <a:avLst/>
            <a:gdLst>
              <a:gd name="connsiteX0" fmla="*/ 0 w 67733"/>
              <a:gd name="connsiteY0" fmla="*/ 0 h 50800"/>
              <a:gd name="connsiteX1" fmla="*/ 29633 w 67733"/>
              <a:gd name="connsiteY1" fmla="*/ 38100 h 50800"/>
              <a:gd name="connsiteX2" fmla="*/ 55033 w 67733"/>
              <a:gd name="connsiteY2" fmla="*/ 46567 h 50800"/>
              <a:gd name="connsiteX3" fmla="*/ 67733 w 67733"/>
              <a:gd name="connsiteY3" fmla="*/ 50800 h 50800"/>
              <a:gd name="connsiteX0" fmla="*/ 0 w 67733"/>
              <a:gd name="connsiteY0" fmla="*/ 0 h 51353"/>
              <a:gd name="connsiteX1" fmla="*/ 55033 w 67733"/>
              <a:gd name="connsiteY1" fmla="*/ 46567 h 51353"/>
              <a:gd name="connsiteX2" fmla="*/ 67733 w 67733"/>
              <a:gd name="connsiteY2" fmla="*/ 50800 h 51353"/>
              <a:gd name="connsiteX0" fmla="*/ 0 w 849123"/>
              <a:gd name="connsiteY0" fmla="*/ 0 h 524011"/>
              <a:gd name="connsiteX1" fmla="*/ 787399 w 849123"/>
              <a:gd name="connsiteY1" fmla="*/ 486834 h 524011"/>
              <a:gd name="connsiteX2" fmla="*/ 800099 w 849123"/>
              <a:gd name="connsiteY2" fmla="*/ 491067 h 524011"/>
              <a:gd name="connsiteX0" fmla="*/ 186282 w 974554"/>
              <a:gd name="connsiteY0" fmla="*/ 452967 h 946884"/>
              <a:gd name="connsiteX1" fmla="*/ 973681 w 974554"/>
              <a:gd name="connsiteY1" fmla="*/ 939801 h 946884"/>
              <a:gd name="connsiteX2" fmla="*/ 14 w 974554"/>
              <a:gd name="connsiteY2" fmla="*/ 1 h 946884"/>
              <a:gd name="connsiteX0" fmla="*/ 186332 w 241111"/>
              <a:gd name="connsiteY0" fmla="*/ 452979 h 453318"/>
              <a:gd name="connsiteX1" fmla="*/ 232898 w 241111"/>
              <a:gd name="connsiteY1" fmla="*/ 186280 h 453318"/>
              <a:gd name="connsiteX2" fmla="*/ 64 w 241111"/>
              <a:gd name="connsiteY2" fmla="*/ 13 h 453318"/>
              <a:gd name="connsiteX0" fmla="*/ 296405 w 299117"/>
              <a:gd name="connsiteY0" fmla="*/ 457213 h 457546"/>
              <a:gd name="connsiteX1" fmla="*/ 232904 w 299117"/>
              <a:gd name="connsiteY1" fmla="*/ 186280 h 457546"/>
              <a:gd name="connsiteX2" fmla="*/ 70 w 299117"/>
              <a:gd name="connsiteY2" fmla="*/ 13 h 457546"/>
              <a:gd name="connsiteX0" fmla="*/ 0 w 1117757"/>
              <a:gd name="connsiteY0" fmla="*/ 406413 h 406830"/>
              <a:gd name="connsiteX1" fmla="*/ 1085849 w 1117757"/>
              <a:gd name="connsiteY1" fmla="*/ 186280 h 406830"/>
              <a:gd name="connsiteX2" fmla="*/ 853015 w 1117757"/>
              <a:gd name="connsiteY2" fmla="*/ 13 h 406830"/>
              <a:gd name="connsiteX0" fmla="*/ 0 w 1098903"/>
              <a:gd name="connsiteY0" fmla="*/ 444509 h 444942"/>
              <a:gd name="connsiteX1" fmla="*/ 1085849 w 1098903"/>
              <a:gd name="connsiteY1" fmla="*/ 224376 h 444942"/>
              <a:gd name="connsiteX2" fmla="*/ 630765 w 1098903"/>
              <a:gd name="connsiteY2" fmla="*/ 9 h 444942"/>
              <a:gd name="connsiteX0" fmla="*/ 0 w 630765"/>
              <a:gd name="connsiteY0" fmla="*/ 444525 h 444798"/>
              <a:gd name="connsiteX1" fmla="*/ 317499 w 630765"/>
              <a:gd name="connsiteY1" fmla="*/ 129142 h 444798"/>
              <a:gd name="connsiteX2" fmla="*/ 630765 w 630765"/>
              <a:gd name="connsiteY2" fmla="*/ 25 h 444798"/>
              <a:gd name="connsiteX0" fmla="*/ 0 w 808565"/>
              <a:gd name="connsiteY0" fmla="*/ 450876 h 451144"/>
              <a:gd name="connsiteX1" fmla="*/ 495299 w 808565"/>
              <a:gd name="connsiteY1" fmla="*/ 129143 h 451144"/>
              <a:gd name="connsiteX2" fmla="*/ 808565 w 808565"/>
              <a:gd name="connsiteY2" fmla="*/ 26 h 451144"/>
              <a:gd name="connsiteX0" fmla="*/ 0 w 808565"/>
              <a:gd name="connsiteY0" fmla="*/ 451251 h 451471"/>
              <a:gd name="connsiteX1" fmla="*/ 317499 w 808565"/>
              <a:gd name="connsiteY1" fmla="*/ 72368 h 451471"/>
              <a:gd name="connsiteX2" fmla="*/ 808565 w 808565"/>
              <a:gd name="connsiteY2" fmla="*/ 401 h 451471"/>
              <a:gd name="connsiteX0" fmla="*/ 0 w 859365"/>
              <a:gd name="connsiteY0" fmla="*/ 451251 h 451471"/>
              <a:gd name="connsiteX1" fmla="*/ 317499 w 859365"/>
              <a:gd name="connsiteY1" fmla="*/ 72368 h 451471"/>
              <a:gd name="connsiteX2" fmla="*/ 859365 w 859365"/>
              <a:gd name="connsiteY2" fmla="*/ 401 h 451471"/>
              <a:gd name="connsiteX0" fmla="*/ 0 w 859365"/>
              <a:gd name="connsiteY0" fmla="*/ 460793 h 461011"/>
              <a:gd name="connsiteX1" fmla="*/ 317499 w 859365"/>
              <a:gd name="connsiteY1" fmla="*/ 81910 h 461011"/>
              <a:gd name="connsiteX2" fmla="*/ 859365 w 859365"/>
              <a:gd name="connsiteY2" fmla="*/ 9943 h 461011"/>
              <a:gd name="connsiteX0" fmla="*/ 0 w 859365"/>
              <a:gd name="connsiteY0" fmla="*/ 473396 h 473696"/>
              <a:gd name="connsiteX1" fmla="*/ 317499 w 859365"/>
              <a:gd name="connsiteY1" fmla="*/ 94513 h 473696"/>
              <a:gd name="connsiteX2" fmla="*/ 859365 w 859365"/>
              <a:gd name="connsiteY2" fmla="*/ 22546 h 47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365" h="473696">
                <a:moveTo>
                  <a:pt x="0" y="473396"/>
                </a:moveTo>
                <a:cubicBezTo>
                  <a:pt x="11465" y="483097"/>
                  <a:pt x="90369" y="255917"/>
                  <a:pt x="317499" y="94513"/>
                </a:cubicBezTo>
                <a:cubicBezTo>
                  <a:pt x="534966" y="-60024"/>
                  <a:pt x="855132" y="21135"/>
                  <a:pt x="859365" y="225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63158" y="1713467"/>
            <a:ext cx="52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0090"/>
                </a:solidFill>
              </a:rPr>
              <a:t>1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84715" y="17264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solidFill>
                  <a:srgbClr val="000090"/>
                </a:solidFill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’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7745052" y="659876"/>
            <a:ext cx="0" cy="11430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59030" y="559510"/>
            <a:ext cx="615982" cy="1270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45052" y="565860"/>
            <a:ext cx="40426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2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15293</TotalTime>
  <Words>583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Microsoft Equation</vt:lpstr>
      <vt:lpstr>ESS 411/511 Geophysical Continuum Mechanics  Class #26</vt:lpstr>
      <vt:lpstr>A hanging plate</vt:lpstr>
      <vt:lpstr>Average stress across the beam (per unit width)</vt:lpstr>
      <vt:lpstr>Incremental moment at x1 due to outboard weight</vt:lpstr>
      <vt:lpstr>Incremental moment at x1 due to stress in the beam</vt:lpstr>
      <vt:lpstr>Putting it together -</vt:lpstr>
      <vt:lpstr>Now include tractions on the top and bottom</vt:lpstr>
      <vt:lpstr>Balanced forces</vt:lpstr>
      <vt:lpstr>Finding  stress s11 in beam</vt:lpstr>
      <vt:lpstr>Balance of Moments</vt:lpstr>
      <vt:lpstr>With deflection</vt:lpstr>
      <vt:lpstr>Integral equations are messy …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685</cp:revision>
  <cp:lastPrinted>2020-12-02T18:27:14Z</cp:lastPrinted>
  <dcterms:created xsi:type="dcterms:W3CDTF">2020-09-30T16:18:10Z</dcterms:created>
  <dcterms:modified xsi:type="dcterms:W3CDTF">2020-12-03T21:20:51Z</dcterms:modified>
</cp:coreProperties>
</file>