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4" r:id="rId2"/>
    <p:sldId id="403" r:id="rId3"/>
    <p:sldId id="425" r:id="rId4"/>
    <p:sldId id="383" r:id="rId5"/>
    <p:sldId id="410" r:id="rId6"/>
    <p:sldId id="411" r:id="rId7"/>
    <p:sldId id="412" r:id="rId8"/>
    <p:sldId id="413" r:id="rId9"/>
    <p:sldId id="384" r:id="rId10"/>
    <p:sldId id="385" r:id="rId11"/>
    <p:sldId id="386" r:id="rId12"/>
    <p:sldId id="387" r:id="rId13"/>
    <p:sldId id="388" r:id="rId14"/>
    <p:sldId id="389" r:id="rId15"/>
    <p:sldId id="391" r:id="rId16"/>
    <p:sldId id="392" r:id="rId17"/>
    <p:sldId id="393" r:id="rId18"/>
    <p:sldId id="394" r:id="rId19"/>
    <p:sldId id="395" r:id="rId20"/>
    <p:sldId id="39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800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8" autoAdjust="0"/>
    <p:restoredTop sz="91246" autoAdjust="0"/>
  </p:normalViewPr>
  <p:slideViewPr>
    <p:cSldViewPr snapToGrid="0" snapToObjects="1">
      <p:cViewPr varScale="1">
        <p:scale>
          <a:sx n="149" d="100"/>
          <a:sy n="149" d="100"/>
        </p:scale>
        <p:origin x="1208" y="184"/>
      </p:cViewPr>
      <p:guideLst>
        <p:guide orient="horz" pos="2160"/>
        <p:guide pos="2880"/>
      </p:guideLst>
    </p:cSldViewPr>
  </p:slideViewPr>
  <p:notesTextViewPr>
    <p:cViewPr>
      <p:scale>
        <a:sx n="114" d="100"/>
        <a:sy n="114" d="100"/>
      </p:scale>
      <p:origin x="0" y="0"/>
    </p:cViewPr>
  </p:notesTextViewPr>
  <p:sorterViewPr>
    <p:cViewPr>
      <p:scale>
        <a:sx n="100" d="100"/>
        <a:sy n="100" d="100"/>
      </p:scale>
      <p:origin x="0" y="15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5.emf"/><Relationship Id="rId4"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1.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1.emf"/><Relationship Id="rId5" Type="http://schemas.openxmlformats.org/officeDocument/2006/relationships/image" Target="../media/image9.emf"/><Relationship Id="rId4"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2C9D0-00C1-0A4A-8592-82B8A82495E4}" type="datetimeFigureOut">
              <a:rPr lang="en-US" smtClean="0"/>
              <a:t>11/5/21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B363B-9D88-A04D-85CD-386D406D3526}" type="slidenum">
              <a:rPr lang="en-US" smtClean="0"/>
              <a:t>‹#›</a:t>
            </a:fld>
            <a:endParaRPr lang="en-US"/>
          </a:p>
        </p:txBody>
      </p:sp>
    </p:spTree>
    <p:extLst>
      <p:ext uri="{BB962C8B-B14F-4D97-AF65-F5344CB8AC3E}">
        <p14:creationId xmlns:p14="http://schemas.microsoft.com/office/powerpoint/2010/main" val="10075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B363B-9D88-A04D-85CD-386D406D3526}" type="slidenum">
              <a:rPr lang="en-US" smtClean="0"/>
              <a:t>1</a:t>
            </a:fld>
            <a:endParaRPr lang="en-US"/>
          </a:p>
        </p:txBody>
      </p:sp>
    </p:spTree>
    <p:extLst>
      <p:ext uri="{BB962C8B-B14F-4D97-AF65-F5344CB8AC3E}">
        <p14:creationId xmlns:p14="http://schemas.microsoft.com/office/powerpoint/2010/main" val="22173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7E7AB4-3694-3942-BD2E-80F2D29C6B7F}" type="slidenum">
              <a:rPr lang="en-US"/>
              <a:pPr>
                <a:defRPr/>
              </a:pPr>
              <a:t>17</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p:txBody>
          <a:bodyPr/>
          <a:lstStyle/>
          <a:p>
            <a:pPr eaLnBrk="1" hangingPunct="1">
              <a:defRPr/>
            </a:pPr>
            <a:r>
              <a:rPr lang="en-US">
                <a:cs typeface="+mn-cs"/>
              </a:rPr>
              <a:t>http://www.hydrofrac.com/hfo_home.html </a:t>
            </a:r>
          </a:p>
          <a:p>
            <a:pPr eaLnBrk="1" hangingPunct="1">
              <a:defRPr/>
            </a:pPr>
            <a:r>
              <a:rPr lang="en-US" b="1">
                <a:cs typeface="+mn-cs"/>
              </a:rPr>
              <a:t>Three channels of diametral deformations logged continuously as the deformation gage is overcored. As the overcoring bit passes through the plane of measurements the stresses are relieved and the results are shown as diametral deformations (After Fisher, 1982).</a:t>
            </a:r>
            <a:r>
              <a:rPr lang="en-US">
                <a:cs typeface="+mn-cs"/>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3950EB-25D9-9644-B8DF-CEA5CAE7D9CA}"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5091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50EB-25D9-9644-B8DF-CEA5CAE7D9CA}"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59182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50EB-25D9-9644-B8DF-CEA5CAE7D9CA}"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185897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A7B4BC2-4F53-3548-B5BA-80EA8253D557}" type="slidenum">
              <a:rPr lang="en-US"/>
              <a:pPr>
                <a:defRPr/>
              </a:pPr>
              <a:t>‹#›</a:t>
            </a:fld>
            <a:endParaRPr lang="en-US"/>
          </a:p>
        </p:txBody>
      </p:sp>
    </p:spTree>
    <p:extLst>
      <p:ext uri="{BB962C8B-B14F-4D97-AF65-F5344CB8AC3E}">
        <p14:creationId xmlns:p14="http://schemas.microsoft.com/office/powerpoint/2010/main" val="9222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50EB-25D9-9644-B8DF-CEA5CAE7D9CA}"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49419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950EB-25D9-9644-B8DF-CEA5CAE7D9CA}"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101447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3950EB-25D9-9644-B8DF-CEA5CAE7D9CA}" type="datetimeFigureOut">
              <a:rPr lang="en-US" smtClean="0"/>
              <a:t>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14364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3950EB-25D9-9644-B8DF-CEA5CAE7D9CA}" type="datetimeFigureOut">
              <a:rPr lang="en-US" smtClean="0"/>
              <a:t>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87370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3950EB-25D9-9644-B8DF-CEA5CAE7D9CA}" type="datetimeFigureOut">
              <a:rPr lang="en-US" smtClean="0"/>
              <a:t>11/5/21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64578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950EB-25D9-9644-B8DF-CEA5CAE7D9CA}" type="datetimeFigureOut">
              <a:rPr lang="en-US" smtClean="0"/>
              <a:t>11/5/21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82249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950EB-25D9-9644-B8DF-CEA5CAE7D9CA}" type="datetimeFigureOut">
              <a:rPr lang="en-US" smtClean="0"/>
              <a:t>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412720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950EB-25D9-9644-B8DF-CEA5CAE7D9CA}" type="datetimeFigureOut">
              <a:rPr lang="en-US" smtClean="0"/>
              <a:t>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216857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950EB-25D9-9644-B8DF-CEA5CAE7D9CA}" type="datetimeFigureOut">
              <a:rPr lang="en-US" smtClean="0"/>
              <a:t>11/5/21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04D80-036F-A343-9054-E33A0A516065}" type="slidenum">
              <a:rPr lang="en-US" smtClean="0"/>
              <a:t>‹#›</a:t>
            </a:fld>
            <a:endParaRPr lang="en-US"/>
          </a:p>
        </p:txBody>
      </p:sp>
    </p:spTree>
    <p:extLst>
      <p:ext uri="{BB962C8B-B14F-4D97-AF65-F5344CB8AC3E}">
        <p14:creationId xmlns:p14="http://schemas.microsoft.com/office/powerpoint/2010/main" val="227908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hydrofrac.com/hfo_home.html" TargetMode="External"/><Relationship Id="rId2" Type="http://schemas.openxmlformats.org/officeDocument/2006/relationships/hyperlink" Target="https://www.eoas.ubc.ca/courses/eosc433/lecture-material/L7-InSituStress.pdf" TargetMode="External"/><Relationship Id="rId1" Type="http://schemas.openxmlformats.org/officeDocument/2006/relationships/slideLayout" Target="../slideLayouts/slideLayout6.xml"/><Relationship Id="rId4" Type="http://schemas.openxmlformats.org/officeDocument/2006/relationships/hyperlink" Target="https://courses.washington.edu/ess511/NOTES/SLIDE_SHOWS/PDF/stress_class_show_2017_all.pdf"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5.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4.emf"/><Relationship Id="rId4" Type="http://schemas.openxmlformats.org/officeDocument/2006/relationships/image" Target="../media/image2.emf"/><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7.emf"/><Relationship Id="rId2" Type="http://schemas.openxmlformats.org/officeDocument/2006/relationships/slideLayout" Target="../slideLayouts/slideLayout6.xml"/><Relationship Id="rId16" Type="http://schemas.openxmlformats.org/officeDocument/2006/relationships/image" Target="../media/image9.emf"/><Relationship Id="rId1" Type="http://schemas.openxmlformats.org/officeDocument/2006/relationships/vmlDrawing" Target="../drawings/vmlDrawing3.vml"/><Relationship Id="rId6" Type="http://schemas.openxmlformats.org/officeDocument/2006/relationships/image" Target="../media/image4.e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6.emf"/><Relationship Id="rId4" Type="http://schemas.openxmlformats.org/officeDocument/2006/relationships/image" Target="../media/image1.emf"/><Relationship Id="rId9" Type="http://schemas.openxmlformats.org/officeDocument/2006/relationships/oleObject" Target="../embeddings/oleObject10.bin"/><Relationship Id="rId14" Type="http://schemas.openxmlformats.org/officeDocument/2006/relationships/image" Target="../media/image8.emf"/></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9.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4.e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8.emf"/><Relationship Id="rId4" Type="http://schemas.openxmlformats.org/officeDocument/2006/relationships/image" Target="../media/image1.emf"/><Relationship Id="rId9"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91687"/>
          </a:xfrm>
        </p:spPr>
        <p:txBody>
          <a:bodyPr>
            <a:normAutofit/>
          </a:bodyPr>
          <a:lstStyle/>
          <a:p>
            <a:r>
              <a:rPr lang="en-US" sz="2000" dirty="0">
                <a:solidFill>
                  <a:srgbClr val="000090"/>
                </a:solidFill>
              </a:rPr>
              <a:t>ESS 411/511 Geophysical Continuum Mechanics</a:t>
            </a:r>
          </a:p>
        </p:txBody>
      </p:sp>
      <p:sp>
        <p:nvSpPr>
          <p:cNvPr id="5" name="TextBox 4"/>
          <p:cNvSpPr txBox="1"/>
          <p:nvPr/>
        </p:nvSpPr>
        <p:spPr>
          <a:xfrm>
            <a:off x="761172" y="1064552"/>
            <a:ext cx="7925628" cy="4462760"/>
          </a:xfrm>
          <a:prstGeom prst="rect">
            <a:avLst/>
          </a:prstGeom>
          <a:noFill/>
        </p:spPr>
        <p:txBody>
          <a:bodyPr wrap="square" rtlCol="0">
            <a:spAutoFit/>
          </a:bodyPr>
          <a:lstStyle/>
          <a:p>
            <a:r>
              <a:rPr lang="en-US" sz="2400" dirty="0">
                <a:solidFill>
                  <a:srgbClr val="000090"/>
                </a:solidFill>
              </a:rPr>
              <a:t>Broad Outline for the Quarter</a:t>
            </a:r>
          </a:p>
          <a:p>
            <a:pPr marL="342900" indent="-342900">
              <a:buFont typeface="Arial"/>
              <a:buChar char="•"/>
            </a:pPr>
            <a:r>
              <a:rPr lang="en-US" sz="2000" dirty="0">
                <a:solidFill>
                  <a:srgbClr val="000090"/>
                </a:solidFill>
              </a:rPr>
              <a:t>Continuum mechanics in 1-D</a:t>
            </a:r>
          </a:p>
          <a:p>
            <a:pPr marL="342900" indent="-342900">
              <a:buFont typeface="Arial"/>
              <a:buChar char="•"/>
            </a:pPr>
            <a:r>
              <a:rPr lang="en-US" sz="2000" dirty="0">
                <a:solidFill>
                  <a:srgbClr val="000090"/>
                </a:solidFill>
              </a:rPr>
              <a:t>1-D models with springs, dashpots, sliding blocks</a:t>
            </a:r>
          </a:p>
          <a:p>
            <a:pPr marL="342900" indent="-342900">
              <a:buFont typeface="Arial"/>
              <a:buChar char="•"/>
            </a:pPr>
            <a:r>
              <a:rPr lang="en-US" sz="2000" dirty="0">
                <a:solidFill>
                  <a:srgbClr val="000090"/>
                </a:solidFill>
              </a:rPr>
              <a:t>Attenuation</a:t>
            </a:r>
          </a:p>
          <a:p>
            <a:pPr marL="342900" indent="-342900">
              <a:buFont typeface="Arial"/>
              <a:buChar char="•"/>
            </a:pPr>
            <a:r>
              <a:rPr lang="en-US" sz="2000" dirty="0">
                <a:solidFill>
                  <a:srgbClr val="000090"/>
                </a:solidFill>
              </a:rPr>
              <a:t>Mathematical tools – vectors, tensors, coordinate changes </a:t>
            </a:r>
          </a:p>
          <a:p>
            <a:pPr marL="342900" indent="-342900">
              <a:buFont typeface="Arial"/>
              <a:buChar char="•"/>
            </a:pPr>
            <a:r>
              <a:rPr lang="en-US" sz="2000" dirty="0">
                <a:solidFill>
                  <a:srgbClr val="000090"/>
                </a:solidFill>
              </a:rPr>
              <a:t>Stress – principal values,  Mohr’s circles for 3-D stress</a:t>
            </a:r>
          </a:p>
          <a:p>
            <a:pPr marL="342900" indent="-342900">
              <a:buFont typeface="Arial"/>
              <a:buChar char="•"/>
            </a:pPr>
            <a:r>
              <a:rPr lang="en-US" sz="2000" dirty="0">
                <a:solidFill>
                  <a:srgbClr val="000090"/>
                </a:solidFill>
              </a:rPr>
              <a:t>Coulomb failure, pore pressure, crustal strength</a:t>
            </a:r>
          </a:p>
          <a:p>
            <a:pPr marL="342900" indent="-342900">
              <a:buFont typeface="Arial"/>
              <a:buChar char="•"/>
            </a:pPr>
            <a:r>
              <a:rPr lang="en-US" sz="2000" dirty="0">
                <a:solidFill>
                  <a:srgbClr val="FF0000"/>
                </a:solidFill>
              </a:rPr>
              <a:t>Measuring stress in the Earth</a:t>
            </a:r>
          </a:p>
          <a:p>
            <a:pPr marL="342900" indent="-342900">
              <a:buFont typeface="Arial"/>
              <a:buChar char="•"/>
            </a:pPr>
            <a:r>
              <a:rPr lang="en-US" sz="2000" dirty="0">
                <a:solidFill>
                  <a:srgbClr val="000090"/>
                </a:solidFill>
              </a:rPr>
              <a:t>Strain – Finite strain; infinitesimal strains</a:t>
            </a:r>
          </a:p>
          <a:p>
            <a:pPr marL="342900" indent="-342900">
              <a:buFont typeface="Arial"/>
              <a:buChar char="•"/>
            </a:pPr>
            <a:r>
              <a:rPr lang="en-US" sz="2000" dirty="0">
                <a:solidFill>
                  <a:srgbClr val="000090"/>
                </a:solidFill>
              </a:rPr>
              <a:t>Moments – lithosphere bending; Earthquake moment magnitude</a:t>
            </a:r>
          </a:p>
          <a:p>
            <a:pPr marL="342900" indent="-342900">
              <a:buFont typeface="Arial"/>
              <a:buChar char="•"/>
            </a:pPr>
            <a:r>
              <a:rPr lang="en-US" sz="2000" dirty="0">
                <a:solidFill>
                  <a:srgbClr val="000090"/>
                </a:solidFill>
              </a:rPr>
              <a:t>Conservation laws </a:t>
            </a:r>
          </a:p>
          <a:p>
            <a:pPr marL="342900" indent="-342900">
              <a:buFont typeface="Arial"/>
              <a:buChar char="•"/>
            </a:pPr>
            <a:r>
              <a:rPr lang="en-US" sz="2000" dirty="0">
                <a:solidFill>
                  <a:srgbClr val="000090"/>
                </a:solidFill>
              </a:rPr>
              <a:t>Constitutive relations for elastic and viscous materials</a:t>
            </a:r>
          </a:p>
          <a:p>
            <a:pPr marL="342900" indent="-342900">
              <a:buFont typeface="Arial"/>
              <a:buChar char="•"/>
            </a:pPr>
            <a:r>
              <a:rPr lang="en-US" sz="2000" dirty="0">
                <a:solidFill>
                  <a:srgbClr val="000090"/>
                </a:solidFill>
              </a:rPr>
              <a:t>Elastic waves; kinematic waves</a:t>
            </a:r>
          </a:p>
          <a:p>
            <a:pPr marL="342900" indent="-342900">
              <a:buFont typeface="Arial"/>
              <a:buChar char="•"/>
            </a:pPr>
            <a:endParaRPr lang="en-US" sz="2000" dirty="0">
              <a:solidFill>
                <a:srgbClr val="000090"/>
              </a:solidFill>
            </a:endParaRPr>
          </a:p>
        </p:txBody>
      </p:sp>
    </p:spTree>
    <p:extLst>
      <p:ext uri="{BB962C8B-B14F-4D97-AF65-F5344CB8AC3E}">
        <p14:creationId xmlns:p14="http://schemas.microsoft.com/office/powerpoint/2010/main" val="134724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r>
              <a:rPr lang="en-US" sz="3200" dirty="0">
                <a:solidFill>
                  <a:srgbClr val="000066"/>
                </a:solidFill>
              </a:rPr>
              <a:t>Measuring stress around an excavation</a:t>
            </a:r>
          </a:p>
        </p:txBody>
      </p:sp>
      <p:sp>
        <p:nvSpPr>
          <p:cNvPr id="3" name="TextBox 2"/>
          <p:cNvSpPr txBox="1"/>
          <p:nvPr/>
        </p:nvSpPr>
        <p:spPr>
          <a:xfrm>
            <a:off x="1752600" y="1828800"/>
            <a:ext cx="2198038" cy="2246769"/>
          </a:xfrm>
          <a:prstGeom prst="rect">
            <a:avLst/>
          </a:prstGeom>
          <a:noFill/>
        </p:spPr>
        <p:txBody>
          <a:bodyPr wrap="none" rtlCol="0">
            <a:spAutoFit/>
          </a:bodyPr>
          <a:lstStyle/>
          <a:p>
            <a:pPr marL="457200" indent="-457200">
              <a:buFont typeface="Arial"/>
              <a:buChar char="•"/>
            </a:pPr>
            <a:r>
              <a:rPr lang="en-US" sz="2800" dirty="0">
                <a:solidFill>
                  <a:srgbClr val="000066"/>
                </a:solidFill>
              </a:rPr>
              <a:t>Mine shaft</a:t>
            </a:r>
          </a:p>
          <a:p>
            <a:pPr marL="457200" indent="-457200">
              <a:buFont typeface="Arial"/>
              <a:buChar char="•"/>
            </a:pPr>
            <a:r>
              <a:rPr lang="en-US" sz="2800" dirty="0">
                <a:solidFill>
                  <a:srgbClr val="000066"/>
                </a:solidFill>
              </a:rPr>
              <a:t>Tunnel</a:t>
            </a:r>
          </a:p>
          <a:p>
            <a:pPr marL="457200" indent="-457200">
              <a:buFont typeface="Arial"/>
              <a:buChar char="•"/>
            </a:pPr>
            <a:r>
              <a:rPr lang="en-US" sz="2800" dirty="0">
                <a:solidFill>
                  <a:srgbClr val="000066"/>
                </a:solidFill>
              </a:rPr>
              <a:t>Well</a:t>
            </a:r>
          </a:p>
          <a:p>
            <a:pPr marL="457200" indent="-457200">
              <a:buFont typeface="Arial"/>
              <a:buChar char="•"/>
            </a:pPr>
            <a:r>
              <a:rPr lang="en-US" sz="2800" dirty="0">
                <a:solidFill>
                  <a:srgbClr val="000066"/>
                </a:solidFill>
              </a:rPr>
              <a:t>Others?</a:t>
            </a:r>
          </a:p>
          <a:p>
            <a:endParaRPr lang="en-US" sz="2800" dirty="0">
              <a:solidFill>
                <a:srgbClr val="000066"/>
              </a:solidFill>
            </a:endParaRPr>
          </a:p>
        </p:txBody>
      </p:sp>
      <p:sp>
        <p:nvSpPr>
          <p:cNvPr id="4" name="TextBox 3"/>
          <p:cNvSpPr txBox="1"/>
          <p:nvPr/>
        </p:nvSpPr>
        <p:spPr>
          <a:xfrm>
            <a:off x="838200" y="4267200"/>
            <a:ext cx="7363840" cy="892552"/>
          </a:xfrm>
          <a:prstGeom prst="rect">
            <a:avLst/>
          </a:prstGeom>
          <a:noFill/>
        </p:spPr>
        <p:txBody>
          <a:bodyPr wrap="none" rtlCol="0">
            <a:spAutoFit/>
          </a:bodyPr>
          <a:lstStyle/>
          <a:p>
            <a:r>
              <a:rPr lang="en-US" sz="2800" dirty="0">
                <a:solidFill>
                  <a:srgbClr val="000066"/>
                </a:solidFill>
              </a:rPr>
              <a:t>Let’s take a break for some </a:t>
            </a:r>
            <a:r>
              <a:rPr lang="en-US" sz="2800" dirty="0" err="1">
                <a:solidFill>
                  <a:srgbClr val="000066"/>
                </a:solidFill>
              </a:rPr>
              <a:t>flatjacks</a:t>
            </a:r>
            <a:r>
              <a:rPr lang="en-US" sz="2800" dirty="0">
                <a:solidFill>
                  <a:srgbClr val="000066"/>
                </a:solidFill>
              </a:rPr>
              <a:t> with syrup ...</a:t>
            </a:r>
          </a:p>
          <a:p>
            <a:endParaRPr lang="en-US" dirty="0"/>
          </a:p>
        </p:txBody>
      </p:sp>
    </p:spTree>
    <p:extLst>
      <p:ext uri="{BB962C8B-B14F-4D97-AF65-F5344CB8AC3E}">
        <p14:creationId xmlns:p14="http://schemas.microsoft.com/office/powerpoint/2010/main" val="352091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6124575"/>
          </a:xfrm>
        </p:spPr>
      </p:pic>
      <p:sp>
        <p:nvSpPr>
          <p:cNvPr id="99330" name="Rectangle 2"/>
          <p:cNvSpPr>
            <a:spLocks noGrp="1" noChangeArrowheads="1"/>
          </p:cNvSpPr>
          <p:nvPr>
            <p:ph type="title"/>
          </p:nvPr>
        </p:nvSpPr>
        <p:spPr>
          <a:xfrm>
            <a:off x="3124200" y="152400"/>
            <a:ext cx="3352800" cy="1143000"/>
          </a:xfrm>
          <a:solidFill>
            <a:schemeClr val="bg1"/>
          </a:solidFill>
        </p:spPr>
        <p:txBody>
          <a:bodyPr/>
          <a:lstStyle/>
          <a:p>
            <a:pPr eaLnBrk="1" hangingPunct="1">
              <a:defRPr/>
            </a:pPr>
            <a:r>
              <a:rPr lang="en-US" sz="4000" dirty="0" err="1">
                <a:solidFill>
                  <a:srgbClr val="990000"/>
                </a:solidFill>
                <a:cs typeface="+mj-cs"/>
              </a:rPr>
              <a:t>Flatjack</a:t>
            </a:r>
            <a:r>
              <a:rPr lang="en-US" sz="4000" dirty="0">
                <a:solidFill>
                  <a:srgbClr val="990000"/>
                </a:solidFill>
                <a:cs typeface="+mj-cs"/>
              </a:rPr>
              <a:t> Tests</a:t>
            </a:r>
          </a:p>
        </p:txBody>
      </p:sp>
      <p:sp>
        <p:nvSpPr>
          <p:cNvPr id="99331" name="Text Box 3"/>
          <p:cNvSpPr txBox="1">
            <a:spLocks noChangeArrowheads="1"/>
          </p:cNvSpPr>
          <p:nvPr/>
        </p:nvSpPr>
        <p:spPr bwMode="auto">
          <a:xfrm>
            <a:off x="492125" y="5454650"/>
            <a:ext cx="658385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36538" indent="-2365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2800" dirty="0">
                <a:solidFill>
                  <a:srgbClr val="006600"/>
                </a:solidFill>
                <a:cs typeface="+mn-cs"/>
              </a:rPr>
              <a:t>What do you think the test might measure?</a:t>
            </a:r>
          </a:p>
        </p:txBody>
      </p:sp>
      <p:sp>
        <p:nvSpPr>
          <p:cNvPr id="99334" name="Text Box 6"/>
          <p:cNvSpPr txBox="1">
            <a:spLocks noChangeArrowheads="1"/>
          </p:cNvSpPr>
          <p:nvPr/>
        </p:nvSpPr>
        <p:spPr bwMode="auto">
          <a:xfrm>
            <a:off x="5381625" y="6373813"/>
            <a:ext cx="33813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dirty="0">
                <a:cs typeface="+mn-cs"/>
              </a:rPr>
              <a:t>http://</a:t>
            </a:r>
            <a:r>
              <a:rPr lang="en-US" sz="2000" dirty="0" err="1">
                <a:cs typeface="+mn-cs"/>
              </a:rPr>
              <a:t>www.walterpmoore.com</a:t>
            </a:r>
            <a:r>
              <a:rPr lang="en-US" sz="2000" dirty="0">
                <a:cs typeface="+mn-cs"/>
              </a:rPr>
              <a:t>/</a:t>
            </a:r>
          </a:p>
        </p:txBody>
      </p:sp>
    </p:spTree>
    <p:extLst>
      <p:ext uri="{BB962C8B-B14F-4D97-AF65-F5344CB8AC3E}">
        <p14:creationId xmlns:p14="http://schemas.microsoft.com/office/powerpoint/2010/main" val="23158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4-11-04 at 6.48.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34815"/>
          </a:xfrm>
          <a:prstGeom prst="rect">
            <a:avLst/>
          </a:prstGeom>
        </p:spPr>
      </p:pic>
    </p:spTree>
    <p:extLst>
      <p:ext uri="{BB962C8B-B14F-4D97-AF65-F5344CB8AC3E}">
        <p14:creationId xmlns:p14="http://schemas.microsoft.com/office/powerpoint/2010/main" val="338450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4-11-04 at 6.49.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2" y="0"/>
            <a:ext cx="9115778" cy="6858000"/>
          </a:xfrm>
          <a:prstGeom prst="rect">
            <a:avLst/>
          </a:prstGeom>
        </p:spPr>
      </p:pic>
    </p:spTree>
    <p:extLst>
      <p:ext uri="{BB962C8B-B14F-4D97-AF65-F5344CB8AC3E}">
        <p14:creationId xmlns:p14="http://schemas.microsoft.com/office/powerpoint/2010/main" val="205395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4-11-04 at 6.49.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8" y="0"/>
            <a:ext cx="9087322" cy="6858000"/>
          </a:xfrm>
          <a:prstGeom prst="rect">
            <a:avLst/>
          </a:prstGeom>
        </p:spPr>
      </p:pic>
    </p:spTree>
    <p:extLst>
      <p:ext uri="{BB962C8B-B14F-4D97-AF65-F5344CB8AC3E}">
        <p14:creationId xmlns:p14="http://schemas.microsoft.com/office/powerpoint/2010/main" val="135918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3" name="Picture 11" descr="d_gage_schem"/>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838200" y="762000"/>
            <a:ext cx="7188200" cy="539115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18436" name="Rectangle 4"/>
          <p:cNvSpPr>
            <a:spLocks noGrp="1" noChangeArrowheads="1"/>
          </p:cNvSpPr>
          <p:nvPr>
            <p:ph type="title"/>
          </p:nvPr>
        </p:nvSpPr>
        <p:spPr>
          <a:xfrm>
            <a:off x="533400" y="228600"/>
            <a:ext cx="5562600" cy="609600"/>
          </a:xfrm>
        </p:spPr>
        <p:txBody>
          <a:bodyPr/>
          <a:lstStyle/>
          <a:p>
            <a:pPr eaLnBrk="1" hangingPunct="1">
              <a:defRPr/>
            </a:pPr>
            <a:r>
              <a:rPr lang="en-US" sz="3200">
                <a:solidFill>
                  <a:srgbClr val="990000"/>
                </a:solidFill>
                <a:cs typeface="+mj-cs"/>
              </a:rPr>
              <a:t>Overcoring – the operation</a:t>
            </a:r>
          </a:p>
        </p:txBody>
      </p:sp>
      <p:sp>
        <p:nvSpPr>
          <p:cNvPr id="18438" name="Text Box 6"/>
          <p:cNvSpPr txBox="1">
            <a:spLocks noChangeArrowheads="1"/>
          </p:cNvSpPr>
          <p:nvPr/>
        </p:nvSpPr>
        <p:spPr bwMode="auto">
          <a:xfrm>
            <a:off x="76200" y="6384925"/>
            <a:ext cx="45148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http://www.hydrofrac.com/hfo_home.html</a:t>
            </a:r>
          </a:p>
        </p:txBody>
      </p:sp>
    </p:spTree>
    <p:extLst>
      <p:ext uri="{BB962C8B-B14F-4D97-AF65-F5344CB8AC3E}">
        <p14:creationId xmlns:p14="http://schemas.microsoft.com/office/powerpoint/2010/main" val="78963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5" descr="d_gage_too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638425"/>
            <a:ext cx="5257800" cy="3609975"/>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27651" name="Rectangle 3"/>
          <p:cNvSpPr>
            <a:spLocks noGrp="1" noChangeArrowheads="1"/>
          </p:cNvSpPr>
          <p:nvPr>
            <p:ph type="title"/>
          </p:nvPr>
        </p:nvSpPr>
        <p:spPr>
          <a:xfrm>
            <a:off x="609600" y="304800"/>
            <a:ext cx="3886200" cy="609600"/>
          </a:xfrm>
        </p:spPr>
        <p:txBody>
          <a:bodyPr/>
          <a:lstStyle/>
          <a:p>
            <a:pPr eaLnBrk="1" hangingPunct="1">
              <a:defRPr/>
            </a:pPr>
            <a:r>
              <a:rPr lang="en-US" sz="3200">
                <a:solidFill>
                  <a:srgbClr val="990000"/>
                </a:solidFill>
                <a:cs typeface="+mj-cs"/>
              </a:rPr>
              <a:t>Overcoring – the tool</a:t>
            </a:r>
          </a:p>
        </p:txBody>
      </p:sp>
      <p:pic>
        <p:nvPicPr>
          <p:cNvPr id="27650" name="Picture 2" descr="d_gage_schem"/>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105400" y="228600"/>
            <a:ext cx="3810000" cy="28575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27652" name="Text Box 4"/>
          <p:cNvSpPr txBox="1">
            <a:spLocks noChangeArrowheads="1"/>
          </p:cNvSpPr>
          <p:nvPr/>
        </p:nvSpPr>
        <p:spPr bwMode="auto">
          <a:xfrm>
            <a:off x="4419600" y="6248400"/>
            <a:ext cx="45148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http://www.hydrofrac.com/hfo_home.html</a:t>
            </a:r>
          </a:p>
        </p:txBody>
      </p:sp>
    </p:spTree>
    <p:extLst>
      <p:ext uri="{BB962C8B-B14F-4D97-AF65-F5344CB8AC3E}">
        <p14:creationId xmlns:p14="http://schemas.microsoft.com/office/powerpoint/2010/main" val="121171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d_gage_record"/>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333750" y="381000"/>
            <a:ext cx="5529263" cy="60198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23554" name="Rectangle 2"/>
          <p:cNvSpPr>
            <a:spLocks noGrp="1" noChangeArrowheads="1"/>
          </p:cNvSpPr>
          <p:nvPr>
            <p:ph type="title"/>
          </p:nvPr>
        </p:nvSpPr>
        <p:spPr>
          <a:xfrm>
            <a:off x="381000" y="76200"/>
            <a:ext cx="2971800" cy="1219200"/>
          </a:xfrm>
        </p:spPr>
        <p:txBody>
          <a:bodyPr/>
          <a:lstStyle/>
          <a:p>
            <a:pPr eaLnBrk="1" hangingPunct="1">
              <a:defRPr/>
            </a:pPr>
            <a:r>
              <a:rPr lang="en-US" sz="3600">
                <a:solidFill>
                  <a:srgbClr val="990000"/>
                </a:solidFill>
                <a:cs typeface="+mj-cs"/>
              </a:rPr>
              <a:t>Overcoring – the data</a:t>
            </a:r>
          </a:p>
        </p:txBody>
      </p:sp>
      <p:sp>
        <p:nvSpPr>
          <p:cNvPr id="23558" name="Text Box 6"/>
          <p:cNvSpPr txBox="1">
            <a:spLocks noChangeArrowheads="1"/>
          </p:cNvSpPr>
          <p:nvPr/>
        </p:nvSpPr>
        <p:spPr bwMode="auto">
          <a:xfrm>
            <a:off x="76200" y="6384925"/>
            <a:ext cx="45148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http://www.hydrofrac.com/hfo_home.html</a:t>
            </a:r>
          </a:p>
        </p:txBody>
      </p:sp>
      <p:sp>
        <p:nvSpPr>
          <p:cNvPr id="23562" name="Text Box 10"/>
          <p:cNvSpPr txBox="1">
            <a:spLocks noChangeArrowheads="1"/>
          </p:cNvSpPr>
          <p:nvPr/>
        </p:nvSpPr>
        <p:spPr bwMode="auto">
          <a:xfrm>
            <a:off x="381000" y="1219200"/>
            <a:ext cx="3048000" cy="4838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1">
                <a:solidFill>
                  <a:srgbClr val="000099"/>
                </a:solidFill>
                <a:cs typeface="+mn-cs"/>
              </a:rPr>
              <a:t>Three channels of diametral deformations logged continuously as the deformation gage is overcored. As the overcoring bit passes through the plane of measurements, the stresses are relieved and the results are shown as diametral deformations.</a:t>
            </a:r>
            <a:endParaRPr lang="en-US">
              <a:solidFill>
                <a:srgbClr val="000099"/>
              </a:solidFill>
              <a:cs typeface="+mn-cs"/>
            </a:endParaRPr>
          </a:p>
        </p:txBody>
      </p:sp>
    </p:spTree>
    <p:extLst>
      <p:ext uri="{BB962C8B-B14F-4D97-AF65-F5344CB8AC3E}">
        <p14:creationId xmlns:p14="http://schemas.microsoft.com/office/powerpoint/2010/main" val="3390496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a:xfrm>
            <a:off x="685800" y="304800"/>
            <a:ext cx="7772400" cy="1143000"/>
          </a:xfrm>
        </p:spPr>
        <p:txBody>
          <a:bodyPr/>
          <a:lstStyle/>
          <a:p>
            <a:pPr eaLnBrk="1" hangingPunct="1">
              <a:defRPr/>
            </a:pPr>
            <a:r>
              <a:rPr lang="en-US">
                <a:solidFill>
                  <a:srgbClr val="990000"/>
                </a:solidFill>
                <a:cs typeface="+mj-cs"/>
              </a:rPr>
              <a:t>Why 3 sensors at 120</a:t>
            </a:r>
            <a:r>
              <a:rPr lang="en-US" baseline="30000">
                <a:solidFill>
                  <a:srgbClr val="990000"/>
                </a:solidFill>
                <a:cs typeface="+mj-cs"/>
              </a:rPr>
              <a:t>o</a:t>
            </a:r>
            <a:r>
              <a:rPr lang="en-US">
                <a:solidFill>
                  <a:srgbClr val="990000"/>
                </a:solidFill>
                <a:cs typeface="+mj-cs"/>
              </a:rPr>
              <a:t>?</a:t>
            </a:r>
          </a:p>
        </p:txBody>
      </p:sp>
      <p:sp>
        <p:nvSpPr>
          <p:cNvPr id="92165" name="Text Box 5"/>
          <p:cNvSpPr txBox="1">
            <a:spLocks noChangeArrowheads="1"/>
          </p:cNvSpPr>
          <p:nvPr/>
        </p:nvSpPr>
        <p:spPr bwMode="auto">
          <a:xfrm>
            <a:off x="990600" y="1905000"/>
            <a:ext cx="5586413"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2800">
                <a:solidFill>
                  <a:srgbClr val="006600"/>
                </a:solidFill>
                <a:cs typeface="+mn-cs"/>
              </a:rPr>
              <a:t>The hole will deform into an ellipse.</a:t>
            </a:r>
          </a:p>
          <a:p>
            <a:pPr>
              <a:buFontTx/>
              <a:buChar char="•"/>
              <a:defRPr/>
            </a:pPr>
            <a:r>
              <a:rPr lang="en-US" sz="2800">
                <a:solidFill>
                  <a:srgbClr val="006600"/>
                </a:solidFill>
                <a:cs typeface="+mn-cs"/>
              </a:rPr>
              <a:t>Many ellipses can fit 2 diameters</a:t>
            </a:r>
            <a:r>
              <a:rPr lang="en-US" sz="2800">
                <a:solidFill>
                  <a:srgbClr val="000099"/>
                </a:solidFill>
                <a:cs typeface="+mn-cs"/>
              </a:rPr>
              <a:t>.</a:t>
            </a:r>
          </a:p>
        </p:txBody>
      </p:sp>
      <p:grpSp>
        <p:nvGrpSpPr>
          <p:cNvPr id="92181" name="Group 21"/>
          <p:cNvGrpSpPr>
            <a:grpSpLocks/>
          </p:cNvGrpSpPr>
          <p:nvPr/>
        </p:nvGrpSpPr>
        <p:grpSpPr bwMode="auto">
          <a:xfrm>
            <a:off x="6553200" y="1295400"/>
            <a:ext cx="2133600" cy="1600200"/>
            <a:chOff x="2640" y="3216"/>
            <a:chExt cx="1344" cy="1008"/>
          </a:xfrm>
        </p:grpSpPr>
        <p:sp>
          <p:nvSpPr>
            <p:cNvPr id="92175" name="Oval 15"/>
            <p:cNvSpPr>
              <a:spLocks noChangeArrowheads="1"/>
            </p:cNvSpPr>
            <p:nvPr/>
          </p:nvSpPr>
          <p:spPr bwMode="auto">
            <a:xfrm>
              <a:off x="2688" y="3408"/>
              <a:ext cx="1200" cy="612"/>
            </a:xfrm>
            <a:prstGeom prst="ellipse">
              <a:avLst/>
            </a:prstGeom>
            <a:noFill/>
            <a:ln w="28575">
              <a:solidFill>
                <a:srgbClr val="99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176" name="Line 16"/>
            <p:cNvSpPr>
              <a:spLocks noChangeShapeType="1"/>
            </p:cNvSpPr>
            <p:nvPr/>
          </p:nvSpPr>
          <p:spPr bwMode="auto">
            <a:xfrm>
              <a:off x="2928" y="3456"/>
              <a:ext cx="720" cy="516"/>
            </a:xfrm>
            <a:prstGeom prst="line">
              <a:avLst/>
            </a:prstGeom>
            <a:noFill/>
            <a:ln w="28575">
              <a:solidFill>
                <a:srgbClr val="000099"/>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77" name="Line 17"/>
            <p:cNvSpPr>
              <a:spLocks noChangeShapeType="1"/>
            </p:cNvSpPr>
            <p:nvPr/>
          </p:nvSpPr>
          <p:spPr bwMode="auto">
            <a:xfrm flipV="1">
              <a:off x="3072" y="3408"/>
              <a:ext cx="432" cy="576"/>
            </a:xfrm>
            <a:prstGeom prst="line">
              <a:avLst/>
            </a:prstGeom>
            <a:noFill/>
            <a:ln w="28575">
              <a:solidFill>
                <a:srgbClr val="000099"/>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78" name="Oval 18"/>
            <p:cNvSpPr>
              <a:spLocks noChangeArrowheads="1"/>
            </p:cNvSpPr>
            <p:nvPr/>
          </p:nvSpPr>
          <p:spPr bwMode="auto">
            <a:xfrm rot="2998273">
              <a:off x="2860" y="3352"/>
              <a:ext cx="856" cy="714"/>
            </a:xfrm>
            <a:prstGeom prst="ellipse">
              <a:avLst/>
            </a:prstGeom>
            <a:noFill/>
            <a:ln w="28575">
              <a:solidFill>
                <a:srgbClr val="00808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179" name="Line 19"/>
            <p:cNvSpPr>
              <a:spLocks noChangeShapeType="1"/>
            </p:cNvSpPr>
            <p:nvPr/>
          </p:nvSpPr>
          <p:spPr bwMode="auto">
            <a:xfrm>
              <a:off x="2640" y="3696"/>
              <a:ext cx="134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80" name="Line 20"/>
            <p:cNvSpPr>
              <a:spLocks noChangeShapeType="1"/>
            </p:cNvSpPr>
            <p:nvPr/>
          </p:nvSpPr>
          <p:spPr bwMode="auto">
            <a:xfrm rot="-5400000">
              <a:off x="2760" y="3720"/>
              <a:ext cx="10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92185" name="Group 25"/>
          <p:cNvGrpSpPr>
            <a:grpSpLocks/>
          </p:cNvGrpSpPr>
          <p:nvPr/>
        </p:nvGrpSpPr>
        <p:grpSpPr bwMode="auto">
          <a:xfrm>
            <a:off x="5029200" y="5043488"/>
            <a:ext cx="1828800" cy="1738312"/>
            <a:chOff x="1296" y="2496"/>
            <a:chExt cx="1152" cy="1095"/>
          </a:xfrm>
        </p:grpSpPr>
        <p:grpSp>
          <p:nvGrpSpPr>
            <p:cNvPr id="24597" name="Group 24"/>
            <p:cNvGrpSpPr>
              <a:grpSpLocks/>
            </p:cNvGrpSpPr>
            <p:nvPr/>
          </p:nvGrpSpPr>
          <p:grpSpPr bwMode="auto">
            <a:xfrm>
              <a:off x="1296" y="2736"/>
              <a:ext cx="1152" cy="576"/>
              <a:chOff x="1296" y="2736"/>
              <a:chExt cx="1152" cy="576"/>
            </a:xfrm>
          </p:grpSpPr>
          <p:sp>
            <p:nvSpPr>
              <p:cNvPr id="92166" name="Oval 6"/>
              <p:cNvSpPr>
                <a:spLocks noChangeArrowheads="1"/>
              </p:cNvSpPr>
              <p:nvPr/>
            </p:nvSpPr>
            <p:spPr bwMode="auto">
              <a:xfrm>
                <a:off x="1296" y="2736"/>
                <a:ext cx="1152" cy="576"/>
              </a:xfrm>
              <a:prstGeom prst="ellipse">
                <a:avLst/>
              </a:prstGeom>
              <a:noFill/>
              <a:ln w="28575">
                <a:solidFill>
                  <a:srgbClr val="99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167" name="Line 7"/>
              <p:cNvSpPr>
                <a:spLocks noChangeShapeType="1"/>
              </p:cNvSpPr>
              <p:nvPr/>
            </p:nvSpPr>
            <p:spPr bwMode="auto">
              <a:xfrm>
                <a:off x="1536" y="2784"/>
                <a:ext cx="672" cy="480"/>
              </a:xfrm>
              <a:prstGeom prst="line">
                <a:avLst/>
              </a:prstGeom>
              <a:noFill/>
              <a:ln w="28575">
                <a:solidFill>
                  <a:srgbClr val="000099"/>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68" name="Line 8"/>
              <p:cNvSpPr>
                <a:spLocks noChangeShapeType="1"/>
              </p:cNvSpPr>
              <p:nvPr/>
            </p:nvSpPr>
            <p:spPr bwMode="auto">
              <a:xfrm flipV="1">
                <a:off x="1344" y="2928"/>
                <a:ext cx="1056" cy="192"/>
              </a:xfrm>
              <a:prstGeom prst="line">
                <a:avLst/>
              </a:prstGeom>
              <a:noFill/>
              <a:ln w="28575">
                <a:solidFill>
                  <a:srgbClr val="000099"/>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82" name="Line 22"/>
              <p:cNvSpPr>
                <a:spLocks noChangeShapeType="1"/>
              </p:cNvSpPr>
              <p:nvPr/>
            </p:nvSpPr>
            <p:spPr bwMode="auto">
              <a:xfrm flipV="1">
                <a:off x="1776" y="2736"/>
                <a:ext cx="192" cy="576"/>
              </a:xfrm>
              <a:prstGeom prst="line">
                <a:avLst/>
              </a:prstGeom>
              <a:noFill/>
              <a:ln w="28575">
                <a:solidFill>
                  <a:srgbClr val="000099"/>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92183" name="Oval 23"/>
            <p:cNvSpPr>
              <a:spLocks noChangeArrowheads="1"/>
            </p:cNvSpPr>
            <p:nvPr/>
          </p:nvSpPr>
          <p:spPr bwMode="auto">
            <a:xfrm rot="-1743685">
              <a:off x="1646" y="2496"/>
              <a:ext cx="469" cy="1095"/>
            </a:xfrm>
            <a:prstGeom prst="ellipse">
              <a:avLst/>
            </a:prstGeom>
            <a:noFill/>
            <a:ln w="28575">
              <a:solidFill>
                <a:srgbClr val="00808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92186" name="Text Box 26"/>
          <p:cNvSpPr txBox="1">
            <a:spLocks noChangeArrowheads="1"/>
          </p:cNvSpPr>
          <p:nvPr/>
        </p:nvSpPr>
        <p:spPr bwMode="auto">
          <a:xfrm>
            <a:off x="838200" y="1371600"/>
            <a:ext cx="3886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a:solidFill>
                  <a:srgbClr val="000099"/>
                </a:solidFill>
                <a:cs typeface="+mn-cs"/>
              </a:rPr>
              <a:t>Why not 2 sensors at 90</a:t>
            </a:r>
            <a:r>
              <a:rPr lang="en-US" sz="2800" baseline="30000">
                <a:solidFill>
                  <a:srgbClr val="000099"/>
                </a:solidFill>
                <a:cs typeface="+mn-cs"/>
              </a:rPr>
              <a:t>o</a:t>
            </a:r>
            <a:r>
              <a:rPr lang="en-US" sz="2800">
                <a:solidFill>
                  <a:srgbClr val="000099"/>
                </a:solidFill>
                <a:cs typeface="+mn-cs"/>
              </a:rPr>
              <a:t>?</a:t>
            </a:r>
          </a:p>
        </p:txBody>
      </p:sp>
      <p:sp>
        <p:nvSpPr>
          <p:cNvPr id="92187" name="Text Box 27"/>
          <p:cNvSpPr txBox="1">
            <a:spLocks noChangeArrowheads="1"/>
          </p:cNvSpPr>
          <p:nvPr/>
        </p:nvSpPr>
        <p:spPr bwMode="auto">
          <a:xfrm>
            <a:off x="762000" y="3200400"/>
            <a:ext cx="56388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a:solidFill>
                  <a:srgbClr val="000099"/>
                </a:solidFill>
                <a:cs typeface="+mn-cs"/>
              </a:rPr>
              <a:t>How many parameters are needed to describe an ellipse?</a:t>
            </a:r>
          </a:p>
        </p:txBody>
      </p:sp>
      <p:sp>
        <p:nvSpPr>
          <p:cNvPr id="92188" name="Text Box 28"/>
          <p:cNvSpPr txBox="1">
            <a:spLocks noChangeArrowheads="1"/>
          </p:cNvSpPr>
          <p:nvPr/>
        </p:nvSpPr>
        <p:spPr bwMode="auto">
          <a:xfrm>
            <a:off x="914400" y="3990975"/>
            <a:ext cx="32766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2800">
                <a:solidFill>
                  <a:srgbClr val="006600"/>
                </a:solidFill>
                <a:cs typeface="+mn-cs"/>
              </a:rPr>
              <a:t>Major axis </a:t>
            </a:r>
            <a:r>
              <a:rPr lang="en-US" sz="2800" i="1">
                <a:cs typeface="+mn-cs"/>
              </a:rPr>
              <a:t>a</a:t>
            </a:r>
            <a:r>
              <a:rPr lang="en-US" sz="2800">
                <a:cs typeface="+mn-cs"/>
              </a:rPr>
              <a:t> </a:t>
            </a:r>
          </a:p>
          <a:p>
            <a:pPr>
              <a:buFontTx/>
              <a:buChar char="•"/>
              <a:defRPr/>
            </a:pPr>
            <a:r>
              <a:rPr lang="en-US" sz="2800">
                <a:solidFill>
                  <a:srgbClr val="006600"/>
                </a:solidFill>
                <a:cs typeface="+mn-cs"/>
              </a:rPr>
              <a:t>minor axis </a:t>
            </a:r>
            <a:r>
              <a:rPr lang="en-US" sz="2800" i="1">
                <a:cs typeface="+mn-cs"/>
              </a:rPr>
              <a:t>b</a:t>
            </a:r>
          </a:p>
          <a:p>
            <a:pPr>
              <a:buFontTx/>
              <a:buChar char="•"/>
              <a:defRPr/>
            </a:pPr>
            <a:r>
              <a:rPr lang="en-US" sz="2800">
                <a:solidFill>
                  <a:srgbClr val="006600"/>
                </a:solidFill>
                <a:cs typeface="+mn-cs"/>
              </a:rPr>
              <a:t>orientation angle </a:t>
            </a:r>
            <a:r>
              <a:rPr lang="en-US" sz="2800">
                <a:latin typeface="Symbol" charset="0"/>
                <a:cs typeface="+mn-cs"/>
              </a:rPr>
              <a:t>q</a:t>
            </a:r>
          </a:p>
        </p:txBody>
      </p:sp>
      <p:sp>
        <p:nvSpPr>
          <p:cNvPr id="92189" name="Text Box 29"/>
          <p:cNvSpPr txBox="1">
            <a:spLocks noChangeArrowheads="1"/>
          </p:cNvSpPr>
          <p:nvPr/>
        </p:nvSpPr>
        <p:spPr bwMode="auto">
          <a:xfrm>
            <a:off x="762000" y="5607050"/>
            <a:ext cx="4648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a:solidFill>
                  <a:srgbClr val="000099"/>
                </a:solidFill>
                <a:cs typeface="+mn-cs"/>
              </a:rPr>
              <a:t>With 3 diameters, there is a unique ellipse solution</a:t>
            </a:r>
          </a:p>
        </p:txBody>
      </p:sp>
      <p:grpSp>
        <p:nvGrpSpPr>
          <p:cNvPr id="92206" name="Group 46"/>
          <p:cNvGrpSpPr>
            <a:grpSpLocks/>
          </p:cNvGrpSpPr>
          <p:nvPr/>
        </p:nvGrpSpPr>
        <p:grpSpPr bwMode="auto">
          <a:xfrm>
            <a:off x="6096000" y="3048000"/>
            <a:ext cx="2819400" cy="2133600"/>
            <a:chOff x="2928" y="2304"/>
            <a:chExt cx="1344" cy="1008"/>
          </a:xfrm>
        </p:grpSpPr>
        <p:grpSp>
          <p:nvGrpSpPr>
            <p:cNvPr id="24586" name="Group 45"/>
            <p:cNvGrpSpPr>
              <a:grpSpLocks/>
            </p:cNvGrpSpPr>
            <p:nvPr/>
          </p:nvGrpSpPr>
          <p:grpSpPr bwMode="auto">
            <a:xfrm>
              <a:off x="2976" y="2496"/>
              <a:ext cx="1200" cy="624"/>
              <a:chOff x="2976" y="2496"/>
              <a:chExt cx="1200" cy="624"/>
            </a:xfrm>
          </p:grpSpPr>
          <p:sp>
            <p:nvSpPr>
              <p:cNvPr id="92192" name="Line 32"/>
              <p:cNvSpPr>
                <a:spLocks noChangeShapeType="1"/>
              </p:cNvSpPr>
              <p:nvPr/>
            </p:nvSpPr>
            <p:spPr bwMode="auto">
              <a:xfrm rot="-1682409">
                <a:off x="3552" y="2496"/>
                <a:ext cx="0" cy="624"/>
              </a:xfrm>
              <a:prstGeom prst="line">
                <a:avLst/>
              </a:prstGeom>
              <a:noFill/>
              <a:ln w="28575">
                <a:solidFill>
                  <a:srgbClr val="000099"/>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93" name="Line 33"/>
              <p:cNvSpPr>
                <a:spLocks noChangeShapeType="1"/>
              </p:cNvSpPr>
              <p:nvPr/>
            </p:nvSpPr>
            <p:spPr bwMode="auto">
              <a:xfrm rot="19917591" flipV="1">
                <a:off x="2976" y="2773"/>
                <a:ext cx="1200" cy="0"/>
              </a:xfrm>
              <a:prstGeom prst="line">
                <a:avLst/>
              </a:prstGeom>
              <a:noFill/>
              <a:ln w="28575">
                <a:solidFill>
                  <a:srgbClr val="000099"/>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92200" name="Arc 40"/>
            <p:cNvSpPr>
              <a:spLocks/>
            </p:cNvSpPr>
            <p:nvPr/>
          </p:nvSpPr>
          <p:spPr bwMode="auto">
            <a:xfrm>
              <a:off x="3840" y="2640"/>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201" name="Text Box 41"/>
            <p:cNvSpPr txBox="1">
              <a:spLocks noChangeArrowheads="1"/>
            </p:cNvSpPr>
            <p:nvPr/>
          </p:nvSpPr>
          <p:spPr bwMode="auto">
            <a:xfrm>
              <a:off x="3840" y="2582"/>
              <a:ext cx="150" cy="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Symbol" charset="0"/>
                  <a:cs typeface="+mn-cs"/>
                </a:rPr>
                <a:t>q</a:t>
              </a:r>
            </a:p>
          </p:txBody>
        </p:sp>
        <p:sp>
          <p:nvSpPr>
            <p:cNvPr id="92203" name="Text Box 43"/>
            <p:cNvSpPr txBox="1">
              <a:spLocks noChangeArrowheads="1"/>
            </p:cNvSpPr>
            <p:nvPr/>
          </p:nvSpPr>
          <p:spPr bwMode="auto">
            <a:xfrm>
              <a:off x="3532" y="2815"/>
              <a:ext cx="148" cy="1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cs typeface="+mn-cs"/>
                </a:rPr>
                <a:t>b</a:t>
              </a:r>
            </a:p>
          </p:txBody>
        </p:sp>
        <p:sp>
          <p:nvSpPr>
            <p:cNvPr id="92204" name="Text Box 44"/>
            <p:cNvSpPr txBox="1">
              <a:spLocks noChangeArrowheads="1"/>
            </p:cNvSpPr>
            <p:nvPr/>
          </p:nvSpPr>
          <p:spPr bwMode="auto">
            <a:xfrm>
              <a:off x="3206" y="2807"/>
              <a:ext cx="148" cy="1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cs typeface="+mn-cs"/>
                </a:rPr>
                <a:t>a</a:t>
              </a:r>
            </a:p>
          </p:txBody>
        </p:sp>
        <p:grpSp>
          <p:nvGrpSpPr>
            <p:cNvPr id="24591" name="Group 37"/>
            <p:cNvGrpSpPr>
              <a:grpSpLocks/>
            </p:cNvGrpSpPr>
            <p:nvPr/>
          </p:nvGrpSpPr>
          <p:grpSpPr bwMode="auto">
            <a:xfrm>
              <a:off x="2928" y="2304"/>
              <a:ext cx="1344" cy="1008"/>
              <a:chOff x="2928" y="2304"/>
              <a:chExt cx="1344" cy="1008"/>
            </a:xfrm>
          </p:grpSpPr>
          <p:sp>
            <p:nvSpPr>
              <p:cNvPr id="92195" name="Line 35"/>
              <p:cNvSpPr>
                <a:spLocks noChangeShapeType="1"/>
              </p:cNvSpPr>
              <p:nvPr/>
            </p:nvSpPr>
            <p:spPr bwMode="auto">
              <a:xfrm>
                <a:off x="2928" y="2784"/>
                <a:ext cx="134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96" name="Line 36"/>
              <p:cNvSpPr>
                <a:spLocks noChangeShapeType="1"/>
              </p:cNvSpPr>
              <p:nvPr/>
            </p:nvSpPr>
            <p:spPr bwMode="auto">
              <a:xfrm rot="-5400000">
                <a:off x="3048" y="2808"/>
                <a:ext cx="10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92191" name="Oval 31"/>
            <p:cNvSpPr>
              <a:spLocks noChangeArrowheads="1"/>
            </p:cNvSpPr>
            <p:nvPr/>
          </p:nvSpPr>
          <p:spPr bwMode="auto">
            <a:xfrm rot="-1682409">
              <a:off x="2973" y="2496"/>
              <a:ext cx="1200" cy="612"/>
            </a:xfrm>
            <a:prstGeom prst="ellipse">
              <a:avLst/>
            </a:prstGeom>
            <a:noFill/>
            <a:ln w="28575">
              <a:solidFill>
                <a:srgbClr val="99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extLst>
      <p:ext uri="{BB962C8B-B14F-4D97-AF65-F5344CB8AC3E}">
        <p14:creationId xmlns:p14="http://schemas.microsoft.com/office/powerpoint/2010/main" val="1961497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8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P spid="92187" grpId="0"/>
      <p:bldP spid="92188" grpId="0"/>
      <p:bldP spid="921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685800"/>
            <a:ext cx="2438400" cy="609600"/>
          </a:xfrm>
        </p:spPr>
        <p:txBody>
          <a:bodyPr>
            <a:normAutofit fontScale="90000"/>
          </a:bodyPr>
          <a:lstStyle/>
          <a:p>
            <a:pPr eaLnBrk="1" hangingPunct="1">
              <a:defRPr/>
            </a:pPr>
            <a:r>
              <a:rPr lang="en-US" sz="3200">
                <a:solidFill>
                  <a:srgbClr val="990000"/>
                </a:solidFill>
                <a:cs typeface="+mj-cs"/>
              </a:rPr>
              <a:t>Overcoring - calibration</a:t>
            </a:r>
          </a:p>
        </p:txBody>
      </p:sp>
      <p:pic>
        <p:nvPicPr>
          <p:cNvPr id="24579" name="Picture 3" descr="d_gage_overcor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895600" y="457200"/>
            <a:ext cx="5867400" cy="4075113"/>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24582" name="Text Box 6"/>
          <p:cNvSpPr txBox="1">
            <a:spLocks noChangeArrowheads="1"/>
          </p:cNvSpPr>
          <p:nvPr/>
        </p:nvSpPr>
        <p:spPr bwMode="auto">
          <a:xfrm>
            <a:off x="76200" y="6384925"/>
            <a:ext cx="45148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dirty="0">
                <a:cs typeface="+mn-cs"/>
              </a:rPr>
              <a:t>http://</a:t>
            </a:r>
            <a:r>
              <a:rPr lang="en-US" sz="2000" dirty="0" err="1">
                <a:cs typeface="+mn-cs"/>
              </a:rPr>
              <a:t>www.hydrofrac.com</a:t>
            </a:r>
            <a:r>
              <a:rPr lang="en-US" sz="2000" dirty="0">
                <a:cs typeface="+mn-cs"/>
              </a:rPr>
              <a:t>/</a:t>
            </a:r>
            <a:r>
              <a:rPr lang="en-US" sz="2000" dirty="0" err="1">
                <a:cs typeface="+mn-cs"/>
              </a:rPr>
              <a:t>hfo_home.html</a:t>
            </a:r>
            <a:endParaRPr lang="en-US" sz="2000" dirty="0">
              <a:cs typeface="+mn-cs"/>
            </a:endParaRPr>
          </a:p>
        </p:txBody>
      </p:sp>
      <p:sp>
        <p:nvSpPr>
          <p:cNvPr id="24584" name="Text Box 8"/>
          <p:cNvSpPr txBox="1">
            <a:spLocks noChangeArrowheads="1"/>
          </p:cNvSpPr>
          <p:nvPr/>
        </p:nvSpPr>
        <p:spPr bwMode="auto">
          <a:xfrm>
            <a:off x="838200" y="5045075"/>
            <a:ext cx="7483475"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31775" indent="-2317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dirty="0">
                <a:solidFill>
                  <a:srgbClr val="000099"/>
                </a:solidFill>
                <a:cs typeface="+mn-cs"/>
              </a:rPr>
              <a:t>Rheological properties</a:t>
            </a:r>
          </a:p>
          <a:p>
            <a:pPr>
              <a:buFontTx/>
              <a:buChar char="•"/>
              <a:defRPr/>
            </a:pPr>
            <a:r>
              <a:rPr lang="en-US" dirty="0">
                <a:solidFill>
                  <a:srgbClr val="000099"/>
                </a:solidFill>
                <a:cs typeface="+mn-cs"/>
              </a:rPr>
              <a:t>Pressure tests and tri-axial tests on the recovered cores to relate measured strain to relieved stress.</a:t>
            </a:r>
          </a:p>
        </p:txBody>
      </p:sp>
      <p:sp>
        <p:nvSpPr>
          <p:cNvPr id="24585" name="Text Box 9"/>
          <p:cNvSpPr txBox="1">
            <a:spLocks noChangeArrowheads="1"/>
          </p:cNvSpPr>
          <p:nvPr/>
        </p:nvSpPr>
        <p:spPr bwMode="auto">
          <a:xfrm>
            <a:off x="381000" y="1905000"/>
            <a:ext cx="24384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dirty="0">
                <a:solidFill>
                  <a:srgbClr val="000099"/>
                </a:solidFill>
                <a:cs typeface="+mn-cs"/>
              </a:rPr>
              <a:t>Now we know the deformation of the hole, but not the stress in the surrounding rock. </a:t>
            </a:r>
          </a:p>
          <a:p>
            <a:pPr>
              <a:defRPr/>
            </a:pPr>
            <a:endParaRPr lang="en-US" dirty="0">
              <a:solidFill>
                <a:srgbClr val="000099"/>
              </a:solidFill>
              <a:cs typeface="+mn-cs"/>
            </a:endParaRPr>
          </a:p>
          <a:p>
            <a:pPr>
              <a:defRPr/>
            </a:pPr>
            <a:r>
              <a:rPr lang="en-US" dirty="0">
                <a:solidFill>
                  <a:srgbClr val="000099"/>
                </a:solidFill>
                <a:latin typeface="Times New Roman"/>
                <a:cs typeface="Times New Roman"/>
              </a:rPr>
              <a:t>What’s next?</a:t>
            </a:r>
          </a:p>
        </p:txBody>
      </p:sp>
    </p:spTree>
    <p:extLst>
      <p:ext uri="{BB962C8B-B14F-4D97-AF65-F5344CB8AC3E}">
        <p14:creationId xmlns:p14="http://schemas.microsoft.com/office/powerpoint/2010/main" val="269696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p:bldP spid="245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556C2-8375-B34F-A8C6-9EA54170519B}"/>
              </a:ext>
            </a:extLst>
          </p:cNvPr>
          <p:cNvSpPr txBox="1"/>
          <p:nvPr/>
        </p:nvSpPr>
        <p:spPr>
          <a:xfrm>
            <a:off x="1282535" y="665018"/>
            <a:ext cx="184731" cy="646331"/>
          </a:xfrm>
          <a:prstGeom prst="rect">
            <a:avLst/>
          </a:prstGeom>
          <a:noFill/>
        </p:spPr>
        <p:txBody>
          <a:bodyPr wrap="none" rtlCol="0">
            <a:spAutoFit/>
          </a:bodyPr>
          <a:lstStyle/>
          <a:p>
            <a:endParaRPr lang="en-US" dirty="0"/>
          </a:p>
          <a:p>
            <a:endParaRPr lang="en-US" dirty="0"/>
          </a:p>
        </p:txBody>
      </p:sp>
      <p:sp>
        <p:nvSpPr>
          <p:cNvPr id="3" name="Title 2">
            <a:extLst>
              <a:ext uri="{FF2B5EF4-FFF2-40B4-BE49-F238E27FC236}">
                <a16:creationId xmlns:a16="http://schemas.microsoft.com/office/drawing/2014/main" id="{D51B537D-46C8-3C45-8CDC-32429E6C52A5}"/>
              </a:ext>
            </a:extLst>
          </p:cNvPr>
          <p:cNvSpPr>
            <a:spLocks noGrp="1"/>
          </p:cNvSpPr>
          <p:nvPr>
            <p:ph type="title"/>
          </p:nvPr>
        </p:nvSpPr>
        <p:spPr/>
        <p:txBody>
          <a:bodyPr>
            <a:normAutofit/>
          </a:bodyPr>
          <a:lstStyle/>
          <a:p>
            <a:r>
              <a:rPr lang="en-US" sz="2800" dirty="0">
                <a:solidFill>
                  <a:srgbClr val="002060"/>
                </a:solidFill>
              </a:rPr>
              <a:t>ESS 511 Term projects</a:t>
            </a:r>
          </a:p>
        </p:txBody>
      </p:sp>
      <p:sp>
        <p:nvSpPr>
          <p:cNvPr id="4" name="TextBox 3">
            <a:extLst>
              <a:ext uri="{FF2B5EF4-FFF2-40B4-BE49-F238E27FC236}">
                <a16:creationId xmlns:a16="http://schemas.microsoft.com/office/drawing/2014/main" id="{308BE7F7-F7C5-2448-817F-159449828EE5}"/>
              </a:ext>
            </a:extLst>
          </p:cNvPr>
          <p:cNvSpPr txBox="1"/>
          <p:nvPr/>
        </p:nvSpPr>
        <p:spPr>
          <a:xfrm>
            <a:off x="2334721" y="1784856"/>
            <a:ext cx="4474558" cy="3416320"/>
          </a:xfrm>
          <a:prstGeom prst="rect">
            <a:avLst/>
          </a:prstGeom>
          <a:noFill/>
        </p:spPr>
        <p:txBody>
          <a:bodyPr wrap="none" rtlCol="0">
            <a:spAutoFit/>
          </a:bodyPr>
          <a:lstStyle/>
          <a:p>
            <a:r>
              <a:rPr lang="en-US" sz="2400" dirty="0">
                <a:solidFill>
                  <a:srgbClr val="002060"/>
                </a:solidFill>
              </a:rPr>
              <a:t>This Friday Nov 5:   </a:t>
            </a:r>
          </a:p>
          <a:p>
            <a:pPr marL="342900" indent="-342900">
              <a:buFont typeface="Arial" panose="020B0604020202020204" pitchFamily="34" charset="0"/>
              <a:buChar char="•"/>
            </a:pPr>
            <a:r>
              <a:rPr lang="en-US" sz="2400" dirty="0">
                <a:solidFill>
                  <a:srgbClr val="002060"/>
                </a:solidFill>
              </a:rPr>
              <a:t>60 second updates</a:t>
            </a:r>
          </a:p>
          <a:p>
            <a:endParaRPr lang="en-US" sz="2400" dirty="0">
              <a:solidFill>
                <a:srgbClr val="002060"/>
              </a:solidFill>
            </a:endParaRPr>
          </a:p>
          <a:p>
            <a:r>
              <a:rPr lang="en-US" sz="2400" dirty="0">
                <a:solidFill>
                  <a:srgbClr val="002060"/>
                </a:solidFill>
              </a:rPr>
              <a:t>Next Friday Nov 12:   </a:t>
            </a:r>
          </a:p>
          <a:p>
            <a:pPr marL="342900" indent="-342900">
              <a:buFont typeface="Arial" panose="020B0604020202020204" pitchFamily="34" charset="0"/>
              <a:buChar char="•"/>
            </a:pPr>
            <a:r>
              <a:rPr lang="en-US" sz="2400" dirty="0">
                <a:solidFill>
                  <a:srgbClr val="002060"/>
                </a:solidFill>
              </a:rPr>
              <a:t>1-page reports (outline, refs, …)</a:t>
            </a:r>
          </a:p>
          <a:p>
            <a:endParaRPr lang="en-US" sz="2400" dirty="0">
              <a:solidFill>
                <a:srgbClr val="002060"/>
              </a:solidFill>
            </a:endParaRPr>
          </a:p>
          <a:p>
            <a:r>
              <a:rPr lang="en-US" sz="2400" dirty="0">
                <a:solidFill>
                  <a:srgbClr val="002060"/>
                </a:solidFill>
              </a:rPr>
              <a:t>The following Friday Nov19:   </a:t>
            </a:r>
          </a:p>
          <a:p>
            <a:pPr marL="342900" indent="-342900">
              <a:buFont typeface="Arial" panose="020B0604020202020204" pitchFamily="34" charset="0"/>
              <a:buChar char="•"/>
            </a:pPr>
            <a:r>
              <a:rPr lang="en-US" sz="2400" dirty="0">
                <a:solidFill>
                  <a:srgbClr val="002060"/>
                </a:solidFill>
              </a:rPr>
              <a:t>60 second updates</a:t>
            </a:r>
          </a:p>
          <a:p>
            <a:endParaRPr lang="en-US" sz="2400" dirty="0">
              <a:solidFill>
                <a:srgbClr val="002060"/>
              </a:solidFill>
            </a:endParaRPr>
          </a:p>
        </p:txBody>
      </p:sp>
    </p:spTree>
    <p:extLst>
      <p:ext uri="{BB962C8B-B14F-4D97-AF65-F5344CB8AC3E}">
        <p14:creationId xmlns:p14="http://schemas.microsoft.com/office/powerpoint/2010/main" val="930922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a:solidFill>
                  <a:srgbClr val="990000"/>
                </a:solidFill>
                <a:cs typeface="+mj-cs"/>
              </a:rPr>
              <a:t>Modes of Cracking</a:t>
            </a:r>
          </a:p>
        </p:txBody>
      </p:sp>
      <p:sp>
        <p:nvSpPr>
          <p:cNvPr id="125955" name="Text Box 3"/>
          <p:cNvSpPr txBox="1">
            <a:spLocks noChangeArrowheads="1"/>
          </p:cNvSpPr>
          <p:nvPr/>
        </p:nvSpPr>
        <p:spPr bwMode="auto">
          <a:xfrm>
            <a:off x="1127125" y="1751013"/>
            <a:ext cx="1463675" cy="954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dirty="0">
                <a:solidFill>
                  <a:srgbClr val="000099"/>
                </a:solidFill>
                <a:cs typeface="+mn-cs"/>
              </a:rPr>
              <a:t>Mode I:</a:t>
            </a:r>
          </a:p>
          <a:p>
            <a:pPr>
              <a:defRPr/>
            </a:pPr>
            <a:r>
              <a:rPr lang="en-US" sz="2800" dirty="0">
                <a:solidFill>
                  <a:srgbClr val="000099"/>
                </a:solidFill>
                <a:cs typeface="+mn-cs"/>
              </a:rPr>
              <a:t>Opening</a:t>
            </a:r>
            <a:endParaRPr lang="en-US" sz="2800" dirty="0">
              <a:solidFill>
                <a:srgbClr val="006600"/>
              </a:solidFill>
              <a:cs typeface="+mn-cs"/>
            </a:endParaRPr>
          </a:p>
        </p:txBody>
      </p:sp>
      <p:pic>
        <p:nvPicPr>
          <p:cNvPr id="27651" name="Picture 1" descr="800px-Fracture_modes_v2.png"/>
          <p:cNvPicPr>
            <a:picLocks noChangeAspect="1"/>
          </p:cNvPicPr>
          <p:nvPr/>
        </p:nvPicPr>
        <p:blipFill>
          <a:blip r:embed="rId2">
            <a:extLst>
              <a:ext uri="{28A0092B-C50C-407E-A947-70E740481C1C}">
                <a14:useLocalDpi xmlns:a14="http://schemas.microsoft.com/office/drawing/2010/main" val="0"/>
              </a:ext>
            </a:extLst>
          </a:blip>
          <a:srcRect b="22240"/>
          <a:stretch>
            <a:fillRect/>
          </a:stretch>
        </p:blipFill>
        <p:spPr bwMode="auto">
          <a:xfrm>
            <a:off x="466725" y="3505200"/>
            <a:ext cx="7839075"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p:cNvSpPr txBox="1">
            <a:spLocks noChangeArrowheads="1"/>
          </p:cNvSpPr>
          <p:nvPr/>
        </p:nvSpPr>
        <p:spPr bwMode="auto">
          <a:xfrm>
            <a:off x="3200400" y="1752600"/>
            <a:ext cx="2362200" cy="954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dirty="0">
                <a:solidFill>
                  <a:srgbClr val="000099"/>
                </a:solidFill>
                <a:cs typeface="+mn-cs"/>
              </a:rPr>
              <a:t>Mode II:</a:t>
            </a:r>
          </a:p>
          <a:p>
            <a:pPr>
              <a:defRPr/>
            </a:pPr>
            <a:r>
              <a:rPr lang="en-US" sz="2800" dirty="0">
                <a:solidFill>
                  <a:srgbClr val="000099"/>
                </a:solidFill>
                <a:cs typeface="+mn-cs"/>
              </a:rPr>
              <a:t>In-plane shear</a:t>
            </a:r>
            <a:endParaRPr lang="en-US" sz="2800" dirty="0">
              <a:solidFill>
                <a:srgbClr val="006600"/>
              </a:solidFill>
              <a:cs typeface="+mn-cs"/>
            </a:endParaRPr>
          </a:p>
        </p:txBody>
      </p:sp>
      <p:sp>
        <p:nvSpPr>
          <p:cNvPr id="18" name="Text Box 3"/>
          <p:cNvSpPr txBox="1">
            <a:spLocks noChangeArrowheads="1"/>
          </p:cNvSpPr>
          <p:nvPr/>
        </p:nvSpPr>
        <p:spPr bwMode="auto">
          <a:xfrm>
            <a:off x="5943600" y="1752600"/>
            <a:ext cx="2971800" cy="954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dirty="0">
                <a:solidFill>
                  <a:srgbClr val="000099"/>
                </a:solidFill>
                <a:cs typeface="+mn-cs"/>
              </a:rPr>
              <a:t>Mode III:</a:t>
            </a:r>
          </a:p>
          <a:p>
            <a:pPr>
              <a:defRPr/>
            </a:pPr>
            <a:r>
              <a:rPr lang="en-US" sz="2800" dirty="0">
                <a:solidFill>
                  <a:srgbClr val="000099"/>
                </a:solidFill>
                <a:cs typeface="+mn-cs"/>
              </a:rPr>
              <a:t>Out-of-plane shear</a:t>
            </a:r>
            <a:endParaRPr lang="en-US" sz="2800" dirty="0">
              <a:solidFill>
                <a:srgbClr val="006600"/>
              </a:solidFill>
              <a:cs typeface="+mn-cs"/>
            </a:endParaRPr>
          </a:p>
        </p:txBody>
      </p:sp>
      <p:sp>
        <p:nvSpPr>
          <p:cNvPr id="19" name="Text Box 3"/>
          <p:cNvSpPr txBox="1">
            <a:spLocks noChangeArrowheads="1"/>
          </p:cNvSpPr>
          <p:nvPr/>
        </p:nvSpPr>
        <p:spPr bwMode="auto">
          <a:xfrm>
            <a:off x="4419600" y="2895600"/>
            <a:ext cx="1905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defRPr/>
            </a:pPr>
            <a:r>
              <a:rPr lang="en-US" dirty="0">
                <a:solidFill>
                  <a:srgbClr val="000099"/>
                </a:solidFill>
                <a:cs typeface="+mn-cs"/>
              </a:rPr>
              <a:t>Crack</a:t>
            </a:r>
          </a:p>
          <a:p>
            <a:pPr algn="ctr">
              <a:defRPr/>
            </a:pPr>
            <a:r>
              <a:rPr lang="en-US" dirty="0">
                <a:solidFill>
                  <a:srgbClr val="000099"/>
                </a:solidFill>
                <a:cs typeface="+mn-cs"/>
              </a:rPr>
              <a:t>propagation</a:t>
            </a:r>
            <a:endParaRPr lang="en-US" dirty="0">
              <a:solidFill>
                <a:srgbClr val="006600"/>
              </a:solidFill>
              <a:cs typeface="+mn-cs"/>
            </a:endParaRPr>
          </a:p>
        </p:txBody>
      </p:sp>
      <p:cxnSp>
        <p:nvCxnSpPr>
          <p:cNvPr id="4" name="Straight Arrow Connector 3"/>
          <p:cNvCxnSpPr/>
          <p:nvPr/>
        </p:nvCxnSpPr>
        <p:spPr>
          <a:xfrm flipV="1">
            <a:off x="4419600" y="3810000"/>
            <a:ext cx="1295400" cy="533400"/>
          </a:xfrm>
          <a:prstGeom prst="straightConnector1">
            <a:avLst/>
          </a:prstGeom>
          <a:ln w="76200">
            <a:solidFill>
              <a:srgbClr val="000066"/>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1676400" y="3886200"/>
            <a:ext cx="1295400" cy="533400"/>
          </a:xfrm>
          <a:prstGeom prst="straightConnector1">
            <a:avLst/>
          </a:prstGeom>
          <a:ln w="76200">
            <a:solidFill>
              <a:srgbClr val="000066"/>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086600" y="3810000"/>
            <a:ext cx="1295400" cy="533400"/>
          </a:xfrm>
          <a:prstGeom prst="straightConnector1">
            <a:avLst/>
          </a:prstGeom>
          <a:ln w="76200">
            <a:solidFill>
              <a:srgbClr val="000066"/>
            </a:solidFill>
            <a:tailEnd type="arrow"/>
          </a:ln>
        </p:spPr>
        <p:style>
          <a:lnRef idx="2">
            <a:schemeClr val="accent1"/>
          </a:lnRef>
          <a:fillRef idx="0">
            <a:schemeClr val="accent1"/>
          </a:fillRef>
          <a:effectRef idx="1">
            <a:schemeClr val="accent1"/>
          </a:effectRef>
          <a:fontRef idx="minor">
            <a:schemeClr val="tx1"/>
          </a:fontRef>
        </p:style>
      </p:cxnSp>
      <p:sp>
        <p:nvSpPr>
          <p:cNvPr id="24" name="Text Box 3"/>
          <p:cNvSpPr txBox="1">
            <a:spLocks noChangeArrowheads="1"/>
          </p:cNvSpPr>
          <p:nvPr/>
        </p:nvSpPr>
        <p:spPr bwMode="auto">
          <a:xfrm>
            <a:off x="1752600" y="2971800"/>
            <a:ext cx="1905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defRPr/>
            </a:pPr>
            <a:r>
              <a:rPr lang="en-US" dirty="0">
                <a:solidFill>
                  <a:srgbClr val="000099"/>
                </a:solidFill>
                <a:cs typeface="+mn-cs"/>
              </a:rPr>
              <a:t>Crack</a:t>
            </a:r>
          </a:p>
          <a:p>
            <a:pPr algn="ctr">
              <a:defRPr/>
            </a:pPr>
            <a:r>
              <a:rPr lang="en-US" dirty="0">
                <a:solidFill>
                  <a:srgbClr val="000099"/>
                </a:solidFill>
                <a:cs typeface="+mn-cs"/>
              </a:rPr>
              <a:t>propagation</a:t>
            </a:r>
            <a:endParaRPr lang="en-US" dirty="0">
              <a:solidFill>
                <a:srgbClr val="006600"/>
              </a:solidFill>
              <a:cs typeface="+mn-cs"/>
            </a:endParaRPr>
          </a:p>
        </p:txBody>
      </p:sp>
      <p:sp>
        <p:nvSpPr>
          <p:cNvPr id="25" name="Text Box 3"/>
          <p:cNvSpPr txBox="1">
            <a:spLocks noChangeArrowheads="1"/>
          </p:cNvSpPr>
          <p:nvPr/>
        </p:nvSpPr>
        <p:spPr bwMode="auto">
          <a:xfrm>
            <a:off x="6934200" y="2895600"/>
            <a:ext cx="1905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defRPr/>
            </a:pPr>
            <a:r>
              <a:rPr lang="en-US" dirty="0">
                <a:solidFill>
                  <a:srgbClr val="000099"/>
                </a:solidFill>
                <a:cs typeface="+mn-cs"/>
              </a:rPr>
              <a:t>Crack</a:t>
            </a:r>
          </a:p>
          <a:p>
            <a:pPr algn="ctr">
              <a:defRPr/>
            </a:pPr>
            <a:r>
              <a:rPr lang="en-US" dirty="0">
                <a:solidFill>
                  <a:srgbClr val="000099"/>
                </a:solidFill>
                <a:cs typeface="+mn-cs"/>
              </a:rPr>
              <a:t>propagation</a:t>
            </a:r>
            <a:endParaRPr lang="en-US" dirty="0">
              <a:solidFill>
                <a:srgbClr val="006600"/>
              </a:solidFill>
              <a:cs typeface="+mn-cs"/>
            </a:endParaRPr>
          </a:p>
        </p:txBody>
      </p:sp>
    </p:spTree>
    <p:extLst>
      <p:ext uri="{BB962C8B-B14F-4D97-AF65-F5344CB8AC3E}">
        <p14:creationId xmlns:p14="http://schemas.microsoft.com/office/powerpoint/2010/main" val="278404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0090"/>
                </a:solidFill>
              </a:rPr>
              <a:t>Class-prep questions</a:t>
            </a:r>
          </a:p>
        </p:txBody>
      </p:sp>
      <p:sp>
        <p:nvSpPr>
          <p:cNvPr id="3" name="TextBox 2"/>
          <p:cNvSpPr txBox="1"/>
          <p:nvPr/>
        </p:nvSpPr>
        <p:spPr>
          <a:xfrm flipH="1">
            <a:off x="584200" y="2316102"/>
            <a:ext cx="7975600" cy="3447098"/>
          </a:xfrm>
          <a:prstGeom prst="rect">
            <a:avLst/>
          </a:prstGeom>
          <a:noFill/>
        </p:spPr>
        <p:txBody>
          <a:bodyPr wrap="square" rtlCol="0">
            <a:spAutoFit/>
          </a:bodyPr>
          <a:lstStyle/>
          <a:p>
            <a:r>
              <a:rPr lang="en-US" sz="2000" dirty="0"/>
              <a:t>Check out these websites about measuring stress in the Earth:</a:t>
            </a:r>
          </a:p>
          <a:p>
            <a:pPr>
              <a:spcBef>
                <a:spcPts val="1200"/>
              </a:spcBef>
            </a:pPr>
            <a:r>
              <a:rPr lang="en-US" b="1" u="sng" dirty="0">
                <a:hlinkClick r:id="rId2"/>
              </a:rPr>
              <a:t>https://www.eoas.ubc.ca/courses/eosc433/lecture-material/L7-InSituStress.pdf</a:t>
            </a:r>
            <a:endParaRPr lang="en-US" dirty="0"/>
          </a:p>
          <a:p>
            <a:pPr>
              <a:spcBef>
                <a:spcPts val="1200"/>
              </a:spcBef>
            </a:pPr>
            <a:r>
              <a:rPr lang="en-US" b="1" u="sng" dirty="0">
                <a:hlinkClick r:id="rId3"/>
              </a:rPr>
              <a:t>http://www.hydrofrac.com/hfo_home.html</a:t>
            </a:r>
            <a:endParaRPr lang="en-US" dirty="0"/>
          </a:p>
          <a:p>
            <a:pPr>
              <a:spcBef>
                <a:spcPts val="1200"/>
              </a:spcBef>
            </a:pPr>
            <a:r>
              <a:rPr lang="en-US" b="1" u="sng" dirty="0">
                <a:hlinkClick r:id="rId4"/>
              </a:rPr>
              <a:t>https://courses.washington.edu/ess511/NOTES/SLIDE_SHOWS/PDF/stress_class_show_2017_all.pdf</a:t>
            </a:r>
            <a:endParaRPr lang="en-US" dirty="0"/>
          </a:p>
          <a:p>
            <a:r>
              <a:rPr lang="en-US" dirty="0"/>
              <a:t> </a:t>
            </a:r>
          </a:p>
          <a:p>
            <a:r>
              <a:rPr lang="en-US" sz="2000" b="1" dirty="0"/>
              <a:t>Assignment:</a:t>
            </a:r>
            <a:endParaRPr lang="en-US" sz="2000" dirty="0"/>
          </a:p>
          <a:p>
            <a:pPr lvl="0"/>
            <a:r>
              <a:rPr lang="en-US" sz="2000" dirty="0"/>
              <a:t>What is a </a:t>
            </a:r>
            <a:r>
              <a:rPr lang="en-US" sz="2000" dirty="0" err="1"/>
              <a:t>flatjack</a:t>
            </a:r>
            <a:r>
              <a:rPr lang="en-US" sz="2000" dirty="0"/>
              <a:t>?</a:t>
            </a:r>
          </a:p>
          <a:p>
            <a:pPr lvl="0"/>
            <a:r>
              <a:rPr lang="en-US" sz="2000" dirty="0"/>
              <a:t>How can a </a:t>
            </a:r>
            <a:r>
              <a:rPr lang="en-US" sz="2000" dirty="0" err="1"/>
              <a:t>flatjack</a:t>
            </a:r>
            <a:r>
              <a:rPr lang="en-US" sz="2000" dirty="0"/>
              <a:t> be used to measure stress?</a:t>
            </a:r>
          </a:p>
          <a:p>
            <a:endParaRPr lang="en-US" dirty="0"/>
          </a:p>
        </p:txBody>
      </p:sp>
    </p:spTree>
    <p:extLst>
      <p:ext uri="{BB962C8B-B14F-4D97-AF65-F5344CB8AC3E}">
        <p14:creationId xmlns:p14="http://schemas.microsoft.com/office/powerpoint/2010/main" val="62983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4114800" cy="1371600"/>
          </a:xfrm>
        </p:spPr>
        <p:txBody>
          <a:bodyPr>
            <a:normAutofit fontScale="90000"/>
          </a:bodyPr>
          <a:lstStyle/>
          <a:p>
            <a:pPr algn="l">
              <a:defRPr/>
            </a:pPr>
            <a:r>
              <a:rPr lang="en-US" sz="3200" dirty="0">
                <a:solidFill>
                  <a:srgbClr val="800000"/>
                </a:solidFill>
              </a:rPr>
              <a:t>How do stresses vary across material boundaries? </a:t>
            </a:r>
          </a:p>
        </p:txBody>
      </p:sp>
      <p:grpSp>
        <p:nvGrpSpPr>
          <p:cNvPr id="6" name="Group 5"/>
          <p:cNvGrpSpPr/>
          <p:nvPr/>
        </p:nvGrpSpPr>
        <p:grpSpPr>
          <a:xfrm>
            <a:off x="3088172" y="228600"/>
            <a:ext cx="6055828" cy="4699576"/>
            <a:chOff x="637378" y="990600"/>
            <a:chExt cx="6055828" cy="4699576"/>
          </a:xfrm>
        </p:grpSpPr>
        <p:sp>
          <p:nvSpPr>
            <p:cNvPr id="9" name="Cube 8"/>
            <p:cNvSpPr/>
            <p:nvPr/>
          </p:nvSpPr>
          <p:spPr>
            <a:xfrm rot="462582">
              <a:off x="2809467" y="3273401"/>
              <a:ext cx="2301344" cy="1143000"/>
            </a:xfrm>
            <a:prstGeom prst="cube">
              <a:avLst>
                <a:gd name="adj" fmla="val 58683"/>
              </a:avLst>
            </a:prstGeom>
            <a:solidFill>
              <a:srgbClr val="CCFFCC"/>
            </a:solidFill>
            <a:ln>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637378" y="2358643"/>
              <a:ext cx="6055828" cy="2344259"/>
            </a:xfrm>
            <a:custGeom>
              <a:avLst/>
              <a:gdLst>
                <a:gd name="connsiteX0" fmla="*/ 10322 w 6055828"/>
                <a:gd name="connsiteY0" fmla="*/ 1184657 h 2344259"/>
                <a:gd name="connsiteX1" fmla="*/ 238922 w 6055828"/>
                <a:gd name="connsiteY1" fmla="*/ 1464057 h 2344259"/>
                <a:gd name="connsiteX2" fmla="*/ 632622 w 6055828"/>
                <a:gd name="connsiteY2" fmla="*/ 1654557 h 2344259"/>
                <a:gd name="connsiteX3" fmla="*/ 1013622 w 6055828"/>
                <a:gd name="connsiteY3" fmla="*/ 1730757 h 2344259"/>
                <a:gd name="connsiteX4" fmla="*/ 1496222 w 6055828"/>
                <a:gd name="connsiteY4" fmla="*/ 1806957 h 2344259"/>
                <a:gd name="connsiteX5" fmla="*/ 2105822 w 6055828"/>
                <a:gd name="connsiteY5" fmla="*/ 1857757 h 2344259"/>
                <a:gd name="connsiteX6" fmla="*/ 2397922 w 6055828"/>
                <a:gd name="connsiteY6" fmla="*/ 1883157 h 2344259"/>
                <a:gd name="connsiteX7" fmla="*/ 2766222 w 6055828"/>
                <a:gd name="connsiteY7" fmla="*/ 1946657 h 2344259"/>
                <a:gd name="connsiteX8" fmla="*/ 3020222 w 6055828"/>
                <a:gd name="connsiteY8" fmla="*/ 2010157 h 2344259"/>
                <a:gd name="connsiteX9" fmla="*/ 3350422 w 6055828"/>
                <a:gd name="connsiteY9" fmla="*/ 2124457 h 2344259"/>
                <a:gd name="connsiteX10" fmla="*/ 4023522 w 6055828"/>
                <a:gd name="connsiteY10" fmla="*/ 2289557 h 2344259"/>
                <a:gd name="connsiteX11" fmla="*/ 4353722 w 6055828"/>
                <a:gd name="connsiteY11" fmla="*/ 2340357 h 2344259"/>
                <a:gd name="connsiteX12" fmla="*/ 4442622 w 6055828"/>
                <a:gd name="connsiteY12" fmla="*/ 2200657 h 2344259"/>
                <a:gd name="connsiteX13" fmla="*/ 4429922 w 6055828"/>
                <a:gd name="connsiteY13" fmla="*/ 2010157 h 2344259"/>
                <a:gd name="connsiteX14" fmla="*/ 4506122 w 6055828"/>
                <a:gd name="connsiteY14" fmla="*/ 1883157 h 2344259"/>
                <a:gd name="connsiteX15" fmla="*/ 4620422 w 6055828"/>
                <a:gd name="connsiteY15" fmla="*/ 1743457 h 2344259"/>
                <a:gd name="connsiteX16" fmla="*/ 4899822 w 6055828"/>
                <a:gd name="connsiteY16" fmla="*/ 1527557 h 2344259"/>
                <a:gd name="connsiteX17" fmla="*/ 5306222 w 6055828"/>
                <a:gd name="connsiteY17" fmla="*/ 1273557 h 2344259"/>
                <a:gd name="connsiteX18" fmla="*/ 5661822 w 6055828"/>
                <a:gd name="connsiteY18" fmla="*/ 1044957 h 2344259"/>
                <a:gd name="connsiteX19" fmla="*/ 6004722 w 6055828"/>
                <a:gd name="connsiteY19" fmla="*/ 803657 h 2344259"/>
                <a:gd name="connsiteX20" fmla="*/ 6004722 w 6055828"/>
                <a:gd name="connsiteY20" fmla="*/ 778257 h 2344259"/>
                <a:gd name="connsiteX21" fmla="*/ 5534822 w 6055828"/>
                <a:gd name="connsiteY21" fmla="*/ 498857 h 2344259"/>
                <a:gd name="connsiteX22" fmla="*/ 5153822 w 6055828"/>
                <a:gd name="connsiteY22" fmla="*/ 359157 h 2344259"/>
                <a:gd name="connsiteX23" fmla="*/ 4645822 w 6055828"/>
                <a:gd name="connsiteY23" fmla="*/ 232157 h 2344259"/>
                <a:gd name="connsiteX24" fmla="*/ 4188622 w 6055828"/>
                <a:gd name="connsiteY24" fmla="*/ 194057 h 2344259"/>
                <a:gd name="connsiteX25" fmla="*/ 4061622 w 6055828"/>
                <a:gd name="connsiteY25" fmla="*/ 168657 h 2344259"/>
                <a:gd name="connsiteX26" fmla="*/ 3680622 w 6055828"/>
                <a:gd name="connsiteY26" fmla="*/ 105157 h 2344259"/>
                <a:gd name="connsiteX27" fmla="*/ 3045622 w 6055828"/>
                <a:gd name="connsiteY27" fmla="*/ 54357 h 2344259"/>
                <a:gd name="connsiteX28" fmla="*/ 2728122 w 6055828"/>
                <a:gd name="connsiteY28" fmla="*/ 28957 h 2344259"/>
                <a:gd name="connsiteX29" fmla="*/ 2563022 w 6055828"/>
                <a:gd name="connsiteY29" fmla="*/ 28957 h 2344259"/>
                <a:gd name="connsiteX30" fmla="*/ 2169322 w 6055828"/>
                <a:gd name="connsiteY30" fmla="*/ 3557 h 2344259"/>
                <a:gd name="connsiteX31" fmla="*/ 2042322 w 6055828"/>
                <a:gd name="connsiteY31" fmla="*/ 117857 h 2344259"/>
                <a:gd name="connsiteX32" fmla="*/ 1953422 w 6055828"/>
                <a:gd name="connsiteY32" fmla="*/ 346457 h 2344259"/>
                <a:gd name="connsiteX33" fmla="*/ 1762922 w 6055828"/>
                <a:gd name="connsiteY33" fmla="*/ 625857 h 2344259"/>
                <a:gd name="connsiteX34" fmla="*/ 1458122 w 6055828"/>
                <a:gd name="connsiteY34" fmla="*/ 841757 h 2344259"/>
                <a:gd name="connsiteX35" fmla="*/ 1115222 w 6055828"/>
                <a:gd name="connsiteY35" fmla="*/ 1019557 h 2344259"/>
                <a:gd name="connsiteX36" fmla="*/ 734222 w 6055828"/>
                <a:gd name="connsiteY36" fmla="*/ 1133857 h 2344259"/>
                <a:gd name="connsiteX37" fmla="*/ 391322 w 6055828"/>
                <a:gd name="connsiteY37" fmla="*/ 1171957 h 2344259"/>
                <a:gd name="connsiteX38" fmla="*/ 73822 w 6055828"/>
                <a:gd name="connsiteY38" fmla="*/ 1197357 h 2344259"/>
                <a:gd name="connsiteX39" fmla="*/ 10322 w 6055828"/>
                <a:gd name="connsiteY39" fmla="*/ 1184657 h 234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55828" h="2344259">
                  <a:moveTo>
                    <a:pt x="10322" y="1184657"/>
                  </a:moveTo>
                  <a:cubicBezTo>
                    <a:pt x="37839" y="1229107"/>
                    <a:pt x="135205" y="1385740"/>
                    <a:pt x="238922" y="1464057"/>
                  </a:cubicBezTo>
                  <a:cubicBezTo>
                    <a:pt x="342639" y="1542374"/>
                    <a:pt x="503505" y="1610107"/>
                    <a:pt x="632622" y="1654557"/>
                  </a:cubicBezTo>
                  <a:cubicBezTo>
                    <a:pt x="761739" y="1699007"/>
                    <a:pt x="869689" y="1705357"/>
                    <a:pt x="1013622" y="1730757"/>
                  </a:cubicBezTo>
                  <a:cubicBezTo>
                    <a:pt x="1157555" y="1756157"/>
                    <a:pt x="1314189" y="1785790"/>
                    <a:pt x="1496222" y="1806957"/>
                  </a:cubicBezTo>
                  <a:cubicBezTo>
                    <a:pt x="1678255" y="1828124"/>
                    <a:pt x="2105822" y="1857757"/>
                    <a:pt x="2105822" y="1857757"/>
                  </a:cubicBezTo>
                  <a:cubicBezTo>
                    <a:pt x="2256105" y="1870457"/>
                    <a:pt x="2287855" y="1868340"/>
                    <a:pt x="2397922" y="1883157"/>
                  </a:cubicBezTo>
                  <a:cubicBezTo>
                    <a:pt x="2507989" y="1897974"/>
                    <a:pt x="2662505" y="1925490"/>
                    <a:pt x="2766222" y="1946657"/>
                  </a:cubicBezTo>
                  <a:cubicBezTo>
                    <a:pt x="2869939" y="1967824"/>
                    <a:pt x="2922855" y="1980524"/>
                    <a:pt x="3020222" y="2010157"/>
                  </a:cubicBezTo>
                  <a:cubicBezTo>
                    <a:pt x="3117589" y="2039790"/>
                    <a:pt x="3183205" y="2077890"/>
                    <a:pt x="3350422" y="2124457"/>
                  </a:cubicBezTo>
                  <a:cubicBezTo>
                    <a:pt x="3517639" y="2171024"/>
                    <a:pt x="3856305" y="2253574"/>
                    <a:pt x="4023522" y="2289557"/>
                  </a:cubicBezTo>
                  <a:cubicBezTo>
                    <a:pt x="4190739" y="2325540"/>
                    <a:pt x="4283872" y="2355174"/>
                    <a:pt x="4353722" y="2340357"/>
                  </a:cubicBezTo>
                  <a:cubicBezTo>
                    <a:pt x="4423572" y="2325540"/>
                    <a:pt x="4429922" y="2255690"/>
                    <a:pt x="4442622" y="2200657"/>
                  </a:cubicBezTo>
                  <a:cubicBezTo>
                    <a:pt x="4455322" y="2145624"/>
                    <a:pt x="4419339" y="2063074"/>
                    <a:pt x="4429922" y="2010157"/>
                  </a:cubicBezTo>
                  <a:cubicBezTo>
                    <a:pt x="4440505" y="1957240"/>
                    <a:pt x="4474372" y="1927607"/>
                    <a:pt x="4506122" y="1883157"/>
                  </a:cubicBezTo>
                  <a:cubicBezTo>
                    <a:pt x="4537872" y="1838707"/>
                    <a:pt x="4554805" y="1802724"/>
                    <a:pt x="4620422" y="1743457"/>
                  </a:cubicBezTo>
                  <a:cubicBezTo>
                    <a:pt x="4686039" y="1684190"/>
                    <a:pt x="4785522" y="1605874"/>
                    <a:pt x="4899822" y="1527557"/>
                  </a:cubicBezTo>
                  <a:cubicBezTo>
                    <a:pt x="5014122" y="1449240"/>
                    <a:pt x="5306222" y="1273557"/>
                    <a:pt x="5306222" y="1273557"/>
                  </a:cubicBezTo>
                  <a:cubicBezTo>
                    <a:pt x="5433222" y="1193124"/>
                    <a:pt x="5545405" y="1123274"/>
                    <a:pt x="5661822" y="1044957"/>
                  </a:cubicBezTo>
                  <a:cubicBezTo>
                    <a:pt x="5778239" y="966640"/>
                    <a:pt x="5947572" y="848107"/>
                    <a:pt x="6004722" y="803657"/>
                  </a:cubicBezTo>
                  <a:cubicBezTo>
                    <a:pt x="6061872" y="759207"/>
                    <a:pt x="6083039" y="829057"/>
                    <a:pt x="6004722" y="778257"/>
                  </a:cubicBezTo>
                  <a:cubicBezTo>
                    <a:pt x="5926405" y="727457"/>
                    <a:pt x="5676639" y="568707"/>
                    <a:pt x="5534822" y="498857"/>
                  </a:cubicBezTo>
                  <a:cubicBezTo>
                    <a:pt x="5393005" y="429007"/>
                    <a:pt x="5301989" y="403607"/>
                    <a:pt x="5153822" y="359157"/>
                  </a:cubicBezTo>
                  <a:cubicBezTo>
                    <a:pt x="5005655" y="314707"/>
                    <a:pt x="4806689" y="259674"/>
                    <a:pt x="4645822" y="232157"/>
                  </a:cubicBezTo>
                  <a:cubicBezTo>
                    <a:pt x="4484955" y="204640"/>
                    <a:pt x="4285989" y="204640"/>
                    <a:pt x="4188622" y="194057"/>
                  </a:cubicBezTo>
                  <a:cubicBezTo>
                    <a:pt x="4091255" y="183474"/>
                    <a:pt x="4061622" y="168657"/>
                    <a:pt x="4061622" y="168657"/>
                  </a:cubicBezTo>
                  <a:cubicBezTo>
                    <a:pt x="3976955" y="153840"/>
                    <a:pt x="3849955" y="124207"/>
                    <a:pt x="3680622" y="105157"/>
                  </a:cubicBezTo>
                  <a:cubicBezTo>
                    <a:pt x="3511289" y="86107"/>
                    <a:pt x="3045622" y="54357"/>
                    <a:pt x="3045622" y="54357"/>
                  </a:cubicBezTo>
                  <a:lnTo>
                    <a:pt x="2728122" y="28957"/>
                  </a:lnTo>
                  <a:cubicBezTo>
                    <a:pt x="2647689" y="24724"/>
                    <a:pt x="2656155" y="33190"/>
                    <a:pt x="2563022" y="28957"/>
                  </a:cubicBezTo>
                  <a:cubicBezTo>
                    <a:pt x="2469889" y="24724"/>
                    <a:pt x="2256105" y="-11260"/>
                    <a:pt x="2169322" y="3557"/>
                  </a:cubicBezTo>
                  <a:cubicBezTo>
                    <a:pt x="2082539" y="18374"/>
                    <a:pt x="2078305" y="60707"/>
                    <a:pt x="2042322" y="117857"/>
                  </a:cubicBezTo>
                  <a:cubicBezTo>
                    <a:pt x="2006339" y="175007"/>
                    <a:pt x="1999989" y="261790"/>
                    <a:pt x="1953422" y="346457"/>
                  </a:cubicBezTo>
                  <a:cubicBezTo>
                    <a:pt x="1906855" y="431124"/>
                    <a:pt x="1845472" y="543307"/>
                    <a:pt x="1762922" y="625857"/>
                  </a:cubicBezTo>
                  <a:cubicBezTo>
                    <a:pt x="1680372" y="708407"/>
                    <a:pt x="1566072" y="776140"/>
                    <a:pt x="1458122" y="841757"/>
                  </a:cubicBezTo>
                  <a:cubicBezTo>
                    <a:pt x="1350172" y="907374"/>
                    <a:pt x="1235872" y="970874"/>
                    <a:pt x="1115222" y="1019557"/>
                  </a:cubicBezTo>
                  <a:cubicBezTo>
                    <a:pt x="994572" y="1068240"/>
                    <a:pt x="854872" y="1108457"/>
                    <a:pt x="734222" y="1133857"/>
                  </a:cubicBezTo>
                  <a:cubicBezTo>
                    <a:pt x="613572" y="1159257"/>
                    <a:pt x="501389" y="1161374"/>
                    <a:pt x="391322" y="1171957"/>
                  </a:cubicBezTo>
                  <a:cubicBezTo>
                    <a:pt x="281255" y="1182540"/>
                    <a:pt x="135205" y="1193124"/>
                    <a:pt x="73822" y="1197357"/>
                  </a:cubicBezTo>
                  <a:cubicBezTo>
                    <a:pt x="12439" y="1201590"/>
                    <a:pt x="-17195" y="1140207"/>
                    <a:pt x="10322" y="1184657"/>
                  </a:cubicBezTo>
                  <a:close/>
                </a:path>
              </a:pathLst>
            </a:custGeom>
            <a:solidFill>
              <a:srgbClr val="0000FF">
                <a:alpha val="5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rot="462582">
              <a:off x="2901104" y="2889202"/>
              <a:ext cx="2295407" cy="1068380"/>
            </a:xfrm>
            <a:prstGeom prst="cube">
              <a:avLst>
                <a:gd name="adj" fmla="val 68410"/>
              </a:avLst>
            </a:prstGeom>
            <a:solidFill>
              <a:srgbClr val="0080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3810000" y="1219200"/>
              <a:ext cx="1066800" cy="1219200"/>
              <a:chOff x="4419600" y="1371600"/>
              <a:chExt cx="1066800" cy="1219200"/>
            </a:xfrm>
          </p:grpSpPr>
          <p:cxnSp>
            <p:nvCxnSpPr>
              <p:cNvPr id="5" name="Straight Arrow Connector 4"/>
              <p:cNvCxnSpPr/>
              <p:nvPr/>
            </p:nvCxnSpPr>
            <p:spPr>
              <a:xfrm flipH="1">
                <a:off x="4800600" y="1371600"/>
                <a:ext cx="152400" cy="762000"/>
              </a:xfrm>
              <a:prstGeom prst="straightConnector1">
                <a:avLst/>
              </a:prstGeom>
              <a:ln w="38100" cmpd="sng">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800600" y="2133600"/>
                <a:ext cx="685800" cy="76200"/>
              </a:xfrm>
              <a:prstGeom prst="straightConnector1">
                <a:avLst/>
              </a:prstGeom>
              <a:ln w="38100" cmpd="sng">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19600" y="2133600"/>
                <a:ext cx="381000" cy="457200"/>
              </a:xfrm>
              <a:prstGeom prst="straightConnector1">
                <a:avLst/>
              </a:prstGeom>
              <a:ln w="38100" cmpd="sng">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cxnSp>
          <p:nvCxnSpPr>
            <p:cNvPr id="12" name="Straight Arrow Connector 11"/>
            <p:cNvCxnSpPr/>
            <p:nvPr/>
          </p:nvCxnSpPr>
          <p:spPr>
            <a:xfrm flipH="1">
              <a:off x="4191000" y="2438400"/>
              <a:ext cx="1295400" cy="762000"/>
            </a:xfrm>
            <a:prstGeom prst="straightConnector1">
              <a:avLst/>
            </a:prstGeom>
            <a:ln w="38100" cmpd="sng">
              <a:solidFill>
                <a:srgbClr val="8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191000" y="4419600"/>
              <a:ext cx="533400" cy="1143000"/>
            </a:xfrm>
            <a:prstGeom prst="straightConnector1">
              <a:avLst/>
            </a:prstGeom>
            <a:ln w="38100" cmpd="sng">
              <a:solidFill>
                <a:srgbClr val="8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562600" y="2209800"/>
              <a:ext cx="640319" cy="584776"/>
            </a:xfrm>
            <a:prstGeom prst="rect">
              <a:avLst/>
            </a:prstGeom>
            <a:noFill/>
          </p:spPr>
          <p:txBody>
            <a:bodyPr wrap="none" rtlCol="0">
              <a:spAutoFit/>
            </a:bodyPr>
            <a:lstStyle/>
            <a:p>
              <a:r>
                <a:rPr lang="en-US" sz="3200" b="1" dirty="0">
                  <a:solidFill>
                    <a:srgbClr val="800000"/>
                  </a:solidFill>
                </a:rPr>
                <a:t>t</a:t>
              </a:r>
              <a:r>
                <a:rPr lang="en-US" sz="3200" baseline="30000" dirty="0">
                  <a:solidFill>
                    <a:srgbClr val="800000"/>
                  </a:solidFill>
                </a:rPr>
                <a:t>(1)</a:t>
              </a:r>
            </a:p>
          </p:txBody>
        </p:sp>
        <p:sp>
          <p:nvSpPr>
            <p:cNvPr id="21" name="TextBox 20"/>
            <p:cNvSpPr txBox="1"/>
            <p:nvPr/>
          </p:nvSpPr>
          <p:spPr>
            <a:xfrm>
              <a:off x="4800600" y="5105400"/>
              <a:ext cx="640319" cy="584776"/>
            </a:xfrm>
            <a:prstGeom prst="rect">
              <a:avLst/>
            </a:prstGeom>
            <a:noFill/>
          </p:spPr>
          <p:txBody>
            <a:bodyPr wrap="none" rtlCol="0">
              <a:spAutoFit/>
            </a:bodyPr>
            <a:lstStyle/>
            <a:p>
              <a:r>
                <a:rPr lang="en-US" sz="3200" b="1" dirty="0">
                  <a:solidFill>
                    <a:srgbClr val="800000"/>
                  </a:solidFill>
                </a:rPr>
                <a:t>t</a:t>
              </a:r>
              <a:r>
                <a:rPr lang="en-US" sz="3200" baseline="30000" dirty="0">
                  <a:solidFill>
                    <a:srgbClr val="800000"/>
                  </a:solidFill>
                </a:rPr>
                <a:t>(2)</a:t>
              </a:r>
            </a:p>
          </p:txBody>
        </p:sp>
        <p:sp>
          <p:nvSpPr>
            <p:cNvPr id="22" name="TextBox 21"/>
            <p:cNvSpPr txBox="1"/>
            <p:nvPr/>
          </p:nvSpPr>
          <p:spPr>
            <a:xfrm>
              <a:off x="914400" y="2209800"/>
              <a:ext cx="1458001" cy="461665"/>
            </a:xfrm>
            <a:prstGeom prst="rect">
              <a:avLst/>
            </a:prstGeom>
            <a:noFill/>
          </p:spPr>
          <p:txBody>
            <a:bodyPr wrap="none" rtlCol="0">
              <a:spAutoFit/>
            </a:bodyPr>
            <a:lstStyle/>
            <a:p>
              <a:r>
                <a:rPr lang="en-US" dirty="0"/>
                <a:t>Material 1</a:t>
              </a:r>
            </a:p>
          </p:txBody>
        </p:sp>
        <p:sp>
          <p:nvSpPr>
            <p:cNvPr id="23" name="TextBox 22"/>
            <p:cNvSpPr txBox="1"/>
            <p:nvPr/>
          </p:nvSpPr>
          <p:spPr>
            <a:xfrm>
              <a:off x="1600200" y="4419600"/>
              <a:ext cx="1534945" cy="461665"/>
            </a:xfrm>
            <a:prstGeom prst="rect">
              <a:avLst/>
            </a:prstGeom>
            <a:noFill/>
          </p:spPr>
          <p:txBody>
            <a:bodyPr wrap="none" rtlCol="0">
              <a:spAutoFit/>
            </a:bodyPr>
            <a:lstStyle/>
            <a:p>
              <a:r>
                <a:rPr lang="en-US" dirty="0"/>
                <a:t>Material  2</a:t>
              </a:r>
            </a:p>
          </p:txBody>
        </p:sp>
        <p:sp>
          <p:nvSpPr>
            <p:cNvPr id="24" name="TextBox 23"/>
            <p:cNvSpPr txBox="1"/>
            <p:nvPr/>
          </p:nvSpPr>
          <p:spPr>
            <a:xfrm>
              <a:off x="4419600" y="990600"/>
              <a:ext cx="503597" cy="584776"/>
            </a:xfrm>
            <a:prstGeom prst="rect">
              <a:avLst/>
            </a:prstGeom>
            <a:noFill/>
          </p:spPr>
          <p:txBody>
            <a:bodyPr wrap="none" rtlCol="0">
              <a:spAutoFit/>
            </a:bodyPr>
            <a:lstStyle/>
            <a:p>
              <a:r>
                <a:rPr lang="en-US" sz="3200" b="1" dirty="0"/>
                <a:t>e</a:t>
              </a:r>
              <a:r>
                <a:rPr lang="en-US" sz="3200" baseline="-25000" dirty="0"/>
                <a:t>3</a:t>
              </a:r>
            </a:p>
          </p:txBody>
        </p:sp>
        <p:graphicFrame>
          <p:nvGraphicFramePr>
            <p:cNvPr id="25" name="Object 24"/>
            <p:cNvGraphicFramePr>
              <a:graphicFrameLocks noChangeAspect="1"/>
            </p:cNvGraphicFramePr>
            <p:nvPr>
              <p:extLst>
                <p:ext uri="{D42A27DB-BD31-4B8C-83A1-F6EECF244321}">
                  <p14:modId xmlns:p14="http://schemas.microsoft.com/office/powerpoint/2010/main" val="14895793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088"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p:sp>
          <p:nvSpPr>
            <p:cNvPr id="26" name="TextBox 25"/>
            <p:cNvSpPr txBox="1"/>
            <p:nvPr/>
          </p:nvSpPr>
          <p:spPr>
            <a:xfrm>
              <a:off x="3352800" y="1828800"/>
              <a:ext cx="503597" cy="584776"/>
            </a:xfrm>
            <a:prstGeom prst="rect">
              <a:avLst/>
            </a:prstGeom>
            <a:noFill/>
          </p:spPr>
          <p:txBody>
            <a:bodyPr wrap="none" rtlCol="0">
              <a:spAutoFit/>
            </a:bodyPr>
            <a:lstStyle/>
            <a:p>
              <a:r>
                <a:rPr lang="en-US" sz="3200" b="1" dirty="0"/>
                <a:t>e</a:t>
              </a:r>
              <a:r>
                <a:rPr lang="en-US" sz="3200" baseline="-25000" dirty="0"/>
                <a:t>1</a:t>
              </a:r>
            </a:p>
          </p:txBody>
        </p:sp>
        <p:sp>
          <p:nvSpPr>
            <p:cNvPr id="27" name="TextBox 26"/>
            <p:cNvSpPr txBox="1"/>
            <p:nvPr/>
          </p:nvSpPr>
          <p:spPr>
            <a:xfrm>
              <a:off x="4800600" y="1752600"/>
              <a:ext cx="503597" cy="584776"/>
            </a:xfrm>
            <a:prstGeom prst="rect">
              <a:avLst/>
            </a:prstGeom>
            <a:noFill/>
          </p:spPr>
          <p:txBody>
            <a:bodyPr wrap="none" rtlCol="0">
              <a:spAutoFit/>
            </a:bodyPr>
            <a:lstStyle/>
            <a:p>
              <a:r>
                <a:rPr lang="en-US" sz="3200" b="1" dirty="0"/>
                <a:t>e</a:t>
              </a:r>
              <a:r>
                <a:rPr lang="en-US" sz="3200" baseline="-25000" dirty="0"/>
                <a:t>2</a:t>
              </a:r>
            </a:p>
          </p:txBody>
        </p:sp>
      </p:grpSp>
      <p:sp>
        <p:nvSpPr>
          <p:cNvPr id="4" name="TextBox 3"/>
          <p:cNvSpPr txBox="1"/>
          <p:nvPr/>
        </p:nvSpPr>
        <p:spPr>
          <a:xfrm>
            <a:off x="381000" y="4343400"/>
            <a:ext cx="5917004" cy="1569660"/>
          </a:xfrm>
          <a:prstGeom prst="rect">
            <a:avLst/>
          </a:prstGeom>
          <a:noFill/>
        </p:spPr>
        <p:txBody>
          <a:bodyPr wrap="none" rtlCol="0">
            <a:spAutoFit/>
          </a:bodyPr>
          <a:lstStyle/>
          <a:p>
            <a:r>
              <a:rPr lang="en-US" dirty="0">
                <a:solidFill>
                  <a:srgbClr val="000066"/>
                </a:solidFill>
              </a:rPr>
              <a:t>Let’s choose a coordinate system </a:t>
            </a:r>
          </a:p>
          <a:p>
            <a:r>
              <a:rPr lang="en-US" dirty="0">
                <a:solidFill>
                  <a:srgbClr val="000066"/>
                </a:solidFill>
              </a:rPr>
              <a:t>with </a:t>
            </a:r>
            <a:r>
              <a:rPr lang="en-US" b="1" dirty="0">
                <a:solidFill>
                  <a:srgbClr val="000066"/>
                </a:solidFill>
              </a:rPr>
              <a:t>e</a:t>
            </a:r>
            <a:r>
              <a:rPr lang="en-US" baseline="-25000" dirty="0">
                <a:solidFill>
                  <a:srgbClr val="000066"/>
                </a:solidFill>
              </a:rPr>
              <a:t>1</a:t>
            </a:r>
            <a:r>
              <a:rPr lang="en-US" dirty="0">
                <a:solidFill>
                  <a:srgbClr val="000066"/>
                </a:solidFill>
              </a:rPr>
              <a:t> and </a:t>
            </a:r>
            <a:r>
              <a:rPr lang="en-US" b="1" dirty="0">
                <a:solidFill>
                  <a:srgbClr val="000066"/>
                </a:solidFill>
              </a:rPr>
              <a:t>e</a:t>
            </a:r>
            <a:r>
              <a:rPr lang="en-US" baseline="-25000" dirty="0">
                <a:solidFill>
                  <a:srgbClr val="000066"/>
                </a:solidFill>
              </a:rPr>
              <a:t>2 </a:t>
            </a:r>
            <a:r>
              <a:rPr lang="en-US" dirty="0">
                <a:solidFill>
                  <a:srgbClr val="000066"/>
                </a:solidFill>
              </a:rPr>
              <a:t>in the interface</a:t>
            </a:r>
          </a:p>
          <a:p>
            <a:pPr marL="342900" indent="-342900">
              <a:buFont typeface="Arial"/>
              <a:buChar char="•"/>
            </a:pPr>
            <a:r>
              <a:rPr lang="en-US" dirty="0">
                <a:solidFill>
                  <a:srgbClr val="000066"/>
                </a:solidFill>
              </a:rPr>
              <a:t>now calculate all the forces on the little box</a:t>
            </a:r>
          </a:p>
          <a:p>
            <a:pPr marL="342900" indent="-342900">
              <a:buFont typeface="Arial"/>
              <a:buChar char="•"/>
            </a:pPr>
            <a:r>
              <a:rPr lang="en-US" dirty="0">
                <a:solidFill>
                  <a:srgbClr val="000066"/>
                </a:solidFill>
              </a:rPr>
              <a:t>Let the thickness of the box go to zero </a:t>
            </a:r>
          </a:p>
        </p:txBody>
      </p:sp>
    </p:spTree>
    <p:extLst>
      <p:ext uri="{BB962C8B-B14F-4D97-AF65-F5344CB8AC3E}">
        <p14:creationId xmlns:p14="http://schemas.microsoft.com/office/powerpoint/2010/main" val="184472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099"/>
            <a:ext cx="2799750" cy="1843199"/>
          </a:xfrm>
        </p:spPr>
        <p:txBody>
          <a:bodyPr>
            <a:normAutofit fontScale="90000"/>
          </a:bodyPr>
          <a:lstStyle/>
          <a:p>
            <a:pPr algn="l">
              <a:defRPr/>
            </a:pPr>
            <a:r>
              <a:rPr lang="en-US" sz="3200" dirty="0">
                <a:solidFill>
                  <a:srgbClr val="800000"/>
                </a:solidFill>
              </a:rPr>
              <a:t>How do stresses vary across material boundaries? </a:t>
            </a:r>
          </a:p>
        </p:txBody>
      </p:sp>
      <p:sp>
        <p:nvSpPr>
          <p:cNvPr id="4" name="TextBox 3"/>
          <p:cNvSpPr txBox="1"/>
          <p:nvPr/>
        </p:nvSpPr>
        <p:spPr>
          <a:xfrm>
            <a:off x="182014" y="4287903"/>
            <a:ext cx="8276186" cy="923330"/>
          </a:xfrm>
          <a:prstGeom prst="rect">
            <a:avLst/>
          </a:prstGeom>
          <a:noFill/>
        </p:spPr>
        <p:txBody>
          <a:bodyPr wrap="square" rtlCol="0">
            <a:spAutoFit/>
          </a:bodyPr>
          <a:lstStyle/>
          <a:p>
            <a:pPr marL="342900" indent="-342900">
              <a:buFont typeface="Arial"/>
              <a:buChar char="•"/>
            </a:pPr>
            <a:r>
              <a:rPr lang="en-US" dirty="0">
                <a:solidFill>
                  <a:srgbClr val="000090"/>
                </a:solidFill>
              </a:rPr>
              <a:t>For equilibrium, </a:t>
            </a:r>
            <a:r>
              <a:rPr lang="en-US" dirty="0" err="1">
                <a:solidFill>
                  <a:srgbClr val="000090"/>
                </a:solidFill>
                <a:latin typeface="Symbol" charset="2"/>
                <a:cs typeface="Symbol" charset="2"/>
              </a:rPr>
              <a:t>S</a:t>
            </a:r>
            <a:r>
              <a:rPr lang="en-US" i="1" dirty="0" err="1">
                <a:solidFill>
                  <a:srgbClr val="000090"/>
                </a:solidFill>
              </a:rPr>
              <a:t>f</a:t>
            </a:r>
            <a:r>
              <a:rPr lang="en-US" sz="2200" i="1" baseline="-25000" dirty="0" err="1">
                <a:solidFill>
                  <a:srgbClr val="000090"/>
                </a:solidFill>
              </a:rPr>
              <a:t>j</a:t>
            </a:r>
            <a:r>
              <a:rPr lang="en-US" dirty="0">
                <a:solidFill>
                  <a:srgbClr val="000090"/>
                </a:solidFill>
              </a:rPr>
              <a:t> = 0</a:t>
            </a:r>
          </a:p>
          <a:p>
            <a:pPr marL="342900" indent="-342900">
              <a:buFont typeface="Arial"/>
              <a:buChar char="•"/>
            </a:pPr>
            <a:r>
              <a:rPr lang="en-US" dirty="0">
                <a:solidFill>
                  <a:srgbClr val="000090"/>
                </a:solidFill>
              </a:rPr>
              <a:t>Let the thickness L of the box go to zero, so the areas of the sides go to zero </a:t>
            </a:r>
          </a:p>
          <a:p>
            <a:r>
              <a:rPr lang="en-US" dirty="0">
                <a:solidFill>
                  <a:srgbClr val="000090"/>
                </a:solidFill>
              </a:rPr>
              <a:t>The only remaining nonzero forces are:</a:t>
            </a:r>
          </a:p>
        </p:txBody>
      </p:sp>
      <p:graphicFrame>
        <p:nvGraphicFramePr>
          <p:cNvPr id="43" name="Object 42"/>
          <p:cNvGraphicFramePr>
            <a:graphicFrameLocks noChangeAspect="1"/>
          </p:cNvGraphicFramePr>
          <p:nvPr>
            <p:extLst>
              <p:ext uri="{D42A27DB-BD31-4B8C-83A1-F6EECF244321}">
                <p14:modId xmlns:p14="http://schemas.microsoft.com/office/powerpoint/2010/main" val="288923205"/>
              </p:ext>
            </p:extLst>
          </p:nvPr>
        </p:nvGraphicFramePr>
        <p:xfrm>
          <a:off x="2115160" y="5253566"/>
          <a:ext cx="3442855" cy="601133"/>
        </p:xfrm>
        <a:graphic>
          <a:graphicData uri="http://schemas.openxmlformats.org/presentationml/2006/ole">
            <mc:AlternateContent xmlns:mc="http://schemas.openxmlformats.org/markup-compatibility/2006">
              <mc:Choice xmlns:v="urn:schemas-microsoft-com:vml" Requires="v">
                <p:oleObj spid="_x0000_s3267" name="Equation" r:id="rId3" imgW="1600200" imgH="279400" progId="Equation.3">
                  <p:embed/>
                </p:oleObj>
              </mc:Choice>
              <mc:Fallback>
                <p:oleObj name="Equation" r:id="rId3" imgW="1600200" imgH="279400" progId="Equation.3">
                  <p:embed/>
                  <p:pic>
                    <p:nvPicPr>
                      <p:cNvPr id="0" name=""/>
                      <p:cNvPicPr/>
                      <p:nvPr/>
                    </p:nvPicPr>
                    <p:blipFill>
                      <a:blip r:embed="rId4"/>
                      <a:stretch>
                        <a:fillRect/>
                      </a:stretch>
                    </p:blipFill>
                    <p:spPr>
                      <a:xfrm>
                        <a:off x="2115160" y="5253566"/>
                        <a:ext cx="3442855" cy="601133"/>
                      </a:xfrm>
                      <a:prstGeom prst="rect">
                        <a:avLst/>
                      </a:prstGeom>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1005924075"/>
              </p:ext>
            </p:extLst>
          </p:nvPr>
        </p:nvGraphicFramePr>
        <p:xfrm>
          <a:off x="2069804" y="5904647"/>
          <a:ext cx="5210583" cy="593726"/>
        </p:xfrm>
        <a:graphic>
          <a:graphicData uri="http://schemas.openxmlformats.org/presentationml/2006/ole">
            <mc:AlternateContent xmlns:mc="http://schemas.openxmlformats.org/markup-compatibility/2006">
              <mc:Choice xmlns:v="urn:schemas-microsoft-com:vml" Requires="v">
                <p:oleObj spid="_x0000_s3268" name="Equation" r:id="rId5" imgW="2451100" imgH="279400" progId="Equation.3">
                  <p:embed/>
                </p:oleObj>
              </mc:Choice>
              <mc:Fallback>
                <p:oleObj name="Equation" r:id="rId5" imgW="2451100" imgH="279400" progId="Equation.3">
                  <p:embed/>
                  <p:pic>
                    <p:nvPicPr>
                      <p:cNvPr id="0" name=""/>
                      <p:cNvPicPr/>
                      <p:nvPr/>
                    </p:nvPicPr>
                    <p:blipFill>
                      <a:blip r:embed="rId6"/>
                      <a:stretch>
                        <a:fillRect/>
                      </a:stretch>
                    </p:blipFill>
                    <p:spPr>
                      <a:xfrm>
                        <a:off x="2069804" y="5904647"/>
                        <a:ext cx="5210583" cy="593726"/>
                      </a:xfrm>
                      <a:prstGeom prst="rect">
                        <a:avLst/>
                      </a:prstGeom>
                    </p:spPr>
                  </p:pic>
                </p:oleObj>
              </mc:Fallback>
            </mc:AlternateContent>
          </a:graphicData>
        </a:graphic>
      </p:graphicFrame>
      <p:grpSp>
        <p:nvGrpSpPr>
          <p:cNvPr id="55" name="Group 54"/>
          <p:cNvGrpSpPr/>
          <p:nvPr/>
        </p:nvGrpSpPr>
        <p:grpSpPr>
          <a:xfrm>
            <a:off x="3117165" y="82917"/>
            <a:ext cx="6055828" cy="3728968"/>
            <a:chOff x="3117165" y="82917"/>
            <a:chExt cx="6055828" cy="3728968"/>
          </a:xfrm>
        </p:grpSpPr>
        <p:sp>
          <p:nvSpPr>
            <p:cNvPr id="9" name="Cube 8"/>
            <p:cNvSpPr/>
            <p:nvPr/>
          </p:nvSpPr>
          <p:spPr>
            <a:xfrm rot="462582">
              <a:off x="5289254" y="1395110"/>
              <a:ext cx="2301344" cy="1143000"/>
            </a:xfrm>
            <a:prstGeom prst="cube">
              <a:avLst>
                <a:gd name="adj" fmla="val 58683"/>
              </a:avLst>
            </a:prstGeom>
            <a:solidFill>
              <a:srgbClr val="CCFFCC"/>
            </a:solidFill>
            <a:ln>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3117165" y="480352"/>
              <a:ext cx="6055828" cy="2344259"/>
            </a:xfrm>
            <a:custGeom>
              <a:avLst/>
              <a:gdLst>
                <a:gd name="connsiteX0" fmla="*/ 10322 w 6055828"/>
                <a:gd name="connsiteY0" fmla="*/ 1184657 h 2344259"/>
                <a:gd name="connsiteX1" fmla="*/ 238922 w 6055828"/>
                <a:gd name="connsiteY1" fmla="*/ 1464057 h 2344259"/>
                <a:gd name="connsiteX2" fmla="*/ 632622 w 6055828"/>
                <a:gd name="connsiteY2" fmla="*/ 1654557 h 2344259"/>
                <a:gd name="connsiteX3" fmla="*/ 1013622 w 6055828"/>
                <a:gd name="connsiteY3" fmla="*/ 1730757 h 2344259"/>
                <a:gd name="connsiteX4" fmla="*/ 1496222 w 6055828"/>
                <a:gd name="connsiteY4" fmla="*/ 1806957 h 2344259"/>
                <a:gd name="connsiteX5" fmla="*/ 2105822 w 6055828"/>
                <a:gd name="connsiteY5" fmla="*/ 1857757 h 2344259"/>
                <a:gd name="connsiteX6" fmla="*/ 2397922 w 6055828"/>
                <a:gd name="connsiteY6" fmla="*/ 1883157 h 2344259"/>
                <a:gd name="connsiteX7" fmla="*/ 2766222 w 6055828"/>
                <a:gd name="connsiteY7" fmla="*/ 1946657 h 2344259"/>
                <a:gd name="connsiteX8" fmla="*/ 3020222 w 6055828"/>
                <a:gd name="connsiteY8" fmla="*/ 2010157 h 2344259"/>
                <a:gd name="connsiteX9" fmla="*/ 3350422 w 6055828"/>
                <a:gd name="connsiteY9" fmla="*/ 2124457 h 2344259"/>
                <a:gd name="connsiteX10" fmla="*/ 4023522 w 6055828"/>
                <a:gd name="connsiteY10" fmla="*/ 2289557 h 2344259"/>
                <a:gd name="connsiteX11" fmla="*/ 4353722 w 6055828"/>
                <a:gd name="connsiteY11" fmla="*/ 2340357 h 2344259"/>
                <a:gd name="connsiteX12" fmla="*/ 4442622 w 6055828"/>
                <a:gd name="connsiteY12" fmla="*/ 2200657 h 2344259"/>
                <a:gd name="connsiteX13" fmla="*/ 4429922 w 6055828"/>
                <a:gd name="connsiteY13" fmla="*/ 2010157 h 2344259"/>
                <a:gd name="connsiteX14" fmla="*/ 4506122 w 6055828"/>
                <a:gd name="connsiteY14" fmla="*/ 1883157 h 2344259"/>
                <a:gd name="connsiteX15" fmla="*/ 4620422 w 6055828"/>
                <a:gd name="connsiteY15" fmla="*/ 1743457 h 2344259"/>
                <a:gd name="connsiteX16" fmla="*/ 4899822 w 6055828"/>
                <a:gd name="connsiteY16" fmla="*/ 1527557 h 2344259"/>
                <a:gd name="connsiteX17" fmla="*/ 5306222 w 6055828"/>
                <a:gd name="connsiteY17" fmla="*/ 1273557 h 2344259"/>
                <a:gd name="connsiteX18" fmla="*/ 5661822 w 6055828"/>
                <a:gd name="connsiteY18" fmla="*/ 1044957 h 2344259"/>
                <a:gd name="connsiteX19" fmla="*/ 6004722 w 6055828"/>
                <a:gd name="connsiteY19" fmla="*/ 803657 h 2344259"/>
                <a:gd name="connsiteX20" fmla="*/ 6004722 w 6055828"/>
                <a:gd name="connsiteY20" fmla="*/ 778257 h 2344259"/>
                <a:gd name="connsiteX21" fmla="*/ 5534822 w 6055828"/>
                <a:gd name="connsiteY21" fmla="*/ 498857 h 2344259"/>
                <a:gd name="connsiteX22" fmla="*/ 5153822 w 6055828"/>
                <a:gd name="connsiteY22" fmla="*/ 359157 h 2344259"/>
                <a:gd name="connsiteX23" fmla="*/ 4645822 w 6055828"/>
                <a:gd name="connsiteY23" fmla="*/ 232157 h 2344259"/>
                <a:gd name="connsiteX24" fmla="*/ 4188622 w 6055828"/>
                <a:gd name="connsiteY24" fmla="*/ 194057 h 2344259"/>
                <a:gd name="connsiteX25" fmla="*/ 4061622 w 6055828"/>
                <a:gd name="connsiteY25" fmla="*/ 168657 h 2344259"/>
                <a:gd name="connsiteX26" fmla="*/ 3680622 w 6055828"/>
                <a:gd name="connsiteY26" fmla="*/ 105157 h 2344259"/>
                <a:gd name="connsiteX27" fmla="*/ 3045622 w 6055828"/>
                <a:gd name="connsiteY27" fmla="*/ 54357 h 2344259"/>
                <a:gd name="connsiteX28" fmla="*/ 2728122 w 6055828"/>
                <a:gd name="connsiteY28" fmla="*/ 28957 h 2344259"/>
                <a:gd name="connsiteX29" fmla="*/ 2563022 w 6055828"/>
                <a:gd name="connsiteY29" fmla="*/ 28957 h 2344259"/>
                <a:gd name="connsiteX30" fmla="*/ 2169322 w 6055828"/>
                <a:gd name="connsiteY30" fmla="*/ 3557 h 2344259"/>
                <a:gd name="connsiteX31" fmla="*/ 2042322 w 6055828"/>
                <a:gd name="connsiteY31" fmla="*/ 117857 h 2344259"/>
                <a:gd name="connsiteX32" fmla="*/ 1953422 w 6055828"/>
                <a:gd name="connsiteY32" fmla="*/ 346457 h 2344259"/>
                <a:gd name="connsiteX33" fmla="*/ 1762922 w 6055828"/>
                <a:gd name="connsiteY33" fmla="*/ 625857 h 2344259"/>
                <a:gd name="connsiteX34" fmla="*/ 1458122 w 6055828"/>
                <a:gd name="connsiteY34" fmla="*/ 841757 h 2344259"/>
                <a:gd name="connsiteX35" fmla="*/ 1115222 w 6055828"/>
                <a:gd name="connsiteY35" fmla="*/ 1019557 h 2344259"/>
                <a:gd name="connsiteX36" fmla="*/ 734222 w 6055828"/>
                <a:gd name="connsiteY36" fmla="*/ 1133857 h 2344259"/>
                <a:gd name="connsiteX37" fmla="*/ 391322 w 6055828"/>
                <a:gd name="connsiteY37" fmla="*/ 1171957 h 2344259"/>
                <a:gd name="connsiteX38" fmla="*/ 73822 w 6055828"/>
                <a:gd name="connsiteY38" fmla="*/ 1197357 h 2344259"/>
                <a:gd name="connsiteX39" fmla="*/ 10322 w 6055828"/>
                <a:gd name="connsiteY39" fmla="*/ 1184657 h 234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55828" h="2344259">
                  <a:moveTo>
                    <a:pt x="10322" y="1184657"/>
                  </a:moveTo>
                  <a:cubicBezTo>
                    <a:pt x="37839" y="1229107"/>
                    <a:pt x="135205" y="1385740"/>
                    <a:pt x="238922" y="1464057"/>
                  </a:cubicBezTo>
                  <a:cubicBezTo>
                    <a:pt x="342639" y="1542374"/>
                    <a:pt x="503505" y="1610107"/>
                    <a:pt x="632622" y="1654557"/>
                  </a:cubicBezTo>
                  <a:cubicBezTo>
                    <a:pt x="761739" y="1699007"/>
                    <a:pt x="869689" y="1705357"/>
                    <a:pt x="1013622" y="1730757"/>
                  </a:cubicBezTo>
                  <a:cubicBezTo>
                    <a:pt x="1157555" y="1756157"/>
                    <a:pt x="1314189" y="1785790"/>
                    <a:pt x="1496222" y="1806957"/>
                  </a:cubicBezTo>
                  <a:cubicBezTo>
                    <a:pt x="1678255" y="1828124"/>
                    <a:pt x="2105822" y="1857757"/>
                    <a:pt x="2105822" y="1857757"/>
                  </a:cubicBezTo>
                  <a:cubicBezTo>
                    <a:pt x="2256105" y="1870457"/>
                    <a:pt x="2287855" y="1868340"/>
                    <a:pt x="2397922" y="1883157"/>
                  </a:cubicBezTo>
                  <a:cubicBezTo>
                    <a:pt x="2507989" y="1897974"/>
                    <a:pt x="2662505" y="1925490"/>
                    <a:pt x="2766222" y="1946657"/>
                  </a:cubicBezTo>
                  <a:cubicBezTo>
                    <a:pt x="2869939" y="1967824"/>
                    <a:pt x="2922855" y="1980524"/>
                    <a:pt x="3020222" y="2010157"/>
                  </a:cubicBezTo>
                  <a:cubicBezTo>
                    <a:pt x="3117589" y="2039790"/>
                    <a:pt x="3183205" y="2077890"/>
                    <a:pt x="3350422" y="2124457"/>
                  </a:cubicBezTo>
                  <a:cubicBezTo>
                    <a:pt x="3517639" y="2171024"/>
                    <a:pt x="3856305" y="2253574"/>
                    <a:pt x="4023522" y="2289557"/>
                  </a:cubicBezTo>
                  <a:cubicBezTo>
                    <a:pt x="4190739" y="2325540"/>
                    <a:pt x="4283872" y="2355174"/>
                    <a:pt x="4353722" y="2340357"/>
                  </a:cubicBezTo>
                  <a:cubicBezTo>
                    <a:pt x="4423572" y="2325540"/>
                    <a:pt x="4429922" y="2255690"/>
                    <a:pt x="4442622" y="2200657"/>
                  </a:cubicBezTo>
                  <a:cubicBezTo>
                    <a:pt x="4455322" y="2145624"/>
                    <a:pt x="4419339" y="2063074"/>
                    <a:pt x="4429922" y="2010157"/>
                  </a:cubicBezTo>
                  <a:cubicBezTo>
                    <a:pt x="4440505" y="1957240"/>
                    <a:pt x="4474372" y="1927607"/>
                    <a:pt x="4506122" y="1883157"/>
                  </a:cubicBezTo>
                  <a:cubicBezTo>
                    <a:pt x="4537872" y="1838707"/>
                    <a:pt x="4554805" y="1802724"/>
                    <a:pt x="4620422" y="1743457"/>
                  </a:cubicBezTo>
                  <a:cubicBezTo>
                    <a:pt x="4686039" y="1684190"/>
                    <a:pt x="4785522" y="1605874"/>
                    <a:pt x="4899822" y="1527557"/>
                  </a:cubicBezTo>
                  <a:cubicBezTo>
                    <a:pt x="5014122" y="1449240"/>
                    <a:pt x="5306222" y="1273557"/>
                    <a:pt x="5306222" y="1273557"/>
                  </a:cubicBezTo>
                  <a:cubicBezTo>
                    <a:pt x="5433222" y="1193124"/>
                    <a:pt x="5545405" y="1123274"/>
                    <a:pt x="5661822" y="1044957"/>
                  </a:cubicBezTo>
                  <a:cubicBezTo>
                    <a:pt x="5778239" y="966640"/>
                    <a:pt x="5947572" y="848107"/>
                    <a:pt x="6004722" y="803657"/>
                  </a:cubicBezTo>
                  <a:cubicBezTo>
                    <a:pt x="6061872" y="759207"/>
                    <a:pt x="6083039" y="829057"/>
                    <a:pt x="6004722" y="778257"/>
                  </a:cubicBezTo>
                  <a:cubicBezTo>
                    <a:pt x="5926405" y="727457"/>
                    <a:pt x="5676639" y="568707"/>
                    <a:pt x="5534822" y="498857"/>
                  </a:cubicBezTo>
                  <a:cubicBezTo>
                    <a:pt x="5393005" y="429007"/>
                    <a:pt x="5301989" y="403607"/>
                    <a:pt x="5153822" y="359157"/>
                  </a:cubicBezTo>
                  <a:cubicBezTo>
                    <a:pt x="5005655" y="314707"/>
                    <a:pt x="4806689" y="259674"/>
                    <a:pt x="4645822" y="232157"/>
                  </a:cubicBezTo>
                  <a:cubicBezTo>
                    <a:pt x="4484955" y="204640"/>
                    <a:pt x="4285989" y="204640"/>
                    <a:pt x="4188622" y="194057"/>
                  </a:cubicBezTo>
                  <a:cubicBezTo>
                    <a:pt x="4091255" y="183474"/>
                    <a:pt x="4061622" y="168657"/>
                    <a:pt x="4061622" y="168657"/>
                  </a:cubicBezTo>
                  <a:cubicBezTo>
                    <a:pt x="3976955" y="153840"/>
                    <a:pt x="3849955" y="124207"/>
                    <a:pt x="3680622" y="105157"/>
                  </a:cubicBezTo>
                  <a:cubicBezTo>
                    <a:pt x="3511289" y="86107"/>
                    <a:pt x="3045622" y="54357"/>
                    <a:pt x="3045622" y="54357"/>
                  </a:cubicBezTo>
                  <a:lnTo>
                    <a:pt x="2728122" y="28957"/>
                  </a:lnTo>
                  <a:cubicBezTo>
                    <a:pt x="2647689" y="24724"/>
                    <a:pt x="2656155" y="33190"/>
                    <a:pt x="2563022" y="28957"/>
                  </a:cubicBezTo>
                  <a:cubicBezTo>
                    <a:pt x="2469889" y="24724"/>
                    <a:pt x="2256105" y="-11260"/>
                    <a:pt x="2169322" y="3557"/>
                  </a:cubicBezTo>
                  <a:cubicBezTo>
                    <a:pt x="2082539" y="18374"/>
                    <a:pt x="2078305" y="60707"/>
                    <a:pt x="2042322" y="117857"/>
                  </a:cubicBezTo>
                  <a:cubicBezTo>
                    <a:pt x="2006339" y="175007"/>
                    <a:pt x="1999989" y="261790"/>
                    <a:pt x="1953422" y="346457"/>
                  </a:cubicBezTo>
                  <a:cubicBezTo>
                    <a:pt x="1906855" y="431124"/>
                    <a:pt x="1845472" y="543307"/>
                    <a:pt x="1762922" y="625857"/>
                  </a:cubicBezTo>
                  <a:cubicBezTo>
                    <a:pt x="1680372" y="708407"/>
                    <a:pt x="1566072" y="776140"/>
                    <a:pt x="1458122" y="841757"/>
                  </a:cubicBezTo>
                  <a:cubicBezTo>
                    <a:pt x="1350172" y="907374"/>
                    <a:pt x="1235872" y="970874"/>
                    <a:pt x="1115222" y="1019557"/>
                  </a:cubicBezTo>
                  <a:cubicBezTo>
                    <a:pt x="994572" y="1068240"/>
                    <a:pt x="854872" y="1108457"/>
                    <a:pt x="734222" y="1133857"/>
                  </a:cubicBezTo>
                  <a:cubicBezTo>
                    <a:pt x="613572" y="1159257"/>
                    <a:pt x="501389" y="1161374"/>
                    <a:pt x="391322" y="1171957"/>
                  </a:cubicBezTo>
                  <a:cubicBezTo>
                    <a:pt x="281255" y="1182540"/>
                    <a:pt x="135205" y="1193124"/>
                    <a:pt x="73822" y="1197357"/>
                  </a:cubicBezTo>
                  <a:cubicBezTo>
                    <a:pt x="12439" y="1201590"/>
                    <a:pt x="-17195" y="1140207"/>
                    <a:pt x="10322" y="1184657"/>
                  </a:cubicBezTo>
                  <a:close/>
                </a:path>
              </a:pathLst>
            </a:custGeom>
            <a:solidFill>
              <a:schemeClr val="tx2">
                <a:lumMod val="40000"/>
                <a:lumOff val="6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rot="462582">
              <a:off x="5380891" y="1010911"/>
              <a:ext cx="2295407" cy="1068380"/>
            </a:xfrm>
            <a:prstGeom prst="cube">
              <a:avLst>
                <a:gd name="adj" fmla="val 68410"/>
              </a:avLst>
            </a:prstGeom>
            <a:solidFill>
              <a:srgbClr val="0080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4999215" y="814685"/>
              <a:ext cx="1066800" cy="1219200"/>
              <a:chOff x="4419600" y="1371600"/>
              <a:chExt cx="1066800" cy="1219200"/>
            </a:xfrm>
          </p:grpSpPr>
          <p:cxnSp>
            <p:nvCxnSpPr>
              <p:cNvPr id="5" name="Straight Arrow Connector 4"/>
              <p:cNvCxnSpPr/>
              <p:nvPr/>
            </p:nvCxnSpPr>
            <p:spPr>
              <a:xfrm flipH="1">
                <a:off x="4800600" y="1371600"/>
                <a:ext cx="152400" cy="762000"/>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800600" y="2133600"/>
                <a:ext cx="685800" cy="76200"/>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19600" y="2133600"/>
                <a:ext cx="381000" cy="457200"/>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cxnSp>
          <p:nvCxnSpPr>
            <p:cNvPr id="12" name="Straight Arrow Connector 11"/>
            <p:cNvCxnSpPr/>
            <p:nvPr/>
          </p:nvCxnSpPr>
          <p:spPr>
            <a:xfrm flipH="1">
              <a:off x="6670787" y="560109"/>
              <a:ext cx="1295400" cy="762000"/>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6670787" y="2541309"/>
              <a:ext cx="533400" cy="1143000"/>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042387" y="331509"/>
              <a:ext cx="640319" cy="584776"/>
            </a:xfrm>
            <a:prstGeom prst="rect">
              <a:avLst/>
            </a:prstGeom>
            <a:noFill/>
          </p:spPr>
          <p:txBody>
            <a:bodyPr wrap="none" rtlCol="0">
              <a:spAutoFit/>
            </a:bodyPr>
            <a:lstStyle/>
            <a:p>
              <a:r>
                <a:rPr lang="en-US" sz="3200" b="1" dirty="0">
                  <a:solidFill>
                    <a:srgbClr val="800000"/>
                  </a:solidFill>
                </a:rPr>
                <a:t>t</a:t>
              </a:r>
              <a:r>
                <a:rPr lang="en-US" sz="3200" baseline="30000" dirty="0">
                  <a:solidFill>
                    <a:srgbClr val="800000"/>
                  </a:solidFill>
                </a:rPr>
                <a:t>(1)</a:t>
              </a:r>
            </a:p>
          </p:txBody>
        </p:sp>
        <p:sp>
          <p:nvSpPr>
            <p:cNvPr id="21" name="TextBox 20"/>
            <p:cNvSpPr txBox="1"/>
            <p:nvPr/>
          </p:nvSpPr>
          <p:spPr>
            <a:xfrm>
              <a:off x="7280387" y="3227109"/>
              <a:ext cx="640319" cy="584776"/>
            </a:xfrm>
            <a:prstGeom prst="rect">
              <a:avLst/>
            </a:prstGeom>
            <a:noFill/>
          </p:spPr>
          <p:txBody>
            <a:bodyPr wrap="none" rtlCol="0">
              <a:spAutoFit/>
            </a:bodyPr>
            <a:lstStyle/>
            <a:p>
              <a:r>
                <a:rPr lang="en-US" sz="3200" b="1" dirty="0">
                  <a:solidFill>
                    <a:srgbClr val="800000"/>
                  </a:solidFill>
                </a:rPr>
                <a:t>t</a:t>
              </a:r>
              <a:r>
                <a:rPr lang="en-US" sz="3200" baseline="30000" dirty="0">
                  <a:solidFill>
                    <a:srgbClr val="800000"/>
                  </a:solidFill>
                </a:rPr>
                <a:t>(2)</a:t>
              </a:r>
            </a:p>
          </p:txBody>
        </p:sp>
        <p:sp>
          <p:nvSpPr>
            <p:cNvPr id="24" name="TextBox 23"/>
            <p:cNvSpPr txBox="1"/>
            <p:nvPr/>
          </p:nvSpPr>
          <p:spPr>
            <a:xfrm>
              <a:off x="5558015" y="509885"/>
              <a:ext cx="503597" cy="584776"/>
            </a:xfrm>
            <a:prstGeom prst="rect">
              <a:avLst/>
            </a:prstGeom>
            <a:noFill/>
          </p:spPr>
          <p:txBody>
            <a:bodyPr wrap="none" rtlCol="0">
              <a:spAutoFit/>
            </a:bodyPr>
            <a:lstStyle/>
            <a:p>
              <a:r>
                <a:rPr lang="en-US" sz="3200" b="1" dirty="0"/>
                <a:t>e</a:t>
              </a:r>
              <a:r>
                <a:rPr lang="en-US" sz="3200" baseline="-25000" dirty="0"/>
                <a:t>3</a:t>
              </a:r>
            </a:p>
          </p:txBody>
        </p:sp>
        <p:graphicFrame>
          <p:nvGraphicFramePr>
            <p:cNvPr id="25" name="Object 24"/>
            <p:cNvGraphicFramePr>
              <a:graphicFrameLocks noChangeAspect="1"/>
            </p:cNvGraphicFramePr>
            <p:nvPr>
              <p:extLst>
                <p:ext uri="{D42A27DB-BD31-4B8C-83A1-F6EECF244321}">
                  <p14:modId xmlns:p14="http://schemas.microsoft.com/office/powerpoint/2010/main" val="2247302480"/>
                </p:ext>
              </p:extLst>
            </p:nvPr>
          </p:nvGraphicFramePr>
          <p:xfrm>
            <a:off x="6994637" y="1468159"/>
            <a:ext cx="114300" cy="165100"/>
          </p:xfrm>
          <a:graphic>
            <a:graphicData uri="http://schemas.openxmlformats.org/presentationml/2006/ole">
              <mc:AlternateContent xmlns:mc="http://schemas.openxmlformats.org/markup-compatibility/2006">
                <mc:Choice xmlns:v="urn:schemas-microsoft-com:vml" Requires="v">
                  <p:oleObj spid="_x0000_s3269" name="Equation" r:id="rId7" imgW="114300" imgH="165100" progId="Equation.3">
                    <p:embed/>
                  </p:oleObj>
                </mc:Choice>
                <mc:Fallback>
                  <p:oleObj name="Equation" r:id="rId7" imgW="114300" imgH="165100" progId="Equation.3">
                    <p:embed/>
                    <p:pic>
                      <p:nvPicPr>
                        <p:cNvPr id="0" name=""/>
                        <p:cNvPicPr/>
                        <p:nvPr/>
                      </p:nvPicPr>
                      <p:blipFill>
                        <a:blip r:embed="rId8"/>
                        <a:stretch>
                          <a:fillRect/>
                        </a:stretch>
                      </p:blipFill>
                      <p:spPr>
                        <a:xfrm>
                          <a:off x="6994637" y="1468159"/>
                          <a:ext cx="114300" cy="165100"/>
                        </a:xfrm>
                        <a:prstGeom prst="rect">
                          <a:avLst/>
                        </a:prstGeom>
                      </p:spPr>
                    </p:pic>
                  </p:oleObj>
                </mc:Fallback>
              </mc:AlternateContent>
            </a:graphicData>
          </a:graphic>
        </p:graphicFrame>
        <p:sp>
          <p:nvSpPr>
            <p:cNvPr id="26" name="TextBox 25"/>
            <p:cNvSpPr txBox="1"/>
            <p:nvPr/>
          </p:nvSpPr>
          <p:spPr>
            <a:xfrm>
              <a:off x="4542015" y="1424285"/>
              <a:ext cx="503597" cy="584776"/>
            </a:xfrm>
            <a:prstGeom prst="rect">
              <a:avLst/>
            </a:prstGeom>
            <a:noFill/>
          </p:spPr>
          <p:txBody>
            <a:bodyPr wrap="none" rtlCol="0">
              <a:spAutoFit/>
            </a:bodyPr>
            <a:lstStyle/>
            <a:p>
              <a:r>
                <a:rPr lang="en-US" sz="3200" b="1" dirty="0"/>
                <a:t>e</a:t>
              </a:r>
              <a:r>
                <a:rPr lang="en-US" sz="3200" baseline="-25000" dirty="0"/>
                <a:t>1</a:t>
              </a:r>
            </a:p>
          </p:txBody>
        </p:sp>
        <p:sp>
          <p:nvSpPr>
            <p:cNvPr id="27" name="TextBox 26"/>
            <p:cNvSpPr txBox="1"/>
            <p:nvPr/>
          </p:nvSpPr>
          <p:spPr>
            <a:xfrm>
              <a:off x="5888215" y="1462385"/>
              <a:ext cx="503597" cy="584776"/>
            </a:xfrm>
            <a:prstGeom prst="rect">
              <a:avLst/>
            </a:prstGeom>
            <a:noFill/>
          </p:spPr>
          <p:txBody>
            <a:bodyPr wrap="none" rtlCol="0">
              <a:spAutoFit/>
            </a:bodyPr>
            <a:lstStyle/>
            <a:p>
              <a:r>
                <a:rPr lang="en-US" sz="3200" b="1" dirty="0"/>
                <a:t>e</a:t>
              </a:r>
              <a:r>
                <a:rPr lang="en-US" sz="3200" baseline="-25000" dirty="0"/>
                <a:t>2</a:t>
              </a:r>
            </a:p>
          </p:txBody>
        </p:sp>
        <p:sp>
          <p:nvSpPr>
            <p:cNvPr id="7" name="TextBox 6"/>
            <p:cNvSpPr txBox="1"/>
            <p:nvPr/>
          </p:nvSpPr>
          <p:spPr>
            <a:xfrm>
              <a:off x="6154083" y="1091276"/>
              <a:ext cx="364202" cy="461665"/>
            </a:xfrm>
            <a:prstGeom prst="rect">
              <a:avLst/>
            </a:prstGeom>
            <a:noFill/>
          </p:spPr>
          <p:txBody>
            <a:bodyPr wrap="none" rtlCol="0">
              <a:spAutoFit/>
            </a:bodyPr>
            <a:lstStyle/>
            <a:p>
              <a:r>
                <a:rPr lang="en-US" sz="2400" dirty="0">
                  <a:solidFill>
                    <a:srgbClr val="800000"/>
                  </a:solidFill>
                </a:rPr>
                <a:t>A</a:t>
              </a:r>
            </a:p>
          </p:txBody>
        </p:sp>
        <p:sp>
          <p:nvSpPr>
            <p:cNvPr id="28" name="TextBox 27"/>
            <p:cNvSpPr txBox="1"/>
            <p:nvPr/>
          </p:nvSpPr>
          <p:spPr>
            <a:xfrm>
              <a:off x="7874557" y="1313526"/>
              <a:ext cx="314058" cy="461665"/>
            </a:xfrm>
            <a:prstGeom prst="rect">
              <a:avLst/>
            </a:prstGeom>
            <a:noFill/>
          </p:spPr>
          <p:txBody>
            <a:bodyPr wrap="none" rtlCol="0">
              <a:spAutoFit/>
            </a:bodyPr>
            <a:lstStyle/>
            <a:p>
              <a:r>
                <a:rPr lang="en-US" sz="2400" dirty="0">
                  <a:solidFill>
                    <a:srgbClr val="800000"/>
                  </a:solidFill>
                </a:rPr>
                <a:t>L</a:t>
              </a:r>
            </a:p>
          </p:txBody>
        </p:sp>
        <p:cxnSp>
          <p:nvCxnSpPr>
            <p:cNvPr id="29" name="Straight Arrow Connector 28"/>
            <p:cNvCxnSpPr/>
            <p:nvPr/>
          </p:nvCxnSpPr>
          <p:spPr>
            <a:xfrm flipH="1">
              <a:off x="7783984" y="1171941"/>
              <a:ext cx="93303" cy="835968"/>
            </a:xfrm>
            <a:prstGeom prst="straightConnector1">
              <a:avLst/>
            </a:prstGeom>
            <a:ln w="38100" cmpd="sng">
              <a:solidFill>
                <a:srgbClr val="8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6154083" y="2541309"/>
              <a:ext cx="97502" cy="685800"/>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474488" y="3138209"/>
              <a:ext cx="1348699" cy="461665"/>
            </a:xfrm>
            <a:prstGeom prst="rect">
              <a:avLst/>
            </a:prstGeom>
            <a:noFill/>
          </p:spPr>
          <p:txBody>
            <a:bodyPr wrap="square" rtlCol="0">
              <a:spAutoFit/>
            </a:bodyPr>
            <a:lstStyle/>
            <a:p>
              <a:r>
                <a:rPr lang="en-US" sz="2400" b="1" dirty="0">
                  <a:solidFill>
                    <a:srgbClr val="800000"/>
                  </a:solidFill>
                </a:rPr>
                <a:t>n</a:t>
              </a:r>
              <a:r>
                <a:rPr lang="en-US" sz="2400" baseline="30000" dirty="0">
                  <a:solidFill>
                    <a:srgbClr val="800000"/>
                  </a:solidFill>
                </a:rPr>
                <a:t>(2) </a:t>
              </a:r>
              <a:r>
                <a:rPr lang="en-US" sz="2400" b="1" dirty="0">
                  <a:solidFill>
                    <a:srgbClr val="800000"/>
                  </a:solidFill>
                </a:rPr>
                <a:t>= -n</a:t>
              </a:r>
              <a:r>
                <a:rPr lang="en-US" sz="2400" baseline="30000" dirty="0">
                  <a:solidFill>
                    <a:srgbClr val="800000"/>
                  </a:solidFill>
                </a:rPr>
                <a:t>(1)</a:t>
              </a:r>
            </a:p>
          </p:txBody>
        </p:sp>
        <p:sp>
          <p:nvSpPr>
            <p:cNvPr id="32" name="TextBox 31"/>
            <p:cNvSpPr txBox="1"/>
            <p:nvPr/>
          </p:nvSpPr>
          <p:spPr>
            <a:xfrm>
              <a:off x="6683181" y="400105"/>
              <a:ext cx="609601" cy="461665"/>
            </a:xfrm>
            <a:prstGeom prst="rect">
              <a:avLst/>
            </a:prstGeom>
            <a:noFill/>
          </p:spPr>
          <p:txBody>
            <a:bodyPr wrap="square" rtlCol="0">
              <a:spAutoFit/>
            </a:bodyPr>
            <a:lstStyle/>
            <a:p>
              <a:r>
                <a:rPr lang="en-US" sz="2400" b="1" dirty="0">
                  <a:solidFill>
                    <a:srgbClr val="800000"/>
                  </a:solidFill>
                </a:rPr>
                <a:t>n</a:t>
              </a:r>
              <a:r>
                <a:rPr lang="en-US" sz="2400" baseline="30000" dirty="0">
                  <a:solidFill>
                    <a:srgbClr val="800000"/>
                  </a:solidFill>
                </a:rPr>
                <a:t>(1)</a:t>
              </a:r>
            </a:p>
          </p:txBody>
        </p:sp>
        <p:cxnSp>
          <p:nvCxnSpPr>
            <p:cNvPr id="33" name="Straight Arrow Connector 32"/>
            <p:cNvCxnSpPr/>
            <p:nvPr/>
          </p:nvCxnSpPr>
          <p:spPr>
            <a:xfrm flipV="1">
              <a:off x="6571685" y="586085"/>
              <a:ext cx="97502" cy="685800"/>
            </a:xfrm>
            <a:prstGeom prst="straightConnector1">
              <a:avLst/>
            </a:prstGeom>
            <a:ln w="38100" cmpd="sng">
              <a:solidFill>
                <a:srgbClr val="800000"/>
              </a:solidFill>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738871" y="2347139"/>
              <a:ext cx="1335522" cy="745987"/>
              <a:chOff x="5207196" y="1833635"/>
              <a:chExt cx="1335522" cy="745987"/>
            </a:xfrm>
          </p:grpSpPr>
          <p:sp>
            <p:nvSpPr>
              <p:cNvPr id="35" name="TextBox 34"/>
              <p:cNvSpPr txBox="1"/>
              <p:nvPr/>
            </p:nvSpPr>
            <p:spPr>
              <a:xfrm>
                <a:off x="5207196" y="1833635"/>
                <a:ext cx="1335522" cy="707886"/>
              </a:xfrm>
              <a:prstGeom prst="rect">
                <a:avLst/>
              </a:prstGeom>
              <a:noFill/>
            </p:spPr>
            <p:txBody>
              <a:bodyPr wrap="none" rtlCol="0">
                <a:spAutoFit/>
              </a:bodyPr>
              <a:lstStyle/>
              <a:p>
                <a:r>
                  <a:rPr lang="en-US" sz="2000" dirty="0"/>
                  <a:t>Material  2</a:t>
                </a:r>
              </a:p>
              <a:p>
                <a:r>
                  <a:rPr lang="en-US" sz="2000" i="1" dirty="0">
                    <a:latin typeface="Symbol" charset="2"/>
                    <a:cs typeface="Symbol" charset="2"/>
                  </a:rPr>
                  <a:t>r</a:t>
                </a:r>
                <a:r>
                  <a:rPr lang="en-US" sz="2000" baseline="30000" dirty="0"/>
                  <a:t>(2)</a:t>
                </a:r>
                <a:r>
                  <a:rPr lang="en-US" sz="2000" dirty="0"/>
                  <a:t>,</a:t>
                </a:r>
              </a:p>
            </p:txBody>
          </p:sp>
          <p:graphicFrame>
            <p:nvGraphicFramePr>
              <p:cNvPr id="36" name="Object 35"/>
              <p:cNvGraphicFramePr>
                <a:graphicFrameLocks noChangeAspect="1"/>
              </p:cNvGraphicFramePr>
              <p:nvPr>
                <p:extLst>
                  <p:ext uri="{D42A27DB-BD31-4B8C-83A1-F6EECF244321}">
                    <p14:modId xmlns:p14="http://schemas.microsoft.com/office/powerpoint/2010/main" val="3442491207"/>
                  </p:ext>
                </p:extLst>
              </p:nvPr>
            </p:nvGraphicFramePr>
            <p:xfrm>
              <a:off x="5717918" y="2139756"/>
              <a:ext cx="549966" cy="439866"/>
            </p:xfrm>
            <a:graphic>
              <a:graphicData uri="http://schemas.openxmlformats.org/presentationml/2006/ole">
                <mc:AlternateContent xmlns:mc="http://schemas.openxmlformats.org/markup-compatibility/2006">
                  <mc:Choice xmlns:v="urn:schemas-microsoft-com:vml" Requires="v">
                    <p:oleObj spid="_x0000_s3270" name="Equation" r:id="rId9" imgW="279400" imgH="254000" progId="Equation.3">
                      <p:embed/>
                    </p:oleObj>
                  </mc:Choice>
                  <mc:Fallback>
                    <p:oleObj name="Equation" r:id="rId9" imgW="279400" imgH="254000" progId="Equation.3">
                      <p:embed/>
                      <p:pic>
                        <p:nvPicPr>
                          <p:cNvPr id="0" name=""/>
                          <p:cNvPicPr/>
                          <p:nvPr/>
                        </p:nvPicPr>
                        <p:blipFill>
                          <a:blip r:embed="rId10"/>
                          <a:stretch>
                            <a:fillRect/>
                          </a:stretch>
                        </p:blipFill>
                        <p:spPr>
                          <a:xfrm>
                            <a:off x="5717918" y="2139756"/>
                            <a:ext cx="549966" cy="439866"/>
                          </a:xfrm>
                          <a:prstGeom prst="rect">
                            <a:avLst/>
                          </a:prstGeom>
                        </p:spPr>
                      </p:pic>
                    </p:oleObj>
                  </mc:Fallback>
                </mc:AlternateContent>
              </a:graphicData>
            </a:graphic>
          </p:graphicFrame>
        </p:grpSp>
        <p:grpSp>
          <p:nvGrpSpPr>
            <p:cNvPr id="37" name="Group 36"/>
            <p:cNvGrpSpPr/>
            <p:nvPr/>
          </p:nvGrpSpPr>
          <p:grpSpPr>
            <a:xfrm>
              <a:off x="4085725" y="82917"/>
              <a:ext cx="1281120" cy="726936"/>
              <a:chOff x="6417168" y="56484"/>
              <a:chExt cx="1281120" cy="726936"/>
            </a:xfrm>
          </p:grpSpPr>
          <p:sp>
            <p:nvSpPr>
              <p:cNvPr id="38" name="TextBox 37"/>
              <p:cNvSpPr txBox="1"/>
              <p:nvPr/>
            </p:nvSpPr>
            <p:spPr>
              <a:xfrm>
                <a:off x="6417168" y="56484"/>
                <a:ext cx="1281120" cy="707886"/>
              </a:xfrm>
              <a:prstGeom prst="rect">
                <a:avLst/>
              </a:prstGeom>
              <a:noFill/>
            </p:spPr>
            <p:txBody>
              <a:bodyPr wrap="none" rtlCol="0">
                <a:spAutoFit/>
              </a:bodyPr>
              <a:lstStyle/>
              <a:p>
                <a:r>
                  <a:rPr lang="en-US" sz="2000" dirty="0"/>
                  <a:t>Material 1</a:t>
                </a:r>
              </a:p>
              <a:p>
                <a:r>
                  <a:rPr lang="en-US" sz="2000" i="1" dirty="0">
                    <a:latin typeface="Symbol" charset="2"/>
                    <a:cs typeface="Symbol" charset="2"/>
                  </a:rPr>
                  <a:t>r</a:t>
                </a:r>
                <a:r>
                  <a:rPr lang="en-US" sz="2000" baseline="30000" dirty="0"/>
                  <a:t>(1)</a:t>
                </a:r>
                <a:r>
                  <a:rPr lang="en-US" sz="2000" dirty="0"/>
                  <a:t>,</a:t>
                </a:r>
              </a:p>
            </p:txBody>
          </p:sp>
          <p:graphicFrame>
            <p:nvGraphicFramePr>
              <p:cNvPr id="39" name="Object 38"/>
              <p:cNvGraphicFramePr>
                <a:graphicFrameLocks noChangeAspect="1"/>
              </p:cNvGraphicFramePr>
              <p:nvPr>
                <p:extLst>
                  <p:ext uri="{D42A27DB-BD31-4B8C-83A1-F6EECF244321}">
                    <p14:modId xmlns:p14="http://schemas.microsoft.com/office/powerpoint/2010/main" val="2300941794"/>
                  </p:ext>
                </p:extLst>
              </p:nvPr>
            </p:nvGraphicFramePr>
            <p:xfrm>
              <a:off x="6900841" y="354546"/>
              <a:ext cx="487540" cy="428874"/>
            </p:xfrm>
            <a:graphic>
              <a:graphicData uri="http://schemas.openxmlformats.org/presentationml/2006/ole">
                <mc:AlternateContent xmlns:mc="http://schemas.openxmlformats.org/markup-compatibility/2006">
                  <mc:Choice xmlns:v="urn:schemas-microsoft-com:vml" Requires="v">
                    <p:oleObj spid="_x0000_s3271" name="Equation" r:id="rId11" imgW="254000" imgH="254000" progId="Equation.3">
                      <p:embed/>
                    </p:oleObj>
                  </mc:Choice>
                  <mc:Fallback>
                    <p:oleObj name="Equation" r:id="rId11" imgW="254000" imgH="254000" progId="Equation.3">
                      <p:embed/>
                      <p:pic>
                        <p:nvPicPr>
                          <p:cNvPr id="0" name=""/>
                          <p:cNvPicPr/>
                          <p:nvPr/>
                        </p:nvPicPr>
                        <p:blipFill>
                          <a:blip r:embed="rId12"/>
                          <a:stretch>
                            <a:fillRect/>
                          </a:stretch>
                        </p:blipFill>
                        <p:spPr>
                          <a:xfrm>
                            <a:off x="6900841" y="354546"/>
                            <a:ext cx="487540" cy="428874"/>
                          </a:xfrm>
                          <a:prstGeom prst="rect">
                            <a:avLst/>
                          </a:prstGeom>
                        </p:spPr>
                      </p:pic>
                    </p:oleObj>
                  </mc:Fallback>
                </mc:AlternateContent>
              </a:graphicData>
            </a:graphic>
          </p:graphicFrame>
        </p:grpSp>
        <p:cxnSp>
          <p:nvCxnSpPr>
            <p:cNvPr id="45" name="Straight Arrow Connector 44"/>
            <p:cNvCxnSpPr/>
            <p:nvPr/>
          </p:nvCxnSpPr>
          <p:spPr>
            <a:xfrm flipH="1" flipV="1">
              <a:off x="6516270" y="2152233"/>
              <a:ext cx="247650" cy="596179"/>
            </a:xfrm>
            <a:prstGeom prst="straightConnector1">
              <a:avLst/>
            </a:prstGeom>
            <a:ln w="38100" cmpd="sng">
              <a:solidFill>
                <a:srgbClr val="800000"/>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6235699" y="2080273"/>
              <a:ext cx="80433" cy="561333"/>
            </a:xfrm>
            <a:prstGeom prst="straightConnector1">
              <a:avLst/>
            </a:prstGeom>
            <a:ln w="38100" cmpd="sng">
              <a:solidFill>
                <a:srgbClr val="800000"/>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190853" y="2950447"/>
            <a:ext cx="4482748" cy="1477328"/>
          </a:xfrm>
          <a:prstGeom prst="rect">
            <a:avLst/>
          </a:prstGeom>
          <a:noFill/>
        </p:spPr>
        <p:txBody>
          <a:bodyPr wrap="square" rtlCol="0">
            <a:spAutoFit/>
          </a:bodyPr>
          <a:lstStyle/>
          <a:p>
            <a:r>
              <a:rPr lang="en-US" dirty="0">
                <a:solidFill>
                  <a:srgbClr val="000090"/>
                </a:solidFill>
              </a:rPr>
              <a:t>Let’s choose a coordinate system </a:t>
            </a:r>
          </a:p>
          <a:p>
            <a:r>
              <a:rPr lang="en-US" dirty="0">
                <a:solidFill>
                  <a:srgbClr val="000090"/>
                </a:solidFill>
              </a:rPr>
              <a:t>with </a:t>
            </a:r>
            <a:r>
              <a:rPr lang="en-US" b="1" dirty="0">
                <a:solidFill>
                  <a:srgbClr val="000090"/>
                </a:solidFill>
              </a:rPr>
              <a:t>e</a:t>
            </a:r>
            <a:r>
              <a:rPr lang="en-US" baseline="-25000" dirty="0">
                <a:solidFill>
                  <a:srgbClr val="000090"/>
                </a:solidFill>
              </a:rPr>
              <a:t>1</a:t>
            </a:r>
            <a:r>
              <a:rPr lang="en-US" dirty="0">
                <a:solidFill>
                  <a:srgbClr val="000090"/>
                </a:solidFill>
              </a:rPr>
              <a:t> and </a:t>
            </a:r>
            <a:r>
              <a:rPr lang="en-US" b="1" dirty="0">
                <a:solidFill>
                  <a:srgbClr val="000090"/>
                </a:solidFill>
              </a:rPr>
              <a:t>e</a:t>
            </a:r>
            <a:r>
              <a:rPr lang="en-US" baseline="-25000" dirty="0">
                <a:solidFill>
                  <a:srgbClr val="000090"/>
                </a:solidFill>
              </a:rPr>
              <a:t>2 </a:t>
            </a:r>
            <a:r>
              <a:rPr lang="en-US" dirty="0">
                <a:solidFill>
                  <a:srgbClr val="000090"/>
                </a:solidFill>
              </a:rPr>
              <a:t>in the interface, and </a:t>
            </a:r>
            <a:r>
              <a:rPr lang="en-US" b="1" dirty="0">
                <a:solidFill>
                  <a:srgbClr val="000090"/>
                </a:solidFill>
              </a:rPr>
              <a:t>e</a:t>
            </a:r>
            <a:r>
              <a:rPr lang="en-US" baseline="-25000" dirty="0">
                <a:solidFill>
                  <a:srgbClr val="000090"/>
                </a:solidFill>
              </a:rPr>
              <a:t>3 </a:t>
            </a:r>
            <a:r>
              <a:rPr lang="en-US" dirty="0">
                <a:solidFill>
                  <a:srgbClr val="000090"/>
                </a:solidFill>
              </a:rPr>
              <a:t>normal to the interface</a:t>
            </a:r>
          </a:p>
          <a:p>
            <a:pPr marL="342900" indent="-342900">
              <a:buFont typeface="Arial"/>
              <a:buChar char="•"/>
            </a:pPr>
            <a:r>
              <a:rPr lang="en-US" dirty="0">
                <a:solidFill>
                  <a:srgbClr val="000090"/>
                </a:solidFill>
              </a:rPr>
              <a:t>Now add up all the forces on the surface of the little box</a:t>
            </a:r>
          </a:p>
        </p:txBody>
      </p:sp>
    </p:spTree>
    <p:extLst>
      <p:ext uri="{BB962C8B-B14F-4D97-AF65-F5344CB8AC3E}">
        <p14:creationId xmlns:p14="http://schemas.microsoft.com/office/powerpoint/2010/main" val="368473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8693"/>
            <a:ext cx="4114800" cy="1371600"/>
          </a:xfrm>
        </p:spPr>
        <p:txBody>
          <a:bodyPr>
            <a:normAutofit fontScale="90000"/>
          </a:bodyPr>
          <a:lstStyle/>
          <a:p>
            <a:pPr algn="l">
              <a:defRPr/>
            </a:pPr>
            <a:r>
              <a:rPr lang="en-US" sz="3200" dirty="0">
                <a:solidFill>
                  <a:srgbClr val="800000"/>
                </a:solidFill>
              </a:rPr>
              <a:t>How do stresses vary across material boundaries? </a:t>
            </a:r>
          </a:p>
        </p:txBody>
      </p:sp>
      <p:grpSp>
        <p:nvGrpSpPr>
          <p:cNvPr id="39" name="Group 38"/>
          <p:cNvGrpSpPr/>
          <p:nvPr/>
        </p:nvGrpSpPr>
        <p:grpSpPr>
          <a:xfrm>
            <a:off x="5077160" y="56484"/>
            <a:ext cx="3853392" cy="2612986"/>
            <a:chOff x="5077160" y="56484"/>
            <a:chExt cx="3853392" cy="2612986"/>
          </a:xfrm>
        </p:grpSpPr>
        <p:sp>
          <p:nvSpPr>
            <p:cNvPr id="9" name="Cube 8"/>
            <p:cNvSpPr/>
            <p:nvPr/>
          </p:nvSpPr>
          <p:spPr>
            <a:xfrm rot="462582">
              <a:off x="6459285" y="1242186"/>
              <a:ext cx="1464371" cy="602458"/>
            </a:xfrm>
            <a:prstGeom prst="cube">
              <a:avLst>
                <a:gd name="adj" fmla="val 58683"/>
              </a:avLst>
            </a:prstGeom>
            <a:solidFill>
              <a:srgbClr val="CCFFCC"/>
            </a:solidFill>
            <a:ln>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5077160" y="760031"/>
              <a:ext cx="3853392" cy="1525969"/>
            </a:xfrm>
            <a:custGeom>
              <a:avLst/>
              <a:gdLst>
                <a:gd name="connsiteX0" fmla="*/ 10322 w 6055828"/>
                <a:gd name="connsiteY0" fmla="*/ 1184657 h 2344259"/>
                <a:gd name="connsiteX1" fmla="*/ 238922 w 6055828"/>
                <a:gd name="connsiteY1" fmla="*/ 1464057 h 2344259"/>
                <a:gd name="connsiteX2" fmla="*/ 632622 w 6055828"/>
                <a:gd name="connsiteY2" fmla="*/ 1654557 h 2344259"/>
                <a:gd name="connsiteX3" fmla="*/ 1013622 w 6055828"/>
                <a:gd name="connsiteY3" fmla="*/ 1730757 h 2344259"/>
                <a:gd name="connsiteX4" fmla="*/ 1496222 w 6055828"/>
                <a:gd name="connsiteY4" fmla="*/ 1806957 h 2344259"/>
                <a:gd name="connsiteX5" fmla="*/ 2105822 w 6055828"/>
                <a:gd name="connsiteY5" fmla="*/ 1857757 h 2344259"/>
                <a:gd name="connsiteX6" fmla="*/ 2397922 w 6055828"/>
                <a:gd name="connsiteY6" fmla="*/ 1883157 h 2344259"/>
                <a:gd name="connsiteX7" fmla="*/ 2766222 w 6055828"/>
                <a:gd name="connsiteY7" fmla="*/ 1946657 h 2344259"/>
                <a:gd name="connsiteX8" fmla="*/ 3020222 w 6055828"/>
                <a:gd name="connsiteY8" fmla="*/ 2010157 h 2344259"/>
                <a:gd name="connsiteX9" fmla="*/ 3350422 w 6055828"/>
                <a:gd name="connsiteY9" fmla="*/ 2124457 h 2344259"/>
                <a:gd name="connsiteX10" fmla="*/ 4023522 w 6055828"/>
                <a:gd name="connsiteY10" fmla="*/ 2289557 h 2344259"/>
                <a:gd name="connsiteX11" fmla="*/ 4353722 w 6055828"/>
                <a:gd name="connsiteY11" fmla="*/ 2340357 h 2344259"/>
                <a:gd name="connsiteX12" fmla="*/ 4442622 w 6055828"/>
                <a:gd name="connsiteY12" fmla="*/ 2200657 h 2344259"/>
                <a:gd name="connsiteX13" fmla="*/ 4429922 w 6055828"/>
                <a:gd name="connsiteY13" fmla="*/ 2010157 h 2344259"/>
                <a:gd name="connsiteX14" fmla="*/ 4506122 w 6055828"/>
                <a:gd name="connsiteY14" fmla="*/ 1883157 h 2344259"/>
                <a:gd name="connsiteX15" fmla="*/ 4620422 w 6055828"/>
                <a:gd name="connsiteY15" fmla="*/ 1743457 h 2344259"/>
                <a:gd name="connsiteX16" fmla="*/ 4899822 w 6055828"/>
                <a:gd name="connsiteY16" fmla="*/ 1527557 h 2344259"/>
                <a:gd name="connsiteX17" fmla="*/ 5306222 w 6055828"/>
                <a:gd name="connsiteY17" fmla="*/ 1273557 h 2344259"/>
                <a:gd name="connsiteX18" fmla="*/ 5661822 w 6055828"/>
                <a:gd name="connsiteY18" fmla="*/ 1044957 h 2344259"/>
                <a:gd name="connsiteX19" fmla="*/ 6004722 w 6055828"/>
                <a:gd name="connsiteY19" fmla="*/ 803657 h 2344259"/>
                <a:gd name="connsiteX20" fmla="*/ 6004722 w 6055828"/>
                <a:gd name="connsiteY20" fmla="*/ 778257 h 2344259"/>
                <a:gd name="connsiteX21" fmla="*/ 5534822 w 6055828"/>
                <a:gd name="connsiteY21" fmla="*/ 498857 h 2344259"/>
                <a:gd name="connsiteX22" fmla="*/ 5153822 w 6055828"/>
                <a:gd name="connsiteY22" fmla="*/ 359157 h 2344259"/>
                <a:gd name="connsiteX23" fmla="*/ 4645822 w 6055828"/>
                <a:gd name="connsiteY23" fmla="*/ 232157 h 2344259"/>
                <a:gd name="connsiteX24" fmla="*/ 4188622 w 6055828"/>
                <a:gd name="connsiteY24" fmla="*/ 194057 h 2344259"/>
                <a:gd name="connsiteX25" fmla="*/ 4061622 w 6055828"/>
                <a:gd name="connsiteY25" fmla="*/ 168657 h 2344259"/>
                <a:gd name="connsiteX26" fmla="*/ 3680622 w 6055828"/>
                <a:gd name="connsiteY26" fmla="*/ 105157 h 2344259"/>
                <a:gd name="connsiteX27" fmla="*/ 3045622 w 6055828"/>
                <a:gd name="connsiteY27" fmla="*/ 54357 h 2344259"/>
                <a:gd name="connsiteX28" fmla="*/ 2728122 w 6055828"/>
                <a:gd name="connsiteY28" fmla="*/ 28957 h 2344259"/>
                <a:gd name="connsiteX29" fmla="*/ 2563022 w 6055828"/>
                <a:gd name="connsiteY29" fmla="*/ 28957 h 2344259"/>
                <a:gd name="connsiteX30" fmla="*/ 2169322 w 6055828"/>
                <a:gd name="connsiteY30" fmla="*/ 3557 h 2344259"/>
                <a:gd name="connsiteX31" fmla="*/ 2042322 w 6055828"/>
                <a:gd name="connsiteY31" fmla="*/ 117857 h 2344259"/>
                <a:gd name="connsiteX32" fmla="*/ 1953422 w 6055828"/>
                <a:gd name="connsiteY32" fmla="*/ 346457 h 2344259"/>
                <a:gd name="connsiteX33" fmla="*/ 1762922 w 6055828"/>
                <a:gd name="connsiteY33" fmla="*/ 625857 h 2344259"/>
                <a:gd name="connsiteX34" fmla="*/ 1458122 w 6055828"/>
                <a:gd name="connsiteY34" fmla="*/ 841757 h 2344259"/>
                <a:gd name="connsiteX35" fmla="*/ 1115222 w 6055828"/>
                <a:gd name="connsiteY35" fmla="*/ 1019557 h 2344259"/>
                <a:gd name="connsiteX36" fmla="*/ 734222 w 6055828"/>
                <a:gd name="connsiteY36" fmla="*/ 1133857 h 2344259"/>
                <a:gd name="connsiteX37" fmla="*/ 391322 w 6055828"/>
                <a:gd name="connsiteY37" fmla="*/ 1171957 h 2344259"/>
                <a:gd name="connsiteX38" fmla="*/ 73822 w 6055828"/>
                <a:gd name="connsiteY38" fmla="*/ 1197357 h 2344259"/>
                <a:gd name="connsiteX39" fmla="*/ 10322 w 6055828"/>
                <a:gd name="connsiteY39" fmla="*/ 1184657 h 234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55828" h="2344259">
                  <a:moveTo>
                    <a:pt x="10322" y="1184657"/>
                  </a:moveTo>
                  <a:cubicBezTo>
                    <a:pt x="37839" y="1229107"/>
                    <a:pt x="135205" y="1385740"/>
                    <a:pt x="238922" y="1464057"/>
                  </a:cubicBezTo>
                  <a:cubicBezTo>
                    <a:pt x="342639" y="1542374"/>
                    <a:pt x="503505" y="1610107"/>
                    <a:pt x="632622" y="1654557"/>
                  </a:cubicBezTo>
                  <a:cubicBezTo>
                    <a:pt x="761739" y="1699007"/>
                    <a:pt x="869689" y="1705357"/>
                    <a:pt x="1013622" y="1730757"/>
                  </a:cubicBezTo>
                  <a:cubicBezTo>
                    <a:pt x="1157555" y="1756157"/>
                    <a:pt x="1314189" y="1785790"/>
                    <a:pt x="1496222" y="1806957"/>
                  </a:cubicBezTo>
                  <a:cubicBezTo>
                    <a:pt x="1678255" y="1828124"/>
                    <a:pt x="2105822" y="1857757"/>
                    <a:pt x="2105822" y="1857757"/>
                  </a:cubicBezTo>
                  <a:cubicBezTo>
                    <a:pt x="2256105" y="1870457"/>
                    <a:pt x="2287855" y="1868340"/>
                    <a:pt x="2397922" y="1883157"/>
                  </a:cubicBezTo>
                  <a:cubicBezTo>
                    <a:pt x="2507989" y="1897974"/>
                    <a:pt x="2662505" y="1925490"/>
                    <a:pt x="2766222" y="1946657"/>
                  </a:cubicBezTo>
                  <a:cubicBezTo>
                    <a:pt x="2869939" y="1967824"/>
                    <a:pt x="2922855" y="1980524"/>
                    <a:pt x="3020222" y="2010157"/>
                  </a:cubicBezTo>
                  <a:cubicBezTo>
                    <a:pt x="3117589" y="2039790"/>
                    <a:pt x="3183205" y="2077890"/>
                    <a:pt x="3350422" y="2124457"/>
                  </a:cubicBezTo>
                  <a:cubicBezTo>
                    <a:pt x="3517639" y="2171024"/>
                    <a:pt x="3856305" y="2253574"/>
                    <a:pt x="4023522" y="2289557"/>
                  </a:cubicBezTo>
                  <a:cubicBezTo>
                    <a:pt x="4190739" y="2325540"/>
                    <a:pt x="4283872" y="2355174"/>
                    <a:pt x="4353722" y="2340357"/>
                  </a:cubicBezTo>
                  <a:cubicBezTo>
                    <a:pt x="4423572" y="2325540"/>
                    <a:pt x="4429922" y="2255690"/>
                    <a:pt x="4442622" y="2200657"/>
                  </a:cubicBezTo>
                  <a:cubicBezTo>
                    <a:pt x="4455322" y="2145624"/>
                    <a:pt x="4419339" y="2063074"/>
                    <a:pt x="4429922" y="2010157"/>
                  </a:cubicBezTo>
                  <a:cubicBezTo>
                    <a:pt x="4440505" y="1957240"/>
                    <a:pt x="4474372" y="1927607"/>
                    <a:pt x="4506122" y="1883157"/>
                  </a:cubicBezTo>
                  <a:cubicBezTo>
                    <a:pt x="4537872" y="1838707"/>
                    <a:pt x="4554805" y="1802724"/>
                    <a:pt x="4620422" y="1743457"/>
                  </a:cubicBezTo>
                  <a:cubicBezTo>
                    <a:pt x="4686039" y="1684190"/>
                    <a:pt x="4785522" y="1605874"/>
                    <a:pt x="4899822" y="1527557"/>
                  </a:cubicBezTo>
                  <a:cubicBezTo>
                    <a:pt x="5014122" y="1449240"/>
                    <a:pt x="5306222" y="1273557"/>
                    <a:pt x="5306222" y="1273557"/>
                  </a:cubicBezTo>
                  <a:cubicBezTo>
                    <a:pt x="5433222" y="1193124"/>
                    <a:pt x="5545405" y="1123274"/>
                    <a:pt x="5661822" y="1044957"/>
                  </a:cubicBezTo>
                  <a:cubicBezTo>
                    <a:pt x="5778239" y="966640"/>
                    <a:pt x="5947572" y="848107"/>
                    <a:pt x="6004722" y="803657"/>
                  </a:cubicBezTo>
                  <a:cubicBezTo>
                    <a:pt x="6061872" y="759207"/>
                    <a:pt x="6083039" y="829057"/>
                    <a:pt x="6004722" y="778257"/>
                  </a:cubicBezTo>
                  <a:cubicBezTo>
                    <a:pt x="5926405" y="727457"/>
                    <a:pt x="5676639" y="568707"/>
                    <a:pt x="5534822" y="498857"/>
                  </a:cubicBezTo>
                  <a:cubicBezTo>
                    <a:pt x="5393005" y="429007"/>
                    <a:pt x="5301989" y="403607"/>
                    <a:pt x="5153822" y="359157"/>
                  </a:cubicBezTo>
                  <a:cubicBezTo>
                    <a:pt x="5005655" y="314707"/>
                    <a:pt x="4806689" y="259674"/>
                    <a:pt x="4645822" y="232157"/>
                  </a:cubicBezTo>
                  <a:cubicBezTo>
                    <a:pt x="4484955" y="204640"/>
                    <a:pt x="4285989" y="204640"/>
                    <a:pt x="4188622" y="194057"/>
                  </a:cubicBezTo>
                  <a:cubicBezTo>
                    <a:pt x="4091255" y="183474"/>
                    <a:pt x="4061622" y="168657"/>
                    <a:pt x="4061622" y="168657"/>
                  </a:cubicBezTo>
                  <a:cubicBezTo>
                    <a:pt x="3976955" y="153840"/>
                    <a:pt x="3849955" y="124207"/>
                    <a:pt x="3680622" y="105157"/>
                  </a:cubicBezTo>
                  <a:cubicBezTo>
                    <a:pt x="3511289" y="86107"/>
                    <a:pt x="3045622" y="54357"/>
                    <a:pt x="3045622" y="54357"/>
                  </a:cubicBezTo>
                  <a:lnTo>
                    <a:pt x="2728122" y="28957"/>
                  </a:lnTo>
                  <a:cubicBezTo>
                    <a:pt x="2647689" y="24724"/>
                    <a:pt x="2656155" y="33190"/>
                    <a:pt x="2563022" y="28957"/>
                  </a:cubicBezTo>
                  <a:cubicBezTo>
                    <a:pt x="2469889" y="24724"/>
                    <a:pt x="2256105" y="-11260"/>
                    <a:pt x="2169322" y="3557"/>
                  </a:cubicBezTo>
                  <a:cubicBezTo>
                    <a:pt x="2082539" y="18374"/>
                    <a:pt x="2078305" y="60707"/>
                    <a:pt x="2042322" y="117857"/>
                  </a:cubicBezTo>
                  <a:cubicBezTo>
                    <a:pt x="2006339" y="175007"/>
                    <a:pt x="1999989" y="261790"/>
                    <a:pt x="1953422" y="346457"/>
                  </a:cubicBezTo>
                  <a:cubicBezTo>
                    <a:pt x="1906855" y="431124"/>
                    <a:pt x="1845472" y="543307"/>
                    <a:pt x="1762922" y="625857"/>
                  </a:cubicBezTo>
                  <a:cubicBezTo>
                    <a:pt x="1680372" y="708407"/>
                    <a:pt x="1566072" y="776140"/>
                    <a:pt x="1458122" y="841757"/>
                  </a:cubicBezTo>
                  <a:cubicBezTo>
                    <a:pt x="1350172" y="907374"/>
                    <a:pt x="1235872" y="970874"/>
                    <a:pt x="1115222" y="1019557"/>
                  </a:cubicBezTo>
                  <a:cubicBezTo>
                    <a:pt x="994572" y="1068240"/>
                    <a:pt x="854872" y="1108457"/>
                    <a:pt x="734222" y="1133857"/>
                  </a:cubicBezTo>
                  <a:cubicBezTo>
                    <a:pt x="613572" y="1159257"/>
                    <a:pt x="501389" y="1161374"/>
                    <a:pt x="391322" y="1171957"/>
                  </a:cubicBezTo>
                  <a:cubicBezTo>
                    <a:pt x="281255" y="1182540"/>
                    <a:pt x="135205" y="1193124"/>
                    <a:pt x="73822" y="1197357"/>
                  </a:cubicBezTo>
                  <a:cubicBezTo>
                    <a:pt x="12439" y="1201590"/>
                    <a:pt x="-17195" y="1140207"/>
                    <a:pt x="10322" y="1184657"/>
                  </a:cubicBezTo>
                  <a:close/>
                </a:path>
              </a:pathLst>
            </a:custGeom>
            <a:solidFill>
              <a:schemeClr val="tx2">
                <a:lumMod val="40000"/>
                <a:lumOff val="6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rot="462582">
              <a:off x="6517595" y="1039680"/>
              <a:ext cx="1460593" cy="563127"/>
            </a:xfrm>
            <a:prstGeom prst="cube">
              <a:avLst>
                <a:gd name="adj" fmla="val 68410"/>
              </a:avLst>
            </a:prstGeom>
            <a:solidFill>
              <a:srgbClr val="0080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338370" y="815761"/>
              <a:ext cx="619079" cy="387948"/>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7338370" y="1846330"/>
              <a:ext cx="339408" cy="602458"/>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906323" y="503771"/>
              <a:ext cx="519794" cy="461665"/>
            </a:xfrm>
            <a:prstGeom prst="rect">
              <a:avLst/>
            </a:prstGeom>
            <a:noFill/>
          </p:spPr>
          <p:txBody>
            <a:bodyPr wrap="none" rtlCol="0">
              <a:spAutoFit/>
            </a:bodyPr>
            <a:lstStyle/>
            <a:p>
              <a:r>
                <a:rPr lang="en-US" sz="2400" b="1" dirty="0">
                  <a:solidFill>
                    <a:srgbClr val="800000"/>
                  </a:solidFill>
                </a:rPr>
                <a:t>t</a:t>
              </a:r>
              <a:r>
                <a:rPr lang="en-US" sz="2400" baseline="30000" dirty="0">
                  <a:solidFill>
                    <a:srgbClr val="800000"/>
                  </a:solidFill>
                </a:rPr>
                <a:t>(1)</a:t>
              </a:r>
            </a:p>
          </p:txBody>
        </p:sp>
        <p:sp>
          <p:nvSpPr>
            <p:cNvPr id="21" name="TextBox 20"/>
            <p:cNvSpPr txBox="1"/>
            <p:nvPr/>
          </p:nvSpPr>
          <p:spPr>
            <a:xfrm>
              <a:off x="7726265" y="2207805"/>
              <a:ext cx="519794" cy="461665"/>
            </a:xfrm>
            <a:prstGeom prst="rect">
              <a:avLst/>
            </a:prstGeom>
            <a:noFill/>
          </p:spPr>
          <p:txBody>
            <a:bodyPr wrap="none" rtlCol="0">
              <a:spAutoFit/>
            </a:bodyPr>
            <a:lstStyle/>
            <a:p>
              <a:r>
                <a:rPr lang="en-US" sz="2400" b="1" dirty="0">
                  <a:solidFill>
                    <a:srgbClr val="800000"/>
                  </a:solidFill>
                </a:rPr>
                <a:t>t</a:t>
              </a:r>
              <a:r>
                <a:rPr lang="en-US" sz="2400" baseline="30000" dirty="0">
                  <a:solidFill>
                    <a:srgbClr val="800000"/>
                  </a:solidFill>
                </a:rPr>
                <a:t>(2)</a:t>
              </a:r>
            </a:p>
          </p:txBody>
        </p:sp>
        <p:graphicFrame>
          <p:nvGraphicFramePr>
            <p:cNvPr id="25" name="Object 24"/>
            <p:cNvGraphicFramePr>
              <a:graphicFrameLocks noChangeAspect="1"/>
            </p:cNvGraphicFramePr>
            <p:nvPr>
              <p:extLst>
                <p:ext uri="{D42A27DB-BD31-4B8C-83A1-F6EECF244321}">
                  <p14:modId xmlns:p14="http://schemas.microsoft.com/office/powerpoint/2010/main" val="839092328"/>
                </p:ext>
              </p:extLst>
            </p:nvPr>
          </p:nvGraphicFramePr>
          <p:xfrm>
            <a:off x="7544439" y="1280689"/>
            <a:ext cx="72730" cy="87022"/>
          </p:xfrm>
          <a:graphic>
            <a:graphicData uri="http://schemas.openxmlformats.org/presentationml/2006/ole">
              <mc:AlternateContent xmlns:mc="http://schemas.openxmlformats.org/markup-compatibility/2006">
                <mc:Choice xmlns:v="urn:schemas-microsoft-com:vml" Requires="v">
                  <p:oleObj spid="_x0000_s4345"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7544439" y="1280689"/>
                          <a:ext cx="72730" cy="87022"/>
                        </a:xfrm>
                        <a:prstGeom prst="rect">
                          <a:avLst/>
                        </a:prstGeom>
                      </p:spPr>
                    </p:pic>
                  </p:oleObj>
                </mc:Fallback>
              </mc:AlternateContent>
            </a:graphicData>
          </a:graphic>
        </p:graphicFrame>
        <p:grpSp>
          <p:nvGrpSpPr>
            <p:cNvPr id="17" name="Group 16"/>
            <p:cNvGrpSpPr/>
            <p:nvPr/>
          </p:nvGrpSpPr>
          <p:grpSpPr>
            <a:xfrm>
              <a:off x="5164481" y="441487"/>
              <a:ext cx="907619" cy="905191"/>
              <a:chOff x="6613335" y="153282"/>
              <a:chExt cx="907619" cy="905191"/>
            </a:xfrm>
          </p:grpSpPr>
          <p:sp>
            <p:nvSpPr>
              <p:cNvPr id="24" name="TextBox 23"/>
              <p:cNvSpPr txBox="1"/>
              <p:nvPr/>
            </p:nvSpPr>
            <p:spPr>
              <a:xfrm>
                <a:off x="6925037" y="153282"/>
                <a:ext cx="400445" cy="400110"/>
              </a:xfrm>
              <a:prstGeom prst="rect">
                <a:avLst/>
              </a:prstGeom>
              <a:noFill/>
            </p:spPr>
            <p:txBody>
              <a:bodyPr wrap="none" rtlCol="0">
                <a:spAutoFit/>
              </a:bodyPr>
              <a:lstStyle/>
              <a:p>
                <a:r>
                  <a:rPr lang="en-US" sz="2000" b="1" dirty="0"/>
                  <a:t>e</a:t>
                </a:r>
                <a:r>
                  <a:rPr lang="en-US" sz="2000" baseline="-25000" dirty="0"/>
                  <a:t>3</a:t>
                </a:r>
              </a:p>
            </p:txBody>
          </p:sp>
          <p:grpSp>
            <p:nvGrpSpPr>
              <p:cNvPr id="20" name="Group 19"/>
              <p:cNvGrpSpPr/>
              <p:nvPr/>
            </p:nvGrpSpPr>
            <p:grpSpPr>
              <a:xfrm>
                <a:off x="6613335" y="311871"/>
                <a:ext cx="678817" cy="642622"/>
                <a:chOff x="4419600" y="793368"/>
                <a:chExt cx="1066800" cy="1219200"/>
              </a:xfrm>
            </p:grpSpPr>
            <p:cxnSp>
              <p:nvCxnSpPr>
                <p:cNvPr id="5" name="Straight Arrow Connector 4"/>
                <p:cNvCxnSpPr/>
                <p:nvPr/>
              </p:nvCxnSpPr>
              <p:spPr>
                <a:xfrm flipH="1">
                  <a:off x="4800601" y="793368"/>
                  <a:ext cx="152400" cy="7620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800601" y="1555368"/>
                  <a:ext cx="685799" cy="76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19600" y="1555368"/>
                  <a:ext cx="381001" cy="457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6684625" y="658363"/>
                <a:ext cx="400445" cy="400110"/>
              </a:xfrm>
              <a:prstGeom prst="rect">
                <a:avLst/>
              </a:prstGeom>
              <a:noFill/>
            </p:spPr>
            <p:txBody>
              <a:bodyPr wrap="none" rtlCol="0">
                <a:spAutoFit/>
              </a:bodyPr>
              <a:lstStyle/>
              <a:p>
                <a:r>
                  <a:rPr lang="en-US" sz="2000" b="1" dirty="0"/>
                  <a:t>e</a:t>
                </a:r>
                <a:r>
                  <a:rPr lang="en-US" sz="2000" baseline="-25000" dirty="0"/>
                  <a:t>1</a:t>
                </a:r>
              </a:p>
            </p:txBody>
          </p:sp>
          <p:sp>
            <p:nvSpPr>
              <p:cNvPr id="27" name="TextBox 26"/>
              <p:cNvSpPr txBox="1"/>
              <p:nvPr/>
            </p:nvSpPr>
            <p:spPr>
              <a:xfrm>
                <a:off x="7120509" y="643818"/>
                <a:ext cx="400445" cy="400110"/>
              </a:xfrm>
              <a:prstGeom prst="rect">
                <a:avLst/>
              </a:prstGeom>
              <a:noFill/>
            </p:spPr>
            <p:txBody>
              <a:bodyPr wrap="none" rtlCol="0">
                <a:spAutoFit/>
              </a:bodyPr>
              <a:lstStyle/>
              <a:p>
                <a:r>
                  <a:rPr lang="en-US" sz="2000" b="1" dirty="0"/>
                  <a:t>e</a:t>
                </a:r>
                <a:r>
                  <a:rPr lang="en-US" sz="2000" baseline="-25000" dirty="0"/>
                  <a:t>2</a:t>
                </a:r>
              </a:p>
            </p:txBody>
          </p:sp>
        </p:grpSp>
        <p:sp>
          <p:nvSpPr>
            <p:cNvPr id="7" name="TextBox 6"/>
            <p:cNvSpPr txBox="1"/>
            <p:nvPr/>
          </p:nvSpPr>
          <p:spPr>
            <a:xfrm>
              <a:off x="6975717" y="946568"/>
              <a:ext cx="338554" cy="400110"/>
            </a:xfrm>
            <a:prstGeom prst="rect">
              <a:avLst/>
            </a:prstGeom>
            <a:noFill/>
          </p:spPr>
          <p:txBody>
            <a:bodyPr wrap="none" rtlCol="0">
              <a:spAutoFit/>
            </a:bodyPr>
            <a:lstStyle/>
            <a:p>
              <a:r>
                <a:rPr lang="en-US" sz="2000" dirty="0">
                  <a:solidFill>
                    <a:srgbClr val="800000"/>
                  </a:solidFill>
                </a:rPr>
                <a:t>A</a:t>
              </a:r>
            </a:p>
          </p:txBody>
        </p:sp>
        <p:sp>
          <p:nvSpPr>
            <p:cNvPr id="28" name="TextBox 27"/>
            <p:cNvSpPr txBox="1"/>
            <p:nvPr/>
          </p:nvSpPr>
          <p:spPr>
            <a:xfrm>
              <a:off x="8104342" y="1199184"/>
              <a:ext cx="300082" cy="400110"/>
            </a:xfrm>
            <a:prstGeom prst="rect">
              <a:avLst/>
            </a:prstGeom>
            <a:noFill/>
          </p:spPr>
          <p:txBody>
            <a:bodyPr wrap="none" rtlCol="0">
              <a:spAutoFit/>
            </a:bodyPr>
            <a:lstStyle/>
            <a:p>
              <a:r>
                <a:rPr lang="en-US" sz="2000" dirty="0">
                  <a:solidFill>
                    <a:srgbClr val="800000"/>
                  </a:solidFill>
                </a:rPr>
                <a:t>L</a:t>
              </a:r>
            </a:p>
          </p:txBody>
        </p:sp>
        <p:cxnSp>
          <p:nvCxnSpPr>
            <p:cNvPr id="29" name="Straight Arrow Connector 28"/>
            <p:cNvCxnSpPr/>
            <p:nvPr/>
          </p:nvCxnSpPr>
          <p:spPr>
            <a:xfrm flipH="1">
              <a:off x="8046710" y="1124557"/>
              <a:ext cx="59370" cy="440626"/>
            </a:xfrm>
            <a:prstGeom prst="straightConnector1">
              <a:avLst/>
            </a:prstGeom>
            <a:ln w="19050" cmpd="sng">
              <a:solidFill>
                <a:srgbClr val="8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7009585" y="1846330"/>
              <a:ext cx="62042" cy="361475"/>
            </a:xfrm>
            <a:prstGeom prst="straightConnector1">
              <a:avLst/>
            </a:prstGeom>
            <a:ln w="28575"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77151" y="2160946"/>
              <a:ext cx="858192" cy="400110"/>
            </a:xfrm>
            <a:prstGeom prst="rect">
              <a:avLst/>
            </a:prstGeom>
            <a:noFill/>
          </p:spPr>
          <p:txBody>
            <a:bodyPr wrap="square" rtlCol="0">
              <a:spAutoFit/>
            </a:bodyPr>
            <a:lstStyle/>
            <a:p>
              <a:r>
                <a:rPr lang="en-US" sz="2000" b="1" dirty="0">
                  <a:solidFill>
                    <a:srgbClr val="800000"/>
                  </a:solidFill>
                </a:rPr>
                <a:t>n</a:t>
              </a:r>
              <a:r>
                <a:rPr lang="en-US" sz="2000" baseline="30000" dirty="0">
                  <a:solidFill>
                    <a:srgbClr val="800000"/>
                  </a:solidFill>
                </a:rPr>
                <a:t>(2)</a:t>
              </a:r>
            </a:p>
          </p:txBody>
        </p:sp>
        <p:sp>
          <p:nvSpPr>
            <p:cNvPr id="32" name="TextBox 31"/>
            <p:cNvSpPr txBox="1"/>
            <p:nvPr/>
          </p:nvSpPr>
          <p:spPr>
            <a:xfrm>
              <a:off x="7292244" y="561675"/>
              <a:ext cx="637473" cy="400110"/>
            </a:xfrm>
            <a:prstGeom prst="rect">
              <a:avLst/>
            </a:prstGeom>
            <a:noFill/>
          </p:spPr>
          <p:txBody>
            <a:bodyPr wrap="square" rtlCol="0">
              <a:spAutoFit/>
            </a:bodyPr>
            <a:lstStyle/>
            <a:p>
              <a:r>
                <a:rPr lang="en-US" sz="2000" b="1" dirty="0">
                  <a:solidFill>
                    <a:srgbClr val="800000"/>
                  </a:solidFill>
                </a:rPr>
                <a:t>n</a:t>
              </a:r>
              <a:r>
                <a:rPr lang="en-US" sz="2000" baseline="30000" dirty="0">
                  <a:solidFill>
                    <a:srgbClr val="800000"/>
                  </a:solidFill>
                </a:rPr>
                <a:t>(1)</a:t>
              </a:r>
            </a:p>
          </p:txBody>
        </p:sp>
        <p:cxnSp>
          <p:nvCxnSpPr>
            <p:cNvPr id="33" name="Straight Arrow Connector 32"/>
            <p:cNvCxnSpPr/>
            <p:nvPr/>
          </p:nvCxnSpPr>
          <p:spPr>
            <a:xfrm flipV="1">
              <a:off x="7275310" y="815761"/>
              <a:ext cx="62042" cy="361475"/>
            </a:xfrm>
            <a:prstGeom prst="straightConnector1">
              <a:avLst/>
            </a:prstGeom>
            <a:ln w="28575" cmpd="sng">
              <a:solidFill>
                <a:srgbClr val="800000"/>
              </a:solidFill>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207196" y="2011435"/>
              <a:ext cx="1105992" cy="604143"/>
              <a:chOff x="5207196" y="1833635"/>
              <a:chExt cx="1105992" cy="604143"/>
            </a:xfrm>
          </p:grpSpPr>
          <p:sp>
            <p:nvSpPr>
              <p:cNvPr id="23" name="TextBox 22"/>
              <p:cNvSpPr txBox="1"/>
              <p:nvPr/>
            </p:nvSpPr>
            <p:spPr>
              <a:xfrm>
                <a:off x="5207196" y="1833635"/>
                <a:ext cx="1105992" cy="584776"/>
              </a:xfrm>
              <a:prstGeom prst="rect">
                <a:avLst/>
              </a:prstGeom>
              <a:noFill/>
            </p:spPr>
            <p:txBody>
              <a:bodyPr wrap="none" rtlCol="0">
                <a:spAutoFit/>
              </a:bodyPr>
              <a:lstStyle/>
              <a:p>
                <a:r>
                  <a:rPr lang="en-US" sz="1600" dirty="0"/>
                  <a:t>Material  2</a:t>
                </a:r>
              </a:p>
              <a:p>
                <a:r>
                  <a:rPr lang="en-US" sz="1600" i="1" dirty="0">
                    <a:latin typeface="Symbol" charset="2"/>
                    <a:cs typeface="Symbol" charset="2"/>
                  </a:rPr>
                  <a:t>r</a:t>
                </a:r>
                <a:r>
                  <a:rPr lang="en-US" sz="1600" baseline="30000" dirty="0"/>
                  <a:t>(2)</a:t>
                </a:r>
                <a:r>
                  <a:rPr lang="en-US" sz="1600" dirty="0"/>
                  <a:t>,</a:t>
                </a:r>
              </a:p>
            </p:txBody>
          </p:sp>
          <p:graphicFrame>
            <p:nvGraphicFramePr>
              <p:cNvPr id="35" name="Object 34"/>
              <p:cNvGraphicFramePr>
                <a:graphicFrameLocks noChangeAspect="1"/>
              </p:cNvGraphicFramePr>
              <p:nvPr>
                <p:extLst>
                  <p:ext uri="{D42A27DB-BD31-4B8C-83A1-F6EECF244321}">
                    <p14:modId xmlns:p14="http://schemas.microsoft.com/office/powerpoint/2010/main" val="3470237996"/>
                  </p:ext>
                </p:extLst>
              </p:nvPr>
            </p:nvGraphicFramePr>
            <p:xfrm>
              <a:off x="5624170" y="2101655"/>
              <a:ext cx="420256" cy="336123"/>
            </p:xfrm>
            <a:graphic>
              <a:graphicData uri="http://schemas.openxmlformats.org/presentationml/2006/ole">
                <mc:AlternateContent xmlns:mc="http://schemas.openxmlformats.org/markup-compatibility/2006">
                  <mc:Choice xmlns:v="urn:schemas-microsoft-com:vml" Requires="v">
                    <p:oleObj spid="_x0000_s4346" name="Equation" r:id="rId5" imgW="279400" imgH="254000" progId="Equation.3">
                      <p:embed/>
                    </p:oleObj>
                  </mc:Choice>
                  <mc:Fallback>
                    <p:oleObj name="Equation" r:id="rId5" imgW="279400" imgH="254000" progId="Equation.3">
                      <p:embed/>
                      <p:pic>
                        <p:nvPicPr>
                          <p:cNvPr id="0" name=""/>
                          <p:cNvPicPr/>
                          <p:nvPr/>
                        </p:nvPicPr>
                        <p:blipFill>
                          <a:blip r:embed="rId6"/>
                          <a:stretch>
                            <a:fillRect/>
                          </a:stretch>
                        </p:blipFill>
                        <p:spPr>
                          <a:xfrm>
                            <a:off x="5624170" y="2101655"/>
                            <a:ext cx="420256" cy="336123"/>
                          </a:xfrm>
                          <a:prstGeom prst="rect">
                            <a:avLst/>
                          </a:prstGeom>
                        </p:spPr>
                      </p:pic>
                    </p:oleObj>
                  </mc:Fallback>
                </mc:AlternateContent>
              </a:graphicData>
            </a:graphic>
          </p:graphicFrame>
        </p:grpSp>
        <p:grpSp>
          <p:nvGrpSpPr>
            <p:cNvPr id="38" name="Group 37"/>
            <p:cNvGrpSpPr/>
            <p:nvPr/>
          </p:nvGrpSpPr>
          <p:grpSpPr>
            <a:xfrm>
              <a:off x="6391768" y="56484"/>
              <a:ext cx="1059605" cy="615562"/>
              <a:chOff x="6391768" y="56484"/>
              <a:chExt cx="1059605" cy="615562"/>
            </a:xfrm>
          </p:grpSpPr>
          <p:sp>
            <p:nvSpPr>
              <p:cNvPr id="22" name="TextBox 21"/>
              <p:cNvSpPr txBox="1"/>
              <p:nvPr/>
            </p:nvSpPr>
            <p:spPr>
              <a:xfrm>
                <a:off x="6391768" y="56484"/>
                <a:ext cx="1059605" cy="584776"/>
              </a:xfrm>
              <a:prstGeom prst="rect">
                <a:avLst/>
              </a:prstGeom>
              <a:noFill/>
            </p:spPr>
            <p:txBody>
              <a:bodyPr wrap="none" rtlCol="0">
                <a:spAutoFit/>
              </a:bodyPr>
              <a:lstStyle/>
              <a:p>
                <a:r>
                  <a:rPr lang="en-US" sz="1600" dirty="0"/>
                  <a:t>Material 1</a:t>
                </a:r>
              </a:p>
              <a:p>
                <a:r>
                  <a:rPr lang="en-US" sz="1600" i="1" dirty="0">
                    <a:latin typeface="Symbol" charset="2"/>
                    <a:cs typeface="Symbol" charset="2"/>
                  </a:rPr>
                  <a:t>r</a:t>
                </a:r>
                <a:r>
                  <a:rPr lang="en-US" sz="1600" baseline="30000" dirty="0"/>
                  <a:t>(1)</a:t>
                </a:r>
                <a:r>
                  <a:rPr lang="en-US" sz="1600" dirty="0"/>
                  <a:t>,</a:t>
                </a:r>
              </a:p>
            </p:txBody>
          </p:sp>
          <p:graphicFrame>
            <p:nvGraphicFramePr>
              <p:cNvPr id="36" name="Object 35"/>
              <p:cNvGraphicFramePr>
                <a:graphicFrameLocks noChangeAspect="1"/>
              </p:cNvGraphicFramePr>
              <p:nvPr>
                <p:extLst>
                  <p:ext uri="{D42A27DB-BD31-4B8C-83A1-F6EECF244321}">
                    <p14:modId xmlns:p14="http://schemas.microsoft.com/office/powerpoint/2010/main" val="563151161"/>
                  </p:ext>
                </p:extLst>
              </p:nvPr>
            </p:nvGraphicFramePr>
            <p:xfrm>
              <a:off x="6818291" y="335496"/>
              <a:ext cx="382587" cy="336550"/>
            </p:xfrm>
            <a:graphic>
              <a:graphicData uri="http://schemas.openxmlformats.org/presentationml/2006/ole">
                <mc:AlternateContent xmlns:mc="http://schemas.openxmlformats.org/markup-compatibility/2006">
                  <mc:Choice xmlns:v="urn:schemas-microsoft-com:vml" Requires="v">
                    <p:oleObj spid="_x0000_s4347" name="Equation" r:id="rId7" imgW="254000" imgH="254000" progId="Equation.3">
                      <p:embed/>
                    </p:oleObj>
                  </mc:Choice>
                  <mc:Fallback>
                    <p:oleObj name="Equation" r:id="rId7" imgW="254000" imgH="254000" progId="Equation.3">
                      <p:embed/>
                      <p:pic>
                        <p:nvPicPr>
                          <p:cNvPr id="0" name=""/>
                          <p:cNvPicPr/>
                          <p:nvPr/>
                        </p:nvPicPr>
                        <p:blipFill>
                          <a:blip r:embed="rId8"/>
                          <a:stretch>
                            <a:fillRect/>
                          </a:stretch>
                        </p:blipFill>
                        <p:spPr>
                          <a:xfrm>
                            <a:off x="6818291" y="335496"/>
                            <a:ext cx="382587" cy="336550"/>
                          </a:xfrm>
                          <a:prstGeom prst="rect">
                            <a:avLst/>
                          </a:prstGeom>
                        </p:spPr>
                      </p:pic>
                    </p:oleObj>
                  </mc:Fallback>
                </mc:AlternateContent>
              </a:graphicData>
            </a:graphic>
          </p:graphicFrame>
        </p:grpSp>
      </p:grpSp>
      <p:grpSp>
        <p:nvGrpSpPr>
          <p:cNvPr id="47" name="Group 46"/>
          <p:cNvGrpSpPr/>
          <p:nvPr/>
        </p:nvGrpSpPr>
        <p:grpSpPr>
          <a:xfrm>
            <a:off x="414337" y="1698234"/>
            <a:ext cx="4788515" cy="4219966"/>
            <a:chOff x="414337" y="1698234"/>
            <a:chExt cx="4788515" cy="4219966"/>
          </a:xfrm>
        </p:grpSpPr>
        <p:graphicFrame>
          <p:nvGraphicFramePr>
            <p:cNvPr id="40" name="Object 39"/>
            <p:cNvGraphicFramePr>
              <a:graphicFrameLocks noChangeAspect="1"/>
            </p:cNvGraphicFramePr>
            <p:nvPr>
              <p:extLst>
                <p:ext uri="{D42A27DB-BD31-4B8C-83A1-F6EECF244321}">
                  <p14:modId xmlns:p14="http://schemas.microsoft.com/office/powerpoint/2010/main" val="1887064709"/>
                </p:ext>
              </p:extLst>
            </p:nvPr>
          </p:nvGraphicFramePr>
          <p:xfrm>
            <a:off x="457200" y="1698234"/>
            <a:ext cx="4589719" cy="2057791"/>
          </p:xfrm>
          <a:graphic>
            <a:graphicData uri="http://schemas.openxmlformats.org/presentationml/2006/ole">
              <mc:AlternateContent xmlns:mc="http://schemas.openxmlformats.org/markup-compatibility/2006">
                <mc:Choice xmlns:v="urn:schemas-microsoft-com:vml" Requires="v">
                  <p:oleObj spid="_x0000_s4348" name="Equation" r:id="rId9" imgW="2578100" imgH="1155700" progId="Equation.3">
                    <p:embed/>
                  </p:oleObj>
                </mc:Choice>
                <mc:Fallback>
                  <p:oleObj name="Equation" r:id="rId9" imgW="2578100" imgH="1155700" progId="Equation.3">
                    <p:embed/>
                    <p:pic>
                      <p:nvPicPr>
                        <p:cNvPr id="0" name=""/>
                        <p:cNvPicPr/>
                        <p:nvPr/>
                      </p:nvPicPr>
                      <p:blipFill>
                        <a:blip r:embed="rId10"/>
                        <a:stretch>
                          <a:fillRect/>
                        </a:stretch>
                      </p:blipFill>
                      <p:spPr>
                        <a:xfrm>
                          <a:off x="457200" y="1698234"/>
                          <a:ext cx="4589719" cy="2057791"/>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067033431"/>
                </p:ext>
              </p:extLst>
            </p:nvPr>
          </p:nvGraphicFramePr>
          <p:xfrm>
            <a:off x="414337" y="3937000"/>
            <a:ext cx="4788515" cy="1981200"/>
          </p:xfrm>
          <a:graphic>
            <a:graphicData uri="http://schemas.openxmlformats.org/presentationml/2006/ole">
              <mc:AlternateContent xmlns:mc="http://schemas.openxmlformats.org/markup-compatibility/2006">
                <mc:Choice xmlns:v="urn:schemas-microsoft-com:vml" Requires="v">
                  <p:oleObj spid="_x0000_s4349" name="Equation" r:id="rId11" imgW="2794000" imgH="1155700" progId="Equation.3">
                    <p:embed/>
                  </p:oleObj>
                </mc:Choice>
                <mc:Fallback>
                  <p:oleObj name="Equation" r:id="rId11" imgW="2794000" imgH="1155700" progId="Equation.3">
                    <p:embed/>
                    <p:pic>
                      <p:nvPicPr>
                        <p:cNvPr id="0" name=""/>
                        <p:cNvPicPr/>
                        <p:nvPr/>
                      </p:nvPicPr>
                      <p:blipFill>
                        <a:blip r:embed="rId12"/>
                        <a:stretch>
                          <a:fillRect/>
                        </a:stretch>
                      </p:blipFill>
                      <p:spPr>
                        <a:xfrm>
                          <a:off x="414337" y="3937000"/>
                          <a:ext cx="4788515" cy="1981200"/>
                        </a:xfrm>
                        <a:prstGeom prst="rect">
                          <a:avLst/>
                        </a:prstGeom>
                      </p:spPr>
                    </p:pic>
                  </p:oleObj>
                </mc:Fallback>
              </mc:AlternateContent>
            </a:graphicData>
          </a:graphic>
        </p:graphicFrame>
      </p:grpSp>
      <p:grpSp>
        <p:nvGrpSpPr>
          <p:cNvPr id="46" name="Group 45"/>
          <p:cNvGrpSpPr/>
          <p:nvPr/>
        </p:nvGrpSpPr>
        <p:grpSpPr>
          <a:xfrm>
            <a:off x="5730440" y="3127375"/>
            <a:ext cx="3191882" cy="2627237"/>
            <a:chOff x="5730440" y="3127375"/>
            <a:chExt cx="3191882" cy="2627237"/>
          </a:xfrm>
        </p:grpSpPr>
        <p:graphicFrame>
          <p:nvGraphicFramePr>
            <p:cNvPr id="42" name="Object 41"/>
            <p:cNvGraphicFramePr>
              <a:graphicFrameLocks noChangeAspect="1"/>
            </p:cNvGraphicFramePr>
            <p:nvPr>
              <p:extLst>
                <p:ext uri="{D42A27DB-BD31-4B8C-83A1-F6EECF244321}">
                  <p14:modId xmlns:p14="http://schemas.microsoft.com/office/powerpoint/2010/main" val="698771480"/>
                </p:ext>
              </p:extLst>
            </p:nvPr>
          </p:nvGraphicFramePr>
          <p:xfrm>
            <a:off x="5730440" y="3127375"/>
            <a:ext cx="2580774" cy="628650"/>
          </p:xfrm>
          <a:graphic>
            <a:graphicData uri="http://schemas.openxmlformats.org/presentationml/2006/ole">
              <mc:AlternateContent xmlns:mc="http://schemas.openxmlformats.org/markup-compatibility/2006">
                <mc:Choice xmlns:v="urn:schemas-microsoft-com:vml" Requires="v">
                  <p:oleObj spid="_x0000_s4350" name="Equation" r:id="rId13" imgW="990600" imgH="241300" progId="Equation.3">
                    <p:embed/>
                  </p:oleObj>
                </mc:Choice>
                <mc:Fallback>
                  <p:oleObj name="Equation" r:id="rId13" imgW="990600" imgH="241300" progId="Equation.3">
                    <p:embed/>
                    <p:pic>
                      <p:nvPicPr>
                        <p:cNvPr id="0" name=""/>
                        <p:cNvPicPr/>
                        <p:nvPr/>
                      </p:nvPicPr>
                      <p:blipFill>
                        <a:blip r:embed="rId14"/>
                        <a:stretch>
                          <a:fillRect/>
                        </a:stretch>
                      </p:blipFill>
                      <p:spPr>
                        <a:xfrm>
                          <a:off x="5730440" y="3127375"/>
                          <a:ext cx="2580774" cy="62865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351487425"/>
                </p:ext>
              </p:extLst>
            </p:nvPr>
          </p:nvGraphicFramePr>
          <p:xfrm>
            <a:off x="6797239" y="3797299"/>
            <a:ext cx="2125083" cy="1957313"/>
          </p:xfrm>
          <a:graphic>
            <a:graphicData uri="http://schemas.openxmlformats.org/presentationml/2006/ole">
              <mc:AlternateContent xmlns:mc="http://schemas.openxmlformats.org/markup-compatibility/2006">
                <mc:Choice xmlns:v="urn:schemas-microsoft-com:vml" Requires="v">
                  <p:oleObj spid="_x0000_s4351" name="Equation" r:id="rId15" imgW="965200" imgH="889000" progId="Equation.3">
                    <p:embed/>
                  </p:oleObj>
                </mc:Choice>
                <mc:Fallback>
                  <p:oleObj name="Equation" r:id="rId15" imgW="965200" imgH="889000" progId="Equation.3">
                    <p:embed/>
                    <p:pic>
                      <p:nvPicPr>
                        <p:cNvPr id="0" name=""/>
                        <p:cNvPicPr/>
                        <p:nvPr/>
                      </p:nvPicPr>
                      <p:blipFill>
                        <a:blip r:embed="rId16"/>
                        <a:stretch>
                          <a:fillRect/>
                        </a:stretch>
                      </p:blipFill>
                      <p:spPr>
                        <a:xfrm>
                          <a:off x="6797239" y="3797299"/>
                          <a:ext cx="2125083" cy="1957313"/>
                        </a:xfrm>
                        <a:prstGeom prst="rect">
                          <a:avLst/>
                        </a:prstGeom>
                      </p:spPr>
                    </p:pic>
                  </p:oleObj>
                </mc:Fallback>
              </mc:AlternateContent>
            </a:graphicData>
          </a:graphic>
        </p:graphicFrame>
        <p:sp>
          <p:nvSpPr>
            <p:cNvPr id="45" name="Right Arrow 44"/>
            <p:cNvSpPr/>
            <p:nvPr/>
          </p:nvSpPr>
          <p:spPr>
            <a:xfrm>
              <a:off x="6044144" y="4635500"/>
              <a:ext cx="508518" cy="2687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003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8693"/>
            <a:ext cx="4114800" cy="1371600"/>
          </a:xfrm>
        </p:spPr>
        <p:txBody>
          <a:bodyPr>
            <a:normAutofit fontScale="90000"/>
          </a:bodyPr>
          <a:lstStyle/>
          <a:p>
            <a:pPr algn="l">
              <a:defRPr/>
            </a:pPr>
            <a:r>
              <a:rPr lang="en-US" sz="3200" dirty="0">
                <a:solidFill>
                  <a:srgbClr val="800000"/>
                </a:solidFill>
              </a:rPr>
              <a:t>How do stresses vary across material boundaries? </a:t>
            </a:r>
          </a:p>
        </p:txBody>
      </p:sp>
      <p:grpSp>
        <p:nvGrpSpPr>
          <p:cNvPr id="13" name="Group 12"/>
          <p:cNvGrpSpPr/>
          <p:nvPr/>
        </p:nvGrpSpPr>
        <p:grpSpPr>
          <a:xfrm>
            <a:off x="5077160" y="56484"/>
            <a:ext cx="3853392" cy="2612986"/>
            <a:chOff x="5077160" y="56484"/>
            <a:chExt cx="3853392" cy="2612986"/>
          </a:xfrm>
        </p:grpSpPr>
        <p:sp>
          <p:nvSpPr>
            <p:cNvPr id="9" name="Cube 8"/>
            <p:cNvSpPr/>
            <p:nvPr/>
          </p:nvSpPr>
          <p:spPr>
            <a:xfrm rot="462582">
              <a:off x="6459285" y="1242186"/>
              <a:ext cx="1464371" cy="602458"/>
            </a:xfrm>
            <a:prstGeom prst="cube">
              <a:avLst>
                <a:gd name="adj" fmla="val 58683"/>
              </a:avLst>
            </a:prstGeom>
            <a:solidFill>
              <a:srgbClr val="CCFFCC"/>
            </a:solidFill>
            <a:ln>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5077160" y="760031"/>
              <a:ext cx="3853392" cy="1525969"/>
            </a:xfrm>
            <a:custGeom>
              <a:avLst/>
              <a:gdLst>
                <a:gd name="connsiteX0" fmla="*/ 10322 w 6055828"/>
                <a:gd name="connsiteY0" fmla="*/ 1184657 h 2344259"/>
                <a:gd name="connsiteX1" fmla="*/ 238922 w 6055828"/>
                <a:gd name="connsiteY1" fmla="*/ 1464057 h 2344259"/>
                <a:gd name="connsiteX2" fmla="*/ 632622 w 6055828"/>
                <a:gd name="connsiteY2" fmla="*/ 1654557 h 2344259"/>
                <a:gd name="connsiteX3" fmla="*/ 1013622 w 6055828"/>
                <a:gd name="connsiteY3" fmla="*/ 1730757 h 2344259"/>
                <a:gd name="connsiteX4" fmla="*/ 1496222 w 6055828"/>
                <a:gd name="connsiteY4" fmla="*/ 1806957 h 2344259"/>
                <a:gd name="connsiteX5" fmla="*/ 2105822 w 6055828"/>
                <a:gd name="connsiteY5" fmla="*/ 1857757 h 2344259"/>
                <a:gd name="connsiteX6" fmla="*/ 2397922 w 6055828"/>
                <a:gd name="connsiteY6" fmla="*/ 1883157 h 2344259"/>
                <a:gd name="connsiteX7" fmla="*/ 2766222 w 6055828"/>
                <a:gd name="connsiteY7" fmla="*/ 1946657 h 2344259"/>
                <a:gd name="connsiteX8" fmla="*/ 3020222 w 6055828"/>
                <a:gd name="connsiteY8" fmla="*/ 2010157 h 2344259"/>
                <a:gd name="connsiteX9" fmla="*/ 3350422 w 6055828"/>
                <a:gd name="connsiteY9" fmla="*/ 2124457 h 2344259"/>
                <a:gd name="connsiteX10" fmla="*/ 4023522 w 6055828"/>
                <a:gd name="connsiteY10" fmla="*/ 2289557 h 2344259"/>
                <a:gd name="connsiteX11" fmla="*/ 4353722 w 6055828"/>
                <a:gd name="connsiteY11" fmla="*/ 2340357 h 2344259"/>
                <a:gd name="connsiteX12" fmla="*/ 4442622 w 6055828"/>
                <a:gd name="connsiteY12" fmla="*/ 2200657 h 2344259"/>
                <a:gd name="connsiteX13" fmla="*/ 4429922 w 6055828"/>
                <a:gd name="connsiteY13" fmla="*/ 2010157 h 2344259"/>
                <a:gd name="connsiteX14" fmla="*/ 4506122 w 6055828"/>
                <a:gd name="connsiteY14" fmla="*/ 1883157 h 2344259"/>
                <a:gd name="connsiteX15" fmla="*/ 4620422 w 6055828"/>
                <a:gd name="connsiteY15" fmla="*/ 1743457 h 2344259"/>
                <a:gd name="connsiteX16" fmla="*/ 4899822 w 6055828"/>
                <a:gd name="connsiteY16" fmla="*/ 1527557 h 2344259"/>
                <a:gd name="connsiteX17" fmla="*/ 5306222 w 6055828"/>
                <a:gd name="connsiteY17" fmla="*/ 1273557 h 2344259"/>
                <a:gd name="connsiteX18" fmla="*/ 5661822 w 6055828"/>
                <a:gd name="connsiteY18" fmla="*/ 1044957 h 2344259"/>
                <a:gd name="connsiteX19" fmla="*/ 6004722 w 6055828"/>
                <a:gd name="connsiteY19" fmla="*/ 803657 h 2344259"/>
                <a:gd name="connsiteX20" fmla="*/ 6004722 w 6055828"/>
                <a:gd name="connsiteY20" fmla="*/ 778257 h 2344259"/>
                <a:gd name="connsiteX21" fmla="*/ 5534822 w 6055828"/>
                <a:gd name="connsiteY21" fmla="*/ 498857 h 2344259"/>
                <a:gd name="connsiteX22" fmla="*/ 5153822 w 6055828"/>
                <a:gd name="connsiteY22" fmla="*/ 359157 h 2344259"/>
                <a:gd name="connsiteX23" fmla="*/ 4645822 w 6055828"/>
                <a:gd name="connsiteY23" fmla="*/ 232157 h 2344259"/>
                <a:gd name="connsiteX24" fmla="*/ 4188622 w 6055828"/>
                <a:gd name="connsiteY24" fmla="*/ 194057 h 2344259"/>
                <a:gd name="connsiteX25" fmla="*/ 4061622 w 6055828"/>
                <a:gd name="connsiteY25" fmla="*/ 168657 h 2344259"/>
                <a:gd name="connsiteX26" fmla="*/ 3680622 w 6055828"/>
                <a:gd name="connsiteY26" fmla="*/ 105157 h 2344259"/>
                <a:gd name="connsiteX27" fmla="*/ 3045622 w 6055828"/>
                <a:gd name="connsiteY27" fmla="*/ 54357 h 2344259"/>
                <a:gd name="connsiteX28" fmla="*/ 2728122 w 6055828"/>
                <a:gd name="connsiteY28" fmla="*/ 28957 h 2344259"/>
                <a:gd name="connsiteX29" fmla="*/ 2563022 w 6055828"/>
                <a:gd name="connsiteY29" fmla="*/ 28957 h 2344259"/>
                <a:gd name="connsiteX30" fmla="*/ 2169322 w 6055828"/>
                <a:gd name="connsiteY30" fmla="*/ 3557 h 2344259"/>
                <a:gd name="connsiteX31" fmla="*/ 2042322 w 6055828"/>
                <a:gd name="connsiteY31" fmla="*/ 117857 h 2344259"/>
                <a:gd name="connsiteX32" fmla="*/ 1953422 w 6055828"/>
                <a:gd name="connsiteY32" fmla="*/ 346457 h 2344259"/>
                <a:gd name="connsiteX33" fmla="*/ 1762922 w 6055828"/>
                <a:gd name="connsiteY33" fmla="*/ 625857 h 2344259"/>
                <a:gd name="connsiteX34" fmla="*/ 1458122 w 6055828"/>
                <a:gd name="connsiteY34" fmla="*/ 841757 h 2344259"/>
                <a:gd name="connsiteX35" fmla="*/ 1115222 w 6055828"/>
                <a:gd name="connsiteY35" fmla="*/ 1019557 h 2344259"/>
                <a:gd name="connsiteX36" fmla="*/ 734222 w 6055828"/>
                <a:gd name="connsiteY36" fmla="*/ 1133857 h 2344259"/>
                <a:gd name="connsiteX37" fmla="*/ 391322 w 6055828"/>
                <a:gd name="connsiteY37" fmla="*/ 1171957 h 2344259"/>
                <a:gd name="connsiteX38" fmla="*/ 73822 w 6055828"/>
                <a:gd name="connsiteY38" fmla="*/ 1197357 h 2344259"/>
                <a:gd name="connsiteX39" fmla="*/ 10322 w 6055828"/>
                <a:gd name="connsiteY39" fmla="*/ 1184657 h 234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55828" h="2344259">
                  <a:moveTo>
                    <a:pt x="10322" y="1184657"/>
                  </a:moveTo>
                  <a:cubicBezTo>
                    <a:pt x="37839" y="1229107"/>
                    <a:pt x="135205" y="1385740"/>
                    <a:pt x="238922" y="1464057"/>
                  </a:cubicBezTo>
                  <a:cubicBezTo>
                    <a:pt x="342639" y="1542374"/>
                    <a:pt x="503505" y="1610107"/>
                    <a:pt x="632622" y="1654557"/>
                  </a:cubicBezTo>
                  <a:cubicBezTo>
                    <a:pt x="761739" y="1699007"/>
                    <a:pt x="869689" y="1705357"/>
                    <a:pt x="1013622" y="1730757"/>
                  </a:cubicBezTo>
                  <a:cubicBezTo>
                    <a:pt x="1157555" y="1756157"/>
                    <a:pt x="1314189" y="1785790"/>
                    <a:pt x="1496222" y="1806957"/>
                  </a:cubicBezTo>
                  <a:cubicBezTo>
                    <a:pt x="1678255" y="1828124"/>
                    <a:pt x="2105822" y="1857757"/>
                    <a:pt x="2105822" y="1857757"/>
                  </a:cubicBezTo>
                  <a:cubicBezTo>
                    <a:pt x="2256105" y="1870457"/>
                    <a:pt x="2287855" y="1868340"/>
                    <a:pt x="2397922" y="1883157"/>
                  </a:cubicBezTo>
                  <a:cubicBezTo>
                    <a:pt x="2507989" y="1897974"/>
                    <a:pt x="2662505" y="1925490"/>
                    <a:pt x="2766222" y="1946657"/>
                  </a:cubicBezTo>
                  <a:cubicBezTo>
                    <a:pt x="2869939" y="1967824"/>
                    <a:pt x="2922855" y="1980524"/>
                    <a:pt x="3020222" y="2010157"/>
                  </a:cubicBezTo>
                  <a:cubicBezTo>
                    <a:pt x="3117589" y="2039790"/>
                    <a:pt x="3183205" y="2077890"/>
                    <a:pt x="3350422" y="2124457"/>
                  </a:cubicBezTo>
                  <a:cubicBezTo>
                    <a:pt x="3517639" y="2171024"/>
                    <a:pt x="3856305" y="2253574"/>
                    <a:pt x="4023522" y="2289557"/>
                  </a:cubicBezTo>
                  <a:cubicBezTo>
                    <a:pt x="4190739" y="2325540"/>
                    <a:pt x="4283872" y="2355174"/>
                    <a:pt x="4353722" y="2340357"/>
                  </a:cubicBezTo>
                  <a:cubicBezTo>
                    <a:pt x="4423572" y="2325540"/>
                    <a:pt x="4429922" y="2255690"/>
                    <a:pt x="4442622" y="2200657"/>
                  </a:cubicBezTo>
                  <a:cubicBezTo>
                    <a:pt x="4455322" y="2145624"/>
                    <a:pt x="4419339" y="2063074"/>
                    <a:pt x="4429922" y="2010157"/>
                  </a:cubicBezTo>
                  <a:cubicBezTo>
                    <a:pt x="4440505" y="1957240"/>
                    <a:pt x="4474372" y="1927607"/>
                    <a:pt x="4506122" y="1883157"/>
                  </a:cubicBezTo>
                  <a:cubicBezTo>
                    <a:pt x="4537872" y="1838707"/>
                    <a:pt x="4554805" y="1802724"/>
                    <a:pt x="4620422" y="1743457"/>
                  </a:cubicBezTo>
                  <a:cubicBezTo>
                    <a:pt x="4686039" y="1684190"/>
                    <a:pt x="4785522" y="1605874"/>
                    <a:pt x="4899822" y="1527557"/>
                  </a:cubicBezTo>
                  <a:cubicBezTo>
                    <a:pt x="5014122" y="1449240"/>
                    <a:pt x="5306222" y="1273557"/>
                    <a:pt x="5306222" y="1273557"/>
                  </a:cubicBezTo>
                  <a:cubicBezTo>
                    <a:pt x="5433222" y="1193124"/>
                    <a:pt x="5545405" y="1123274"/>
                    <a:pt x="5661822" y="1044957"/>
                  </a:cubicBezTo>
                  <a:cubicBezTo>
                    <a:pt x="5778239" y="966640"/>
                    <a:pt x="5947572" y="848107"/>
                    <a:pt x="6004722" y="803657"/>
                  </a:cubicBezTo>
                  <a:cubicBezTo>
                    <a:pt x="6061872" y="759207"/>
                    <a:pt x="6083039" y="829057"/>
                    <a:pt x="6004722" y="778257"/>
                  </a:cubicBezTo>
                  <a:cubicBezTo>
                    <a:pt x="5926405" y="727457"/>
                    <a:pt x="5676639" y="568707"/>
                    <a:pt x="5534822" y="498857"/>
                  </a:cubicBezTo>
                  <a:cubicBezTo>
                    <a:pt x="5393005" y="429007"/>
                    <a:pt x="5301989" y="403607"/>
                    <a:pt x="5153822" y="359157"/>
                  </a:cubicBezTo>
                  <a:cubicBezTo>
                    <a:pt x="5005655" y="314707"/>
                    <a:pt x="4806689" y="259674"/>
                    <a:pt x="4645822" y="232157"/>
                  </a:cubicBezTo>
                  <a:cubicBezTo>
                    <a:pt x="4484955" y="204640"/>
                    <a:pt x="4285989" y="204640"/>
                    <a:pt x="4188622" y="194057"/>
                  </a:cubicBezTo>
                  <a:cubicBezTo>
                    <a:pt x="4091255" y="183474"/>
                    <a:pt x="4061622" y="168657"/>
                    <a:pt x="4061622" y="168657"/>
                  </a:cubicBezTo>
                  <a:cubicBezTo>
                    <a:pt x="3976955" y="153840"/>
                    <a:pt x="3849955" y="124207"/>
                    <a:pt x="3680622" y="105157"/>
                  </a:cubicBezTo>
                  <a:cubicBezTo>
                    <a:pt x="3511289" y="86107"/>
                    <a:pt x="3045622" y="54357"/>
                    <a:pt x="3045622" y="54357"/>
                  </a:cubicBezTo>
                  <a:lnTo>
                    <a:pt x="2728122" y="28957"/>
                  </a:lnTo>
                  <a:cubicBezTo>
                    <a:pt x="2647689" y="24724"/>
                    <a:pt x="2656155" y="33190"/>
                    <a:pt x="2563022" y="28957"/>
                  </a:cubicBezTo>
                  <a:cubicBezTo>
                    <a:pt x="2469889" y="24724"/>
                    <a:pt x="2256105" y="-11260"/>
                    <a:pt x="2169322" y="3557"/>
                  </a:cubicBezTo>
                  <a:cubicBezTo>
                    <a:pt x="2082539" y="18374"/>
                    <a:pt x="2078305" y="60707"/>
                    <a:pt x="2042322" y="117857"/>
                  </a:cubicBezTo>
                  <a:cubicBezTo>
                    <a:pt x="2006339" y="175007"/>
                    <a:pt x="1999989" y="261790"/>
                    <a:pt x="1953422" y="346457"/>
                  </a:cubicBezTo>
                  <a:cubicBezTo>
                    <a:pt x="1906855" y="431124"/>
                    <a:pt x="1845472" y="543307"/>
                    <a:pt x="1762922" y="625857"/>
                  </a:cubicBezTo>
                  <a:cubicBezTo>
                    <a:pt x="1680372" y="708407"/>
                    <a:pt x="1566072" y="776140"/>
                    <a:pt x="1458122" y="841757"/>
                  </a:cubicBezTo>
                  <a:cubicBezTo>
                    <a:pt x="1350172" y="907374"/>
                    <a:pt x="1235872" y="970874"/>
                    <a:pt x="1115222" y="1019557"/>
                  </a:cubicBezTo>
                  <a:cubicBezTo>
                    <a:pt x="994572" y="1068240"/>
                    <a:pt x="854872" y="1108457"/>
                    <a:pt x="734222" y="1133857"/>
                  </a:cubicBezTo>
                  <a:cubicBezTo>
                    <a:pt x="613572" y="1159257"/>
                    <a:pt x="501389" y="1161374"/>
                    <a:pt x="391322" y="1171957"/>
                  </a:cubicBezTo>
                  <a:cubicBezTo>
                    <a:pt x="281255" y="1182540"/>
                    <a:pt x="135205" y="1193124"/>
                    <a:pt x="73822" y="1197357"/>
                  </a:cubicBezTo>
                  <a:cubicBezTo>
                    <a:pt x="12439" y="1201590"/>
                    <a:pt x="-17195" y="1140207"/>
                    <a:pt x="10322" y="1184657"/>
                  </a:cubicBezTo>
                  <a:close/>
                </a:path>
              </a:pathLst>
            </a:custGeom>
            <a:solidFill>
              <a:schemeClr val="tx2">
                <a:lumMod val="40000"/>
                <a:lumOff val="6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rot="462582">
              <a:off x="6517595" y="1039680"/>
              <a:ext cx="1460593" cy="563127"/>
            </a:xfrm>
            <a:prstGeom prst="cube">
              <a:avLst>
                <a:gd name="adj" fmla="val 68410"/>
              </a:avLst>
            </a:prstGeom>
            <a:solidFill>
              <a:srgbClr val="0080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338370" y="815761"/>
              <a:ext cx="619079" cy="387948"/>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7338370" y="1846330"/>
              <a:ext cx="339408" cy="602458"/>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906323" y="503771"/>
              <a:ext cx="519794" cy="461665"/>
            </a:xfrm>
            <a:prstGeom prst="rect">
              <a:avLst/>
            </a:prstGeom>
            <a:noFill/>
          </p:spPr>
          <p:txBody>
            <a:bodyPr wrap="none" rtlCol="0">
              <a:spAutoFit/>
            </a:bodyPr>
            <a:lstStyle/>
            <a:p>
              <a:r>
                <a:rPr lang="en-US" sz="2400" b="1" dirty="0">
                  <a:solidFill>
                    <a:srgbClr val="800000"/>
                  </a:solidFill>
                </a:rPr>
                <a:t>t</a:t>
              </a:r>
              <a:r>
                <a:rPr lang="en-US" sz="2400" baseline="30000" dirty="0">
                  <a:solidFill>
                    <a:srgbClr val="800000"/>
                  </a:solidFill>
                </a:rPr>
                <a:t>(1)</a:t>
              </a:r>
            </a:p>
          </p:txBody>
        </p:sp>
        <p:sp>
          <p:nvSpPr>
            <p:cNvPr id="21" name="TextBox 20"/>
            <p:cNvSpPr txBox="1"/>
            <p:nvPr/>
          </p:nvSpPr>
          <p:spPr>
            <a:xfrm>
              <a:off x="7726265" y="2207805"/>
              <a:ext cx="519794" cy="461665"/>
            </a:xfrm>
            <a:prstGeom prst="rect">
              <a:avLst/>
            </a:prstGeom>
            <a:noFill/>
          </p:spPr>
          <p:txBody>
            <a:bodyPr wrap="none" rtlCol="0">
              <a:spAutoFit/>
            </a:bodyPr>
            <a:lstStyle/>
            <a:p>
              <a:r>
                <a:rPr lang="en-US" sz="2400" b="1" dirty="0">
                  <a:solidFill>
                    <a:srgbClr val="800000"/>
                  </a:solidFill>
                </a:rPr>
                <a:t>t</a:t>
              </a:r>
              <a:r>
                <a:rPr lang="en-US" sz="2400" baseline="30000" dirty="0">
                  <a:solidFill>
                    <a:srgbClr val="800000"/>
                  </a:solidFill>
                </a:rPr>
                <a:t>(2)</a:t>
              </a:r>
            </a:p>
          </p:txBody>
        </p:sp>
        <p:graphicFrame>
          <p:nvGraphicFramePr>
            <p:cNvPr id="25" name="Object 24"/>
            <p:cNvGraphicFramePr>
              <a:graphicFrameLocks noChangeAspect="1"/>
            </p:cNvGraphicFramePr>
            <p:nvPr>
              <p:extLst>
                <p:ext uri="{D42A27DB-BD31-4B8C-83A1-F6EECF244321}">
                  <p14:modId xmlns:p14="http://schemas.microsoft.com/office/powerpoint/2010/main" val="33592167"/>
                </p:ext>
              </p:extLst>
            </p:nvPr>
          </p:nvGraphicFramePr>
          <p:xfrm>
            <a:off x="7544439" y="1280689"/>
            <a:ext cx="72730" cy="87022"/>
          </p:xfrm>
          <a:graphic>
            <a:graphicData uri="http://schemas.openxmlformats.org/presentationml/2006/ole">
              <mc:AlternateContent xmlns:mc="http://schemas.openxmlformats.org/markup-compatibility/2006">
                <mc:Choice xmlns:v="urn:schemas-microsoft-com:vml" Requires="v">
                  <p:oleObj spid="_x0000_s5307"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7544439" y="1280689"/>
                          <a:ext cx="72730" cy="87022"/>
                        </a:xfrm>
                        <a:prstGeom prst="rect">
                          <a:avLst/>
                        </a:prstGeom>
                      </p:spPr>
                    </p:pic>
                  </p:oleObj>
                </mc:Fallback>
              </mc:AlternateContent>
            </a:graphicData>
          </a:graphic>
        </p:graphicFrame>
        <p:grpSp>
          <p:nvGrpSpPr>
            <p:cNvPr id="17" name="Group 16"/>
            <p:cNvGrpSpPr/>
            <p:nvPr/>
          </p:nvGrpSpPr>
          <p:grpSpPr>
            <a:xfrm>
              <a:off x="5164481" y="441487"/>
              <a:ext cx="907619" cy="905191"/>
              <a:chOff x="6613335" y="153282"/>
              <a:chExt cx="907619" cy="905191"/>
            </a:xfrm>
          </p:grpSpPr>
          <p:sp>
            <p:nvSpPr>
              <p:cNvPr id="24" name="TextBox 23"/>
              <p:cNvSpPr txBox="1"/>
              <p:nvPr/>
            </p:nvSpPr>
            <p:spPr>
              <a:xfrm>
                <a:off x="6925037" y="153282"/>
                <a:ext cx="400445" cy="400110"/>
              </a:xfrm>
              <a:prstGeom prst="rect">
                <a:avLst/>
              </a:prstGeom>
              <a:noFill/>
            </p:spPr>
            <p:txBody>
              <a:bodyPr wrap="none" rtlCol="0">
                <a:spAutoFit/>
              </a:bodyPr>
              <a:lstStyle/>
              <a:p>
                <a:r>
                  <a:rPr lang="en-US" sz="2000" b="1" dirty="0"/>
                  <a:t>e</a:t>
                </a:r>
                <a:r>
                  <a:rPr lang="en-US" sz="2000" baseline="-25000" dirty="0"/>
                  <a:t>3</a:t>
                </a:r>
              </a:p>
            </p:txBody>
          </p:sp>
          <p:grpSp>
            <p:nvGrpSpPr>
              <p:cNvPr id="20" name="Group 19"/>
              <p:cNvGrpSpPr/>
              <p:nvPr/>
            </p:nvGrpSpPr>
            <p:grpSpPr>
              <a:xfrm>
                <a:off x="6613335" y="311871"/>
                <a:ext cx="678817" cy="642622"/>
                <a:chOff x="4419600" y="793368"/>
                <a:chExt cx="1066800" cy="1219200"/>
              </a:xfrm>
            </p:grpSpPr>
            <p:cxnSp>
              <p:nvCxnSpPr>
                <p:cNvPr id="5" name="Straight Arrow Connector 4"/>
                <p:cNvCxnSpPr/>
                <p:nvPr/>
              </p:nvCxnSpPr>
              <p:spPr>
                <a:xfrm flipH="1">
                  <a:off x="4800601" y="793368"/>
                  <a:ext cx="152400" cy="7620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800601" y="1555368"/>
                  <a:ext cx="685799" cy="76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19600" y="1555368"/>
                  <a:ext cx="381001" cy="457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6684625" y="658363"/>
                <a:ext cx="400445" cy="400110"/>
              </a:xfrm>
              <a:prstGeom prst="rect">
                <a:avLst/>
              </a:prstGeom>
              <a:noFill/>
            </p:spPr>
            <p:txBody>
              <a:bodyPr wrap="none" rtlCol="0">
                <a:spAutoFit/>
              </a:bodyPr>
              <a:lstStyle/>
              <a:p>
                <a:r>
                  <a:rPr lang="en-US" sz="2000" b="1" dirty="0"/>
                  <a:t>e</a:t>
                </a:r>
                <a:r>
                  <a:rPr lang="en-US" sz="2000" baseline="-25000" dirty="0"/>
                  <a:t>1</a:t>
                </a:r>
              </a:p>
            </p:txBody>
          </p:sp>
          <p:sp>
            <p:nvSpPr>
              <p:cNvPr id="27" name="TextBox 26"/>
              <p:cNvSpPr txBox="1"/>
              <p:nvPr/>
            </p:nvSpPr>
            <p:spPr>
              <a:xfrm>
                <a:off x="7120509" y="643818"/>
                <a:ext cx="400445" cy="400110"/>
              </a:xfrm>
              <a:prstGeom prst="rect">
                <a:avLst/>
              </a:prstGeom>
              <a:noFill/>
            </p:spPr>
            <p:txBody>
              <a:bodyPr wrap="none" rtlCol="0">
                <a:spAutoFit/>
              </a:bodyPr>
              <a:lstStyle/>
              <a:p>
                <a:r>
                  <a:rPr lang="en-US" sz="2000" b="1" dirty="0"/>
                  <a:t>e</a:t>
                </a:r>
                <a:r>
                  <a:rPr lang="en-US" sz="2000" baseline="-25000" dirty="0"/>
                  <a:t>2</a:t>
                </a:r>
              </a:p>
            </p:txBody>
          </p:sp>
        </p:grpSp>
        <p:sp>
          <p:nvSpPr>
            <p:cNvPr id="7" name="TextBox 6"/>
            <p:cNvSpPr txBox="1"/>
            <p:nvPr/>
          </p:nvSpPr>
          <p:spPr>
            <a:xfrm>
              <a:off x="6975717" y="946568"/>
              <a:ext cx="338554" cy="400110"/>
            </a:xfrm>
            <a:prstGeom prst="rect">
              <a:avLst/>
            </a:prstGeom>
            <a:noFill/>
          </p:spPr>
          <p:txBody>
            <a:bodyPr wrap="none" rtlCol="0">
              <a:spAutoFit/>
            </a:bodyPr>
            <a:lstStyle/>
            <a:p>
              <a:r>
                <a:rPr lang="en-US" sz="2000" dirty="0">
                  <a:solidFill>
                    <a:srgbClr val="800000"/>
                  </a:solidFill>
                </a:rPr>
                <a:t>A</a:t>
              </a:r>
            </a:p>
          </p:txBody>
        </p:sp>
        <p:sp>
          <p:nvSpPr>
            <p:cNvPr id="28" name="TextBox 27"/>
            <p:cNvSpPr txBox="1"/>
            <p:nvPr/>
          </p:nvSpPr>
          <p:spPr>
            <a:xfrm>
              <a:off x="8104342" y="1199184"/>
              <a:ext cx="300082" cy="400110"/>
            </a:xfrm>
            <a:prstGeom prst="rect">
              <a:avLst/>
            </a:prstGeom>
            <a:noFill/>
          </p:spPr>
          <p:txBody>
            <a:bodyPr wrap="none" rtlCol="0">
              <a:spAutoFit/>
            </a:bodyPr>
            <a:lstStyle/>
            <a:p>
              <a:r>
                <a:rPr lang="en-US" sz="2000" dirty="0">
                  <a:solidFill>
                    <a:srgbClr val="800000"/>
                  </a:solidFill>
                </a:rPr>
                <a:t>L</a:t>
              </a:r>
            </a:p>
          </p:txBody>
        </p:sp>
        <p:cxnSp>
          <p:nvCxnSpPr>
            <p:cNvPr id="29" name="Straight Arrow Connector 28"/>
            <p:cNvCxnSpPr/>
            <p:nvPr/>
          </p:nvCxnSpPr>
          <p:spPr>
            <a:xfrm flipH="1">
              <a:off x="8046710" y="1124557"/>
              <a:ext cx="59370" cy="440626"/>
            </a:xfrm>
            <a:prstGeom prst="straightConnector1">
              <a:avLst/>
            </a:prstGeom>
            <a:ln w="19050" cmpd="sng">
              <a:solidFill>
                <a:srgbClr val="8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7009585" y="1846330"/>
              <a:ext cx="62042" cy="361475"/>
            </a:xfrm>
            <a:prstGeom prst="straightConnector1">
              <a:avLst/>
            </a:prstGeom>
            <a:ln w="28575"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77151" y="2160946"/>
              <a:ext cx="858192" cy="400110"/>
            </a:xfrm>
            <a:prstGeom prst="rect">
              <a:avLst/>
            </a:prstGeom>
            <a:noFill/>
          </p:spPr>
          <p:txBody>
            <a:bodyPr wrap="square" rtlCol="0">
              <a:spAutoFit/>
            </a:bodyPr>
            <a:lstStyle/>
            <a:p>
              <a:r>
                <a:rPr lang="en-US" sz="2000" b="1" dirty="0">
                  <a:solidFill>
                    <a:srgbClr val="800000"/>
                  </a:solidFill>
                </a:rPr>
                <a:t>n</a:t>
              </a:r>
              <a:r>
                <a:rPr lang="en-US" sz="2000" baseline="30000" dirty="0">
                  <a:solidFill>
                    <a:srgbClr val="800000"/>
                  </a:solidFill>
                </a:rPr>
                <a:t>(2)</a:t>
              </a:r>
            </a:p>
          </p:txBody>
        </p:sp>
        <p:sp>
          <p:nvSpPr>
            <p:cNvPr id="32" name="TextBox 31"/>
            <p:cNvSpPr txBox="1"/>
            <p:nvPr/>
          </p:nvSpPr>
          <p:spPr>
            <a:xfrm>
              <a:off x="7292244" y="561675"/>
              <a:ext cx="637473" cy="400110"/>
            </a:xfrm>
            <a:prstGeom prst="rect">
              <a:avLst/>
            </a:prstGeom>
            <a:noFill/>
          </p:spPr>
          <p:txBody>
            <a:bodyPr wrap="square" rtlCol="0">
              <a:spAutoFit/>
            </a:bodyPr>
            <a:lstStyle/>
            <a:p>
              <a:r>
                <a:rPr lang="en-US" sz="2000" b="1" dirty="0">
                  <a:solidFill>
                    <a:srgbClr val="800000"/>
                  </a:solidFill>
                </a:rPr>
                <a:t>n</a:t>
              </a:r>
              <a:r>
                <a:rPr lang="en-US" sz="2000" baseline="30000" dirty="0">
                  <a:solidFill>
                    <a:srgbClr val="800000"/>
                  </a:solidFill>
                </a:rPr>
                <a:t>(1)</a:t>
              </a:r>
            </a:p>
          </p:txBody>
        </p:sp>
        <p:cxnSp>
          <p:nvCxnSpPr>
            <p:cNvPr id="33" name="Straight Arrow Connector 32"/>
            <p:cNvCxnSpPr/>
            <p:nvPr/>
          </p:nvCxnSpPr>
          <p:spPr>
            <a:xfrm flipV="1">
              <a:off x="7275310" y="815761"/>
              <a:ext cx="62042" cy="361475"/>
            </a:xfrm>
            <a:prstGeom prst="straightConnector1">
              <a:avLst/>
            </a:prstGeom>
            <a:ln w="28575" cmpd="sng">
              <a:solidFill>
                <a:srgbClr val="800000"/>
              </a:solidFill>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207196" y="2011435"/>
              <a:ext cx="1105992" cy="604143"/>
              <a:chOff x="5207196" y="1833635"/>
              <a:chExt cx="1105992" cy="604143"/>
            </a:xfrm>
          </p:grpSpPr>
          <p:sp>
            <p:nvSpPr>
              <p:cNvPr id="23" name="TextBox 22"/>
              <p:cNvSpPr txBox="1"/>
              <p:nvPr/>
            </p:nvSpPr>
            <p:spPr>
              <a:xfrm>
                <a:off x="5207196" y="1833635"/>
                <a:ext cx="1105992" cy="584776"/>
              </a:xfrm>
              <a:prstGeom prst="rect">
                <a:avLst/>
              </a:prstGeom>
              <a:noFill/>
            </p:spPr>
            <p:txBody>
              <a:bodyPr wrap="none" rtlCol="0">
                <a:spAutoFit/>
              </a:bodyPr>
              <a:lstStyle/>
              <a:p>
                <a:r>
                  <a:rPr lang="en-US" sz="1600" dirty="0"/>
                  <a:t>Material  2</a:t>
                </a:r>
              </a:p>
              <a:p>
                <a:r>
                  <a:rPr lang="en-US" sz="1600" i="1" dirty="0">
                    <a:latin typeface="Symbol" charset="2"/>
                    <a:cs typeface="Symbol" charset="2"/>
                  </a:rPr>
                  <a:t>r</a:t>
                </a:r>
                <a:r>
                  <a:rPr lang="en-US" sz="1600" baseline="30000" dirty="0"/>
                  <a:t>(2)</a:t>
                </a:r>
                <a:r>
                  <a:rPr lang="en-US" sz="1600" dirty="0"/>
                  <a:t>,</a:t>
                </a:r>
              </a:p>
            </p:txBody>
          </p:sp>
          <p:graphicFrame>
            <p:nvGraphicFramePr>
              <p:cNvPr id="35" name="Object 34"/>
              <p:cNvGraphicFramePr>
                <a:graphicFrameLocks noChangeAspect="1"/>
              </p:cNvGraphicFramePr>
              <p:nvPr>
                <p:extLst>
                  <p:ext uri="{D42A27DB-BD31-4B8C-83A1-F6EECF244321}">
                    <p14:modId xmlns:p14="http://schemas.microsoft.com/office/powerpoint/2010/main" val="703489100"/>
                  </p:ext>
                </p:extLst>
              </p:nvPr>
            </p:nvGraphicFramePr>
            <p:xfrm>
              <a:off x="5624170" y="2101655"/>
              <a:ext cx="420256" cy="336123"/>
            </p:xfrm>
            <a:graphic>
              <a:graphicData uri="http://schemas.openxmlformats.org/presentationml/2006/ole">
                <mc:AlternateContent xmlns:mc="http://schemas.openxmlformats.org/markup-compatibility/2006">
                  <mc:Choice xmlns:v="urn:schemas-microsoft-com:vml" Requires="v">
                    <p:oleObj spid="_x0000_s5308" name="Equation" r:id="rId5" imgW="279400" imgH="254000" progId="Equation.3">
                      <p:embed/>
                    </p:oleObj>
                  </mc:Choice>
                  <mc:Fallback>
                    <p:oleObj name="Equation" r:id="rId5" imgW="279400" imgH="254000" progId="Equation.3">
                      <p:embed/>
                      <p:pic>
                        <p:nvPicPr>
                          <p:cNvPr id="0" name=""/>
                          <p:cNvPicPr/>
                          <p:nvPr/>
                        </p:nvPicPr>
                        <p:blipFill>
                          <a:blip r:embed="rId6"/>
                          <a:stretch>
                            <a:fillRect/>
                          </a:stretch>
                        </p:blipFill>
                        <p:spPr>
                          <a:xfrm>
                            <a:off x="5624170" y="2101655"/>
                            <a:ext cx="420256" cy="336123"/>
                          </a:xfrm>
                          <a:prstGeom prst="rect">
                            <a:avLst/>
                          </a:prstGeom>
                        </p:spPr>
                      </p:pic>
                    </p:oleObj>
                  </mc:Fallback>
                </mc:AlternateContent>
              </a:graphicData>
            </a:graphic>
          </p:graphicFrame>
        </p:grpSp>
        <p:grpSp>
          <p:nvGrpSpPr>
            <p:cNvPr id="38" name="Group 37"/>
            <p:cNvGrpSpPr/>
            <p:nvPr/>
          </p:nvGrpSpPr>
          <p:grpSpPr>
            <a:xfrm>
              <a:off x="6391768" y="56484"/>
              <a:ext cx="1059605" cy="615562"/>
              <a:chOff x="6391768" y="56484"/>
              <a:chExt cx="1059605" cy="615562"/>
            </a:xfrm>
          </p:grpSpPr>
          <p:sp>
            <p:nvSpPr>
              <p:cNvPr id="22" name="TextBox 21"/>
              <p:cNvSpPr txBox="1"/>
              <p:nvPr/>
            </p:nvSpPr>
            <p:spPr>
              <a:xfrm>
                <a:off x="6391768" y="56484"/>
                <a:ext cx="1059605" cy="584776"/>
              </a:xfrm>
              <a:prstGeom prst="rect">
                <a:avLst/>
              </a:prstGeom>
              <a:noFill/>
            </p:spPr>
            <p:txBody>
              <a:bodyPr wrap="none" rtlCol="0">
                <a:spAutoFit/>
              </a:bodyPr>
              <a:lstStyle/>
              <a:p>
                <a:r>
                  <a:rPr lang="en-US" sz="1600" dirty="0"/>
                  <a:t>Material 1</a:t>
                </a:r>
              </a:p>
              <a:p>
                <a:r>
                  <a:rPr lang="en-US" sz="1600" i="1" dirty="0">
                    <a:latin typeface="Symbol" charset="2"/>
                    <a:cs typeface="Symbol" charset="2"/>
                  </a:rPr>
                  <a:t>r</a:t>
                </a:r>
                <a:r>
                  <a:rPr lang="en-US" sz="1600" baseline="30000" dirty="0"/>
                  <a:t>(1)</a:t>
                </a:r>
                <a:r>
                  <a:rPr lang="en-US" sz="1600" dirty="0"/>
                  <a:t>,</a:t>
                </a:r>
              </a:p>
            </p:txBody>
          </p:sp>
          <p:graphicFrame>
            <p:nvGraphicFramePr>
              <p:cNvPr id="36" name="Object 35"/>
              <p:cNvGraphicFramePr>
                <a:graphicFrameLocks noChangeAspect="1"/>
              </p:cNvGraphicFramePr>
              <p:nvPr>
                <p:extLst>
                  <p:ext uri="{D42A27DB-BD31-4B8C-83A1-F6EECF244321}">
                    <p14:modId xmlns:p14="http://schemas.microsoft.com/office/powerpoint/2010/main" val="1538113042"/>
                  </p:ext>
                </p:extLst>
              </p:nvPr>
            </p:nvGraphicFramePr>
            <p:xfrm>
              <a:off x="6818291" y="335496"/>
              <a:ext cx="382587" cy="336550"/>
            </p:xfrm>
            <a:graphic>
              <a:graphicData uri="http://schemas.openxmlformats.org/presentationml/2006/ole">
                <mc:AlternateContent xmlns:mc="http://schemas.openxmlformats.org/markup-compatibility/2006">
                  <mc:Choice xmlns:v="urn:schemas-microsoft-com:vml" Requires="v">
                    <p:oleObj spid="_x0000_s5309" name="Equation" r:id="rId7" imgW="254000" imgH="254000" progId="Equation.3">
                      <p:embed/>
                    </p:oleObj>
                  </mc:Choice>
                  <mc:Fallback>
                    <p:oleObj name="Equation" r:id="rId7" imgW="254000" imgH="254000" progId="Equation.3">
                      <p:embed/>
                      <p:pic>
                        <p:nvPicPr>
                          <p:cNvPr id="0" name=""/>
                          <p:cNvPicPr/>
                          <p:nvPr/>
                        </p:nvPicPr>
                        <p:blipFill>
                          <a:blip r:embed="rId8"/>
                          <a:stretch>
                            <a:fillRect/>
                          </a:stretch>
                        </p:blipFill>
                        <p:spPr>
                          <a:xfrm>
                            <a:off x="6818291" y="335496"/>
                            <a:ext cx="382587" cy="336550"/>
                          </a:xfrm>
                          <a:prstGeom prst="rect">
                            <a:avLst/>
                          </a:prstGeom>
                        </p:spPr>
                      </p:pic>
                    </p:oleObj>
                  </mc:Fallback>
                </mc:AlternateContent>
              </a:graphicData>
            </a:graphic>
          </p:graphicFrame>
        </p:grpSp>
      </p:grpSp>
      <p:grpSp>
        <p:nvGrpSpPr>
          <p:cNvPr id="46" name="Group 45"/>
          <p:cNvGrpSpPr/>
          <p:nvPr/>
        </p:nvGrpSpPr>
        <p:grpSpPr>
          <a:xfrm>
            <a:off x="777440" y="2035695"/>
            <a:ext cx="3191882" cy="2627237"/>
            <a:chOff x="5730440" y="3127375"/>
            <a:chExt cx="3191882" cy="2627237"/>
          </a:xfrm>
        </p:grpSpPr>
        <p:graphicFrame>
          <p:nvGraphicFramePr>
            <p:cNvPr id="42" name="Object 41"/>
            <p:cNvGraphicFramePr>
              <a:graphicFrameLocks noChangeAspect="1"/>
            </p:cNvGraphicFramePr>
            <p:nvPr>
              <p:extLst>
                <p:ext uri="{D42A27DB-BD31-4B8C-83A1-F6EECF244321}">
                  <p14:modId xmlns:p14="http://schemas.microsoft.com/office/powerpoint/2010/main" val="465998258"/>
                </p:ext>
              </p:extLst>
            </p:nvPr>
          </p:nvGraphicFramePr>
          <p:xfrm>
            <a:off x="5730440" y="3127375"/>
            <a:ext cx="2580774" cy="628650"/>
          </p:xfrm>
          <a:graphic>
            <a:graphicData uri="http://schemas.openxmlformats.org/presentationml/2006/ole">
              <mc:AlternateContent xmlns:mc="http://schemas.openxmlformats.org/markup-compatibility/2006">
                <mc:Choice xmlns:v="urn:schemas-microsoft-com:vml" Requires="v">
                  <p:oleObj spid="_x0000_s5310" name="Equation" r:id="rId9" imgW="990600" imgH="241300" progId="Equation.3">
                    <p:embed/>
                  </p:oleObj>
                </mc:Choice>
                <mc:Fallback>
                  <p:oleObj name="Equation" r:id="rId9" imgW="990600" imgH="241300" progId="Equation.3">
                    <p:embed/>
                    <p:pic>
                      <p:nvPicPr>
                        <p:cNvPr id="0" name=""/>
                        <p:cNvPicPr/>
                        <p:nvPr/>
                      </p:nvPicPr>
                      <p:blipFill>
                        <a:blip r:embed="rId10"/>
                        <a:stretch>
                          <a:fillRect/>
                        </a:stretch>
                      </p:blipFill>
                      <p:spPr>
                        <a:xfrm>
                          <a:off x="5730440" y="3127375"/>
                          <a:ext cx="2580774" cy="62865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430716101"/>
                </p:ext>
              </p:extLst>
            </p:nvPr>
          </p:nvGraphicFramePr>
          <p:xfrm>
            <a:off x="6797239" y="3797299"/>
            <a:ext cx="2125083" cy="1957313"/>
          </p:xfrm>
          <a:graphic>
            <a:graphicData uri="http://schemas.openxmlformats.org/presentationml/2006/ole">
              <mc:AlternateContent xmlns:mc="http://schemas.openxmlformats.org/markup-compatibility/2006">
                <mc:Choice xmlns:v="urn:schemas-microsoft-com:vml" Requires="v">
                  <p:oleObj spid="_x0000_s5311" name="Equation" r:id="rId11" imgW="965200" imgH="889000" progId="Equation.3">
                    <p:embed/>
                  </p:oleObj>
                </mc:Choice>
                <mc:Fallback>
                  <p:oleObj name="Equation" r:id="rId11" imgW="965200" imgH="889000" progId="Equation.3">
                    <p:embed/>
                    <p:pic>
                      <p:nvPicPr>
                        <p:cNvPr id="0" name=""/>
                        <p:cNvPicPr/>
                        <p:nvPr/>
                      </p:nvPicPr>
                      <p:blipFill>
                        <a:blip r:embed="rId12"/>
                        <a:stretch>
                          <a:fillRect/>
                        </a:stretch>
                      </p:blipFill>
                      <p:spPr>
                        <a:xfrm>
                          <a:off x="6797239" y="3797299"/>
                          <a:ext cx="2125083" cy="1957313"/>
                        </a:xfrm>
                        <a:prstGeom prst="rect">
                          <a:avLst/>
                        </a:prstGeom>
                      </p:spPr>
                    </p:pic>
                  </p:oleObj>
                </mc:Fallback>
              </mc:AlternateContent>
            </a:graphicData>
          </a:graphic>
        </p:graphicFrame>
        <p:sp>
          <p:nvSpPr>
            <p:cNvPr id="45" name="Right Arrow 44"/>
            <p:cNvSpPr/>
            <p:nvPr/>
          </p:nvSpPr>
          <p:spPr>
            <a:xfrm>
              <a:off x="6044144" y="4635500"/>
              <a:ext cx="508518" cy="2687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extBox 3"/>
          <p:cNvSpPr txBox="1"/>
          <p:nvPr/>
        </p:nvSpPr>
        <p:spPr>
          <a:xfrm>
            <a:off x="4154188" y="2905099"/>
            <a:ext cx="4776364" cy="1446550"/>
          </a:xfrm>
          <a:prstGeom prst="rect">
            <a:avLst/>
          </a:prstGeom>
          <a:noFill/>
        </p:spPr>
        <p:txBody>
          <a:bodyPr wrap="square" rtlCol="0">
            <a:spAutoFit/>
          </a:bodyPr>
          <a:lstStyle/>
          <a:p>
            <a:r>
              <a:rPr lang="en-US" sz="2200" dirty="0">
                <a:solidFill>
                  <a:srgbClr val="000090"/>
                </a:solidFill>
                <a:latin typeface="Calibri"/>
                <a:cs typeface="Calibri"/>
              </a:rPr>
              <a:t>So </a:t>
            </a:r>
            <a:r>
              <a:rPr lang="en-US" sz="2200" dirty="0">
                <a:solidFill>
                  <a:srgbClr val="000090"/>
                </a:solidFill>
                <a:latin typeface="Symbol" charset="2"/>
                <a:cs typeface="Symbol" charset="2"/>
              </a:rPr>
              <a:t>s</a:t>
            </a:r>
            <a:r>
              <a:rPr lang="en-US" sz="2200" baseline="-25000" dirty="0">
                <a:solidFill>
                  <a:srgbClr val="000090"/>
                </a:solidFill>
              </a:rPr>
              <a:t>13</a:t>
            </a:r>
            <a:r>
              <a:rPr lang="en-US" sz="2200" dirty="0">
                <a:solidFill>
                  <a:srgbClr val="000090"/>
                </a:solidFill>
              </a:rPr>
              <a:t>, </a:t>
            </a:r>
            <a:r>
              <a:rPr lang="en-US" sz="2200" dirty="0">
                <a:solidFill>
                  <a:srgbClr val="000090"/>
                </a:solidFill>
                <a:latin typeface="Symbol" charset="2"/>
                <a:cs typeface="Symbol" charset="2"/>
              </a:rPr>
              <a:t>s</a:t>
            </a:r>
            <a:r>
              <a:rPr lang="en-US" sz="2200" baseline="-25000" dirty="0">
                <a:solidFill>
                  <a:srgbClr val="000090"/>
                </a:solidFill>
              </a:rPr>
              <a:t>23</a:t>
            </a:r>
            <a:r>
              <a:rPr lang="en-US" sz="2200" dirty="0">
                <a:solidFill>
                  <a:srgbClr val="000090"/>
                </a:solidFill>
              </a:rPr>
              <a:t>,</a:t>
            </a:r>
            <a:r>
              <a:rPr lang="en-US" sz="2200" baseline="-25000" dirty="0">
                <a:solidFill>
                  <a:srgbClr val="000090"/>
                </a:solidFill>
              </a:rPr>
              <a:t> </a:t>
            </a:r>
            <a:r>
              <a:rPr lang="en-US" sz="2200" dirty="0">
                <a:solidFill>
                  <a:srgbClr val="000090"/>
                </a:solidFill>
              </a:rPr>
              <a:t>and </a:t>
            </a:r>
            <a:r>
              <a:rPr lang="en-US" sz="2200" dirty="0">
                <a:solidFill>
                  <a:srgbClr val="000090"/>
                </a:solidFill>
                <a:latin typeface="Symbol" charset="2"/>
                <a:cs typeface="Symbol" charset="2"/>
              </a:rPr>
              <a:t>s</a:t>
            </a:r>
            <a:r>
              <a:rPr lang="en-US" sz="2200" baseline="-25000" dirty="0">
                <a:solidFill>
                  <a:srgbClr val="000090"/>
                </a:solidFill>
              </a:rPr>
              <a:t>33 </a:t>
            </a:r>
            <a:r>
              <a:rPr lang="en-US" sz="2200" dirty="0">
                <a:solidFill>
                  <a:srgbClr val="000090"/>
                </a:solidFill>
              </a:rPr>
              <a:t>must be continuous across the interface.</a:t>
            </a:r>
          </a:p>
          <a:p>
            <a:pPr marL="228600" indent="-228600">
              <a:buFont typeface="Arial"/>
              <a:buChar char="•"/>
            </a:pPr>
            <a:r>
              <a:rPr lang="en-US" sz="2200" dirty="0">
                <a:solidFill>
                  <a:srgbClr val="000090"/>
                </a:solidFill>
                <a:latin typeface="Symbol" charset="2"/>
                <a:cs typeface="Symbol" charset="2"/>
              </a:rPr>
              <a:t>s</a:t>
            </a:r>
            <a:r>
              <a:rPr lang="en-US" sz="2200" baseline="-25000" dirty="0">
                <a:solidFill>
                  <a:srgbClr val="000090"/>
                </a:solidFill>
              </a:rPr>
              <a:t>31</a:t>
            </a:r>
            <a:r>
              <a:rPr lang="en-US" sz="2200" dirty="0">
                <a:solidFill>
                  <a:srgbClr val="000090"/>
                </a:solidFill>
              </a:rPr>
              <a:t> and </a:t>
            </a:r>
            <a:r>
              <a:rPr lang="en-US" sz="2200" dirty="0">
                <a:solidFill>
                  <a:srgbClr val="000090"/>
                </a:solidFill>
                <a:latin typeface="Symbol" charset="2"/>
                <a:cs typeface="Symbol" charset="2"/>
              </a:rPr>
              <a:t>s</a:t>
            </a:r>
            <a:r>
              <a:rPr lang="en-US" sz="2200" baseline="-25000" dirty="0">
                <a:solidFill>
                  <a:srgbClr val="000090"/>
                </a:solidFill>
              </a:rPr>
              <a:t>32</a:t>
            </a:r>
            <a:r>
              <a:rPr lang="en-US" sz="2200" dirty="0">
                <a:solidFill>
                  <a:srgbClr val="000090"/>
                </a:solidFill>
              </a:rPr>
              <a:t> are also continuous, since </a:t>
            </a:r>
            <a:r>
              <a:rPr lang="en-US" sz="2200" dirty="0" err="1">
                <a:solidFill>
                  <a:srgbClr val="000090"/>
                </a:solidFill>
                <a:latin typeface="Symbol" charset="2"/>
                <a:cs typeface="Symbol" charset="2"/>
              </a:rPr>
              <a:t>s</a:t>
            </a:r>
            <a:r>
              <a:rPr lang="en-US" sz="2200" baseline="-25000" dirty="0" err="1">
                <a:solidFill>
                  <a:srgbClr val="000090"/>
                </a:solidFill>
              </a:rPr>
              <a:t>ij</a:t>
            </a:r>
            <a:r>
              <a:rPr lang="en-US" sz="2200" dirty="0">
                <a:solidFill>
                  <a:srgbClr val="000090"/>
                </a:solidFill>
              </a:rPr>
              <a:t> is symmetric </a:t>
            </a:r>
          </a:p>
        </p:txBody>
      </p:sp>
      <p:sp>
        <p:nvSpPr>
          <p:cNvPr id="44" name="TextBox 43"/>
          <p:cNvSpPr txBox="1"/>
          <p:nvPr/>
        </p:nvSpPr>
        <p:spPr>
          <a:xfrm>
            <a:off x="679499" y="4810099"/>
            <a:ext cx="5732392" cy="1107996"/>
          </a:xfrm>
          <a:prstGeom prst="rect">
            <a:avLst/>
          </a:prstGeom>
          <a:noFill/>
        </p:spPr>
        <p:txBody>
          <a:bodyPr wrap="square" rtlCol="0">
            <a:spAutoFit/>
          </a:bodyPr>
          <a:lstStyle/>
          <a:p>
            <a:r>
              <a:rPr lang="en-US" sz="2200" dirty="0">
                <a:solidFill>
                  <a:srgbClr val="000090"/>
                </a:solidFill>
              </a:rPr>
              <a:t>There are no restrictions on </a:t>
            </a:r>
            <a:r>
              <a:rPr lang="en-US" sz="2200" dirty="0">
                <a:solidFill>
                  <a:srgbClr val="000090"/>
                </a:solidFill>
                <a:latin typeface="Symbol" charset="2"/>
                <a:cs typeface="Symbol" charset="2"/>
              </a:rPr>
              <a:t>s</a:t>
            </a:r>
            <a:r>
              <a:rPr lang="en-US" sz="2200" baseline="-25000" dirty="0">
                <a:solidFill>
                  <a:srgbClr val="000090"/>
                </a:solidFill>
              </a:rPr>
              <a:t>11</a:t>
            </a:r>
            <a:r>
              <a:rPr lang="en-US" sz="2200" dirty="0">
                <a:solidFill>
                  <a:srgbClr val="000090"/>
                </a:solidFill>
              </a:rPr>
              <a:t>, </a:t>
            </a:r>
            <a:r>
              <a:rPr lang="en-US" sz="2200" dirty="0">
                <a:solidFill>
                  <a:srgbClr val="000090"/>
                </a:solidFill>
                <a:latin typeface="Symbol" charset="2"/>
                <a:cs typeface="Symbol" charset="2"/>
              </a:rPr>
              <a:t>s</a:t>
            </a:r>
            <a:r>
              <a:rPr lang="en-US" sz="2200" baseline="-25000" dirty="0">
                <a:solidFill>
                  <a:srgbClr val="000090"/>
                </a:solidFill>
              </a:rPr>
              <a:t>12</a:t>
            </a:r>
            <a:r>
              <a:rPr lang="en-US" sz="2200" dirty="0">
                <a:solidFill>
                  <a:srgbClr val="000090"/>
                </a:solidFill>
              </a:rPr>
              <a:t>, </a:t>
            </a:r>
            <a:r>
              <a:rPr lang="en-US" sz="2200" dirty="0">
                <a:solidFill>
                  <a:srgbClr val="000090"/>
                </a:solidFill>
                <a:latin typeface="Symbol" charset="2"/>
                <a:cs typeface="Symbol" charset="2"/>
              </a:rPr>
              <a:t>s</a:t>
            </a:r>
            <a:r>
              <a:rPr lang="en-US" sz="2200" baseline="-25000" dirty="0">
                <a:solidFill>
                  <a:srgbClr val="000090"/>
                </a:solidFill>
              </a:rPr>
              <a:t>21</a:t>
            </a:r>
            <a:r>
              <a:rPr lang="en-US" sz="2200" dirty="0">
                <a:solidFill>
                  <a:srgbClr val="000090"/>
                </a:solidFill>
              </a:rPr>
              <a:t>, or  </a:t>
            </a:r>
            <a:r>
              <a:rPr lang="en-US" sz="2200" dirty="0">
                <a:solidFill>
                  <a:srgbClr val="000090"/>
                </a:solidFill>
                <a:latin typeface="Symbol" charset="2"/>
                <a:cs typeface="Symbol" charset="2"/>
              </a:rPr>
              <a:t>s</a:t>
            </a:r>
            <a:r>
              <a:rPr lang="en-US" sz="2200" baseline="-25000" dirty="0">
                <a:solidFill>
                  <a:srgbClr val="000090"/>
                </a:solidFill>
              </a:rPr>
              <a:t>22</a:t>
            </a:r>
            <a:r>
              <a:rPr lang="en-US" sz="2200" dirty="0">
                <a:solidFill>
                  <a:srgbClr val="000090"/>
                </a:solidFill>
              </a:rPr>
              <a:t>.</a:t>
            </a:r>
          </a:p>
          <a:p>
            <a:pPr marL="342900" indent="-165100">
              <a:buFont typeface="Arial"/>
              <a:buChar char="•"/>
            </a:pPr>
            <a:r>
              <a:rPr lang="en-US" sz="2200" dirty="0">
                <a:solidFill>
                  <a:srgbClr val="000090"/>
                </a:solidFill>
              </a:rPr>
              <a:t>They act only within their own material.</a:t>
            </a:r>
          </a:p>
          <a:p>
            <a:pPr marL="342900" indent="-165100">
              <a:buFont typeface="Arial"/>
              <a:buChar char="•"/>
            </a:pPr>
            <a:r>
              <a:rPr lang="en-US" sz="2200" dirty="0">
                <a:solidFill>
                  <a:srgbClr val="000090"/>
                </a:solidFill>
              </a:rPr>
              <a:t>This is the principle of stress guides </a:t>
            </a:r>
          </a:p>
        </p:txBody>
      </p:sp>
    </p:spTree>
    <p:extLst>
      <p:ext uri="{BB962C8B-B14F-4D97-AF65-F5344CB8AC3E}">
        <p14:creationId xmlns:p14="http://schemas.microsoft.com/office/powerpoint/2010/main" val="126881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093"/>
            <a:ext cx="8255000" cy="798107"/>
          </a:xfrm>
        </p:spPr>
        <p:txBody>
          <a:bodyPr>
            <a:normAutofit fontScale="90000"/>
          </a:bodyPr>
          <a:lstStyle/>
          <a:p>
            <a:pPr algn="l">
              <a:defRPr/>
            </a:pPr>
            <a:r>
              <a:rPr lang="en-US" sz="3200" dirty="0">
                <a:solidFill>
                  <a:srgbClr val="800000"/>
                </a:solidFill>
              </a:rPr>
              <a:t>How do stresses vary across material boundaries? </a:t>
            </a:r>
          </a:p>
        </p:txBody>
      </p:sp>
      <p:sp>
        <p:nvSpPr>
          <p:cNvPr id="4" name="TextBox 3"/>
          <p:cNvSpPr txBox="1"/>
          <p:nvPr/>
        </p:nvSpPr>
        <p:spPr>
          <a:xfrm>
            <a:off x="496588" y="1423025"/>
            <a:ext cx="4776364" cy="1446550"/>
          </a:xfrm>
          <a:prstGeom prst="rect">
            <a:avLst/>
          </a:prstGeom>
          <a:noFill/>
        </p:spPr>
        <p:txBody>
          <a:bodyPr wrap="square" rtlCol="0">
            <a:spAutoFit/>
          </a:bodyPr>
          <a:lstStyle/>
          <a:p>
            <a:r>
              <a:rPr lang="en-US" sz="2200" dirty="0">
                <a:solidFill>
                  <a:srgbClr val="000090"/>
                </a:solidFill>
                <a:latin typeface="Calibri"/>
                <a:cs typeface="Calibri"/>
              </a:rPr>
              <a:t>So </a:t>
            </a:r>
            <a:r>
              <a:rPr lang="en-US" sz="2200" dirty="0">
                <a:solidFill>
                  <a:srgbClr val="000090"/>
                </a:solidFill>
                <a:latin typeface="Symbol" charset="2"/>
                <a:cs typeface="Symbol" charset="2"/>
              </a:rPr>
              <a:t>s</a:t>
            </a:r>
            <a:r>
              <a:rPr lang="en-US" sz="2200" baseline="-25000" dirty="0">
                <a:solidFill>
                  <a:srgbClr val="000090"/>
                </a:solidFill>
              </a:rPr>
              <a:t>13</a:t>
            </a:r>
            <a:r>
              <a:rPr lang="en-US" sz="2200" dirty="0">
                <a:solidFill>
                  <a:srgbClr val="000090"/>
                </a:solidFill>
              </a:rPr>
              <a:t>, </a:t>
            </a:r>
            <a:r>
              <a:rPr lang="en-US" sz="2200" dirty="0">
                <a:solidFill>
                  <a:srgbClr val="000090"/>
                </a:solidFill>
                <a:latin typeface="Symbol" charset="2"/>
                <a:cs typeface="Symbol" charset="2"/>
              </a:rPr>
              <a:t>s</a:t>
            </a:r>
            <a:r>
              <a:rPr lang="en-US" sz="2200" baseline="-25000" dirty="0">
                <a:solidFill>
                  <a:srgbClr val="000090"/>
                </a:solidFill>
              </a:rPr>
              <a:t>23</a:t>
            </a:r>
            <a:r>
              <a:rPr lang="en-US" sz="2200" dirty="0">
                <a:solidFill>
                  <a:srgbClr val="000090"/>
                </a:solidFill>
              </a:rPr>
              <a:t>,</a:t>
            </a:r>
            <a:r>
              <a:rPr lang="en-US" sz="2200" baseline="-25000" dirty="0">
                <a:solidFill>
                  <a:srgbClr val="000090"/>
                </a:solidFill>
              </a:rPr>
              <a:t> </a:t>
            </a:r>
            <a:r>
              <a:rPr lang="en-US" sz="2200" dirty="0">
                <a:solidFill>
                  <a:srgbClr val="000090"/>
                </a:solidFill>
              </a:rPr>
              <a:t>and </a:t>
            </a:r>
            <a:r>
              <a:rPr lang="en-US" sz="2200" dirty="0">
                <a:solidFill>
                  <a:srgbClr val="000090"/>
                </a:solidFill>
                <a:latin typeface="Symbol" charset="2"/>
                <a:cs typeface="Symbol" charset="2"/>
              </a:rPr>
              <a:t>s</a:t>
            </a:r>
            <a:r>
              <a:rPr lang="en-US" sz="2200" baseline="-25000" dirty="0">
                <a:solidFill>
                  <a:srgbClr val="000090"/>
                </a:solidFill>
              </a:rPr>
              <a:t>33 </a:t>
            </a:r>
            <a:r>
              <a:rPr lang="en-US" sz="2200" dirty="0">
                <a:solidFill>
                  <a:srgbClr val="000090"/>
                </a:solidFill>
              </a:rPr>
              <a:t>must be continuous across the interface.</a:t>
            </a:r>
          </a:p>
          <a:p>
            <a:pPr marL="228600" indent="-228600">
              <a:buFont typeface="Arial"/>
              <a:buChar char="•"/>
            </a:pPr>
            <a:r>
              <a:rPr lang="en-US" sz="2200" dirty="0">
                <a:solidFill>
                  <a:srgbClr val="000090"/>
                </a:solidFill>
                <a:latin typeface="Symbol" charset="2"/>
                <a:cs typeface="Symbol" charset="2"/>
              </a:rPr>
              <a:t>s</a:t>
            </a:r>
            <a:r>
              <a:rPr lang="en-US" sz="2200" baseline="-25000" dirty="0">
                <a:solidFill>
                  <a:srgbClr val="000090"/>
                </a:solidFill>
              </a:rPr>
              <a:t>31</a:t>
            </a:r>
            <a:r>
              <a:rPr lang="en-US" sz="2200" dirty="0">
                <a:solidFill>
                  <a:srgbClr val="000090"/>
                </a:solidFill>
              </a:rPr>
              <a:t> and </a:t>
            </a:r>
            <a:r>
              <a:rPr lang="en-US" sz="2200" dirty="0">
                <a:solidFill>
                  <a:srgbClr val="000090"/>
                </a:solidFill>
                <a:latin typeface="Symbol" charset="2"/>
                <a:cs typeface="Symbol" charset="2"/>
              </a:rPr>
              <a:t>s</a:t>
            </a:r>
            <a:r>
              <a:rPr lang="en-US" sz="2200" baseline="-25000" dirty="0">
                <a:solidFill>
                  <a:srgbClr val="000090"/>
                </a:solidFill>
              </a:rPr>
              <a:t>32</a:t>
            </a:r>
            <a:r>
              <a:rPr lang="en-US" sz="2200" dirty="0">
                <a:solidFill>
                  <a:srgbClr val="000090"/>
                </a:solidFill>
              </a:rPr>
              <a:t> are also continuous, since </a:t>
            </a:r>
            <a:r>
              <a:rPr lang="en-US" sz="2200" dirty="0" err="1">
                <a:solidFill>
                  <a:srgbClr val="000090"/>
                </a:solidFill>
                <a:latin typeface="Symbol" charset="2"/>
                <a:cs typeface="Symbol" charset="2"/>
              </a:rPr>
              <a:t>s</a:t>
            </a:r>
            <a:r>
              <a:rPr lang="en-US" sz="2200" baseline="-25000" dirty="0" err="1">
                <a:solidFill>
                  <a:srgbClr val="000090"/>
                </a:solidFill>
              </a:rPr>
              <a:t>ij</a:t>
            </a:r>
            <a:r>
              <a:rPr lang="en-US" sz="2200" dirty="0">
                <a:solidFill>
                  <a:srgbClr val="000090"/>
                </a:solidFill>
              </a:rPr>
              <a:t> is symmetric </a:t>
            </a:r>
          </a:p>
        </p:txBody>
      </p:sp>
      <p:sp>
        <p:nvSpPr>
          <p:cNvPr id="44" name="TextBox 43"/>
          <p:cNvSpPr txBox="1"/>
          <p:nvPr/>
        </p:nvSpPr>
        <p:spPr>
          <a:xfrm>
            <a:off x="496588" y="3013408"/>
            <a:ext cx="5732392" cy="1107996"/>
          </a:xfrm>
          <a:prstGeom prst="rect">
            <a:avLst/>
          </a:prstGeom>
          <a:noFill/>
        </p:spPr>
        <p:txBody>
          <a:bodyPr wrap="square" rtlCol="0">
            <a:spAutoFit/>
          </a:bodyPr>
          <a:lstStyle/>
          <a:p>
            <a:r>
              <a:rPr lang="en-US" sz="2200" dirty="0">
                <a:solidFill>
                  <a:srgbClr val="000090"/>
                </a:solidFill>
              </a:rPr>
              <a:t>There are no restrictions on </a:t>
            </a:r>
            <a:r>
              <a:rPr lang="en-US" sz="2200" dirty="0">
                <a:solidFill>
                  <a:srgbClr val="000090"/>
                </a:solidFill>
                <a:latin typeface="Symbol" charset="2"/>
                <a:cs typeface="Symbol" charset="2"/>
              </a:rPr>
              <a:t>s</a:t>
            </a:r>
            <a:r>
              <a:rPr lang="en-US" sz="2200" baseline="-25000" dirty="0">
                <a:solidFill>
                  <a:srgbClr val="000090"/>
                </a:solidFill>
              </a:rPr>
              <a:t>11</a:t>
            </a:r>
            <a:r>
              <a:rPr lang="en-US" sz="2200" dirty="0">
                <a:solidFill>
                  <a:srgbClr val="000090"/>
                </a:solidFill>
              </a:rPr>
              <a:t>, </a:t>
            </a:r>
            <a:r>
              <a:rPr lang="en-US" sz="2200" dirty="0">
                <a:solidFill>
                  <a:srgbClr val="000090"/>
                </a:solidFill>
                <a:latin typeface="Symbol" charset="2"/>
                <a:cs typeface="Symbol" charset="2"/>
              </a:rPr>
              <a:t>s</a:t>
            </a:r>
            <a:r>
              <a:rPr lang="en-US" sz="2200" baseline="-25000" dirty="0">
                <a:solidFill>
                  <a:srgbClr val="000090"/>
                </a:solidFill>
              </a:rPr>
              <a:t>12</a:t>
            </a:r>
            <a:r>
              <a:rPr lang="en-US" sz="2200" dirty="0">
                <a:solidFill>
                  <a:srgbClr val="000090"/>
                </a:solidFill>
              </a:rPr>
              <a:t>, </a:t>
            </a:r>
            <a:r>
              <a:rPr lang="en-US" sz="2200" dirty="0">
                <a:solidFill>
                  <a:srgbClr val="000090"/>
                </a:solidFill>
                <a:latin typeface="Symbol" charset="2"/>
                <a:cs typeface="Symbol" charset="2"/>
              </a:rPr>
              <a:t>s</a:t>
            </a:r>
            <a:r>
              <a:rPr lang="en-US" sz="2200" baseline="-25000" dirty="0">
                <a:solidFill>
                  <a:srgbClr val="000090"/>
                </a:solidFill>
              </a:rPr>
              <a:t>21</a:t>
            </a:r>
            <a:r>
              <a:rPr lang="en-US" sz="2200" dirty="0">
                <a:solidFill>
                  <a:srgbClr val="000090"/>
                </a:solidFill>
              </a:rPr>
              <a:t>, or  </a:t>
            </a:r>
            <a:r>
              <a:rPr lang="en-US" sz="2200" dirty="0">
                <a:solidFill>
                  <a:srgbClr val="000090"/>
                </a:solidFill>
                <a:latin typeface="Symbol" charset="2"/>
                <a:cs typeface="Symbol" charset="2"/>
              </a:rPr>
              <a:t>s</a:t>
            </a:r>
            <a:r>
              <a:rPr lang="en-US" sz="2200" baseline="-25000" dirty="0">
                <a:solidFill>
                  <a:srgbClr val="000090"/>
                </a:solidFill>
              </a:rPr>
              <a:t>22</a:t>
            </a:r>
            <a:r>
              <a:rPr lang="en-US" sz="2200" dirty="0">
                <a:solidFill>
                  <a:srgbClr val="000090"/>
                </a:solidFill>
              </a:rPr>
              <a:t>.</a:t>
            </a:r>
          </a:p>
          <a:p>
            <a:pPr marL="342900" indent="-165100">
              <a:buFont typeface="Arial"/>
              <a:buChar char="•"/>
            </a:pPr>
            <a:r>
              <a:rPr lang="en-US" sz="2200" dirty="0">
                <a:solidFill>
                  <a:srgbClr val="000090"/>
                </a:solidFill>
              </a:rPr>
              <a:t>They act only within their own material.</a:t>
            </a:r>
          </a:p>
          <a:p>
            <a:pPr marL="342900" indent="-165100">
              <a:buFont typeface="Arial"/>
              <a:buChar char="•"/>
            </a:pPr>
            <a:r>
              <a:rPr lang="en-US" sz="2200" dirty="0">
                <a:solidFill>
                  <a:srgbClr val="000090"/>
                </a:solidFill>
              </a:rPr>
              <a:t>This is the principle of stress guides </a:t>
            </a:r>
          </a:p>
        </p:txBody>
      </p:sp>
      <p:sp>
        <p:nvSpPr>
          <p:cNvPr id="65" name="TextBox 64"/>
          <p:cNvSpPr txBox="1"/>
          <p:nvPr/>
        </p:nvSpPr>
        <p:spPr>
          <a:xfrm>
            <a:off x="249308" y="4310196"/>
            <a:ext cx="5979672" cy="769441"/>
          </a:xfrm>
          <a:prstGeom prst="rect">
            <a:avLst/>
          </a:prstGeom>
          <a:noFill/>
        </p:spPr>
        <p:txBody>
          <a:bodyPr wrap="square" rtlCol="0">
            <a:spAutoFit/>
          </a:bodyPr>
          <a:lstStyle/>
          <a:p>
            <a:r>
              <a:rPr lang="en-US" sz="2200" dirty="0">
                <a:solidFill>
                  <a:srgbClr val="000090"/>
                </a:solidFill>
              </a:rPr>
              <a:t>Is </a:t>
            </a:r>
            <a:r>
              <a:rPr lang="en-US" sz="2200" dirty="0">
                <a:solidFill>
                  <a:srgbClr val="000090"/>
                </a:solidFill>
                <a:latin typeface="Symbol" charset="2"/>
                <a:cs typeface="Symbol" charset="2"/>
              </a:rPr>
              <a:t>s</a:t>
            </a:r>
            <a:r>
              <a:rPr lang="en-US" sz="2200" baseline="-25000" dirty="0">
                <a:solidFill>
                  <a:srgbClr val="000090"/>
                </a:solidFill>
              </a:rPr>
              <a:t>22</a:t>
            </a:r>
            <a:r>
              <a:rPr lang="en-US" sz="2200" dirty="0">
                <a:solidFill>
                  <a:srgbClr val="000090"/>
                </a:solidFill>
              </a:rPr>
              <a:t> continuous across the </a:t>
            </a:r>
            <a:r>
              <a:rPr lang="en-US" sz="2200" dirty="0" err="1">
                <a:solidFill>
                  <a:srgbClr val="000090"/>
                </a:solidFill>
              </a:rPr>
              <a:t>jello</a:t>
            </a:r>
            <a:r>
              <a:rPr lang="en-US" sz="2200" dirty="0">
                <a:solidFill>
                  <a:srgbClr val="000090"/>
                </a:solidFill>
              </a:rPr>
              <a:t>/steel interface?</a:t>
            </a:r>
          </a:p>
          <a:p>
            <a:r>
              <a:rPr lang="en-US" sz="2200" dirty="0">
                <a:solidFill>
                  <a:srgbClr val="000090"/>
                </a:solidFill>
              </a:rPr>
              <a:t>What </a:t>
            </a:r>
            <a:r>
              <a:rPr lang="en-US" sz="2200">
                <a:solidFill>
                  <a:srgbClr val="000090"/>
                </a:solidFill>
              </a:rPr>
              <a:t>about </a:t>
            </a:r>
            <a:r>
              <a:rPr lang="en-US" sz="2200">
                <a:solidFill>
                  <a:srgbClr val="000090"/>
                </a:solidFill>
                <a:latin typeface="Symbol" charset="2"/>
                <a:cs typeface="Symbol" charset="2"/>
              </a:rPr>
              <a:t>s</a:t>
            </a:r>
            <a:r>
              <a:rPr lang="en-US" sz="2200" baseline="-25000">
                <a:solidFill>
                  <a:srgbClr val="000090"/>
                </a:solidFill>
              </a:rPr>
              <a:t>33</a:t>
            </a:r>
            <a:r>
              <a:rPr lang="en-US" sz="2200">
                <a:solidFill>
                  <a:srgbClr val="000090"/>
                </a:solidFill>
              </a:rPr>
              <a:t> ?</a:t>
            </a:r>
            <a:endParaRPr lang="en-US" sz="2200" dirty="0">
              <a:solidFill>
                <a:srgbClr val="000090"/>
              </a:solidFill>
            </a:endParaRPr>
          </a:p>
        </p:txBody>
      </p:sp>
      <p:grpSp>
        <p:nvGrpSpPr>
          <p:cNvPr id="68" name="Group 67"/>
          <p:cNvGrpSpPr/>
          <p:nvPr/>
        </p:nvGrpSpPr>
        <p:grpSpPr>
          <a:xfrm>
            <a:off x="6146800" y="1536700"/>
            <a:ext cx="2844800" cy="4114800"/>
            <a:chOff x="5981700" y="1536700"/>
            <a:chExt cx="2844800" cy="4114800"/>
          </a:xfrm>
        </p:grpSpPr>
        <p:sp>
          <p:nvSpPr>
            <p:cNvPr id="13" name="Cube 12"/>
            <p:cNvSpPr/>
            <p:nvPr/>
          </p:nvSpPr>
          <p:spPr>
            <a:xfrm>
              <a:off x="5981700" y="1536700"/>
              <a:ext cx="2844800" cy="1435100"/>
            </a:xfrm>
            <a:prstGeom prst="cub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brick</a:t>
              </a:r>
            </a:p>
          </p:txBody>
        </p:sp>
        <p:sp>
          <p:nvSpPr>
            <p:cNvPr id="47" name="TextBox 46"/>
            <p:cNvSpPr txBox="1"/>
            <p:nvPr/>
          </p:nvSpPr>
          <p:spPr>
            <a:xfrm>
              <a:off x="7928105" y="4248666"/>
              <a:ext cx="582424" cy="369332"/>
            </a:xfrm>
            <a:prstGeom prst="rect">
              <a:avLst/>
            </a:prstGeom>
            <a:noFill/>
          </p:spPr>
          <p:txBody>
            <a:bodyPr wrap="none" rtlCol="0">
              <a:spAutoFit/>
            </a:bodyPr>
            <a:lstStyle/>
            <a:p>
              <a:r>
                <a:rPr lang="en-US" dirty="0" err="1"/>
                <a:t>jello</a:t>
              </a:r>
              <a:endParaRPr lang="en-US" dirty="0"/>
            </a:p>
          </p:txBody>
        </p:sp>
        <p:grpSp>
          <p:nvGrpSpPr>
            <p:cNvPr id="67" name="Group 66"/>
            <p:cNvGrpSpPr/>
            <p:nvPr/>
          </p:nvGrpSpPr>
          <p:grpSpPr>
            <a:xfrm>
              <a:off x="6790602" y="3247166"/>
              <a:ext cx="1073369" cy="2123111"/>
              <a:chOff x="5241202" y="4587016"/>
              <a:chExt cx="1073369" cy="2123111"/>
            </a:xfrm>
          </p:grpSpPr>
          <p:sp>
            <p:nvSpPr>
              <p:cNvPr id="57" name="Cube 56"/>
              <p:cNvSpPr/>
              <p:nvPr/>
            </p:nvSpPr>
            <p:spPr>
              <a:xfrm>
                <a:off x="5247683" y="4637213"/>
                <a:ext cx="1066888" cy="2072914"/>
              </a:xfrm>
              <a:prstGeom prst="cub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241202" y="4900329"/>
                <a:ext cx="810259" cy="1809798"/>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323752" y="5650046"/>
                <a:ext cx="632548" cy="369332"/>
              </a:xfrm>
              <a:prstGeom prst="rect">
                <a:avLst/>
              </a:prstGeom>
              <a:noFill/>
            </p:spPr>
            <p:txBody>
              <a:bodyPr wrap="square" rtlCol="0">
                <a:spAutoFit/>
              </a:bodyPr>
              <a:lstStyle/>
              <a:p>
                <a:r>
                  <a:rPr lang="en-US" dirty="0"/>
                  <a:t>steel</a:t>
                </a:r>
              </a:p>
            </p:txBody>
          </p:sp>
          <p:grpSp>
            <p:nvGrpSpPr>
              <p:cNvPr id="62" name="Group 61"/>
              <p:cNvGrpSpPr/>
              <p:nvPr/>
            </p:nvGrpSpPr>
            <p:grpSpPr>
              <a:xfrm>
                <a:off x="5359183" y="4587016"/>
                <a:ext cx="901811" cy="968693"/>
                <a:chOff x="3332359" y="4361413"/>
                <a:chExt cx="901811" cy="968693"/>
              </a:xfrm>
            </p:grpSpPr>
            <p:sp>
              <p:nvSpPr>
                <p:cNvPr id="50" name="TextBox 49"/>
                <p:cNvSpPr txBox="1"/>
                <p:nvPr/>
              </p:nvSpPr>
              <p:spPr>
                <a:xfrm>
                  <a:off x="3549396" y="4361413"/>
                  <a:ext cx="400445" cy="400110"/>
                </a:xfrm>
                <a:prstGeom prst="rect">
                  <a:avLst/>
                </a:prstGeom>
                <a:noFill/>
              </p:spPr>
              <p:txBody>
                <a:bodyPr wrap="none" rtlCol="0">
                  <a:spAutoFit/>
                </a:bodyPr>
                <a:lstStyle/>
                <a:p>
                  <a:r>
                    <a:rPr lang="en-US" sz="2000" b="1" dirty="0"/>
                    <a:t>e</a:t>
                  </a:r>
                  <a:r>
                    <a:rPr lang="en-US" sz="2000" baseline="-25000" dirty="0"/>
                    <a:t>2</a:t>
                  </a:r>
                </a:p>
              </p:txBody>
            </p:sp>
            <p:grpSp>
              <p:nvGrpSpPr>
                <p:cNvPr id="51" name="Group 50"/>
                <p:cNvGrpSpPr/>
                <p:nvPr/>
              </p:nvGrpSpPr>
              <p:grpSpPr>
                <a:xfrm>
                  <a:off x="3332359" y="4583504"/>
                  <a:ext cx="678817" cy="642622"/>
                  <a:chOff x="4419600" y="793368"/>
                  <a:chExt cx="1066800" cy="1219200"/>
                </a:xfrm>
              </p:grpSpPr>
              <p:cxnSp>
                <p:nvCxnSpPr>
                  <p:cNvPr id="54" name="Straight Arrow Connector 53"/>
                  <p:cNvCxnSpPr/>
                  <p:nvPr/>
                </p:nvCxnSpPr>
                <p:spPr>
                  <a:xfrm>
                    <a:off x="4800601" y="793368"/>
                    <a:ext cx="0" cy="7620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800601" y="1555368"/>
                    <a:ext cx="685799" cy="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419600" y="1555368"/>
                    <a:ext cx="381001" cy="457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52" name="TextBox 51"/>
                <p:cNvSpPr txBox="1"/>
                <p:nvPr/>
              </p:nvSpPr>
              <p:spPr>
                <a:xfrm>
                  <a:off x="3403649" y="4929996"/>
                  <a:ext cx="400445" cy="400110"/>
                </a:xfrm>
                <a:prstGeom prst="rect">
                  <a:avLst/>
                </a:prstGeom>
                <a:noFill/>
              </p:spPr>
              <p:txBody>
                <a:bodyPr wrap="none" rtlCol="0">
                  <a:spAutoFit/>
                </a:bodyPr>
                <a:lstStyle/>
                <a:p>
                  <a:r>
                    <a:rPr lang="en-US" sz="2000" b="1" dirty="0"/>
                    <a:t>e</a:t>
                  </a:r>
                  <a:r>
                    <a:rPr lang="en-US" sz="2000" baseline="-25000" dirty="0"/>
                    <a:t>3</a:t>
                  </a:r>
                </a:p>
              </p:txBody>
            </p:sp>
            <p:sp>
              <p:nvSpPr>
                <p:cNvPr id="53" name="TextBox 52"/>
                <p:cNvSpPr txBox="1"/>
                <p:nvPr/>
              </p:nvSpPr>
              <p:spPr>
                <a:xfrm>
                  <a:off x="3833725" y="4874157"/>
                  <a:ext cx="400445" cy="400110"/>
                </a:xfrm>
                <a:prstGeom prst="rect">
                  <a:avLst/>
                </a:prstGeom>
                <a:noFill/>
              </p:spPr>
              <p:txBody>
                <a:bodyPr wrap="none" rtlCol="0">
                  <a:spAutoFit/>
                </a:bodyPr>
                <a:lstStyle/>
                <a:p>
                  <a:r>
                    <a:rPr lang="en-US" sz="2000" b="1" dirty="0"/>
                    <a:t>e</a:t>
                  </a:r>
                  <a:r>
                    <a:rPr lang="en-US" sz="2000" baseline="-25000" dirty="0"/>
                    <a:t>1</a:t>
                  </a:r>
                </a:p>
              </p:txBody>
            </p:sp>
          </p:grpSp>
        </p:grpSp>
        <p:sp>
          <p:nvSpPr>
            <p:cNvPr id="48" name="Can 47"/>
            <p:cNvSpPr/>
            <p:nvPr/>
          </p:nvSpPr>
          <p:spPr>
            <a:xfrm>
              <a:off x="6159500" y="3164332"/>
              <a:ext cx="2452629" cy="2487168"/>
            </a:xfrm>
            <a:prstGeom prst="can">
              <a:avLst/>
            </a:prstGeom>
            <a:solidFill>
              <a:schemeClr val="accent3">
                <a:lumMod val="20000"/>
                <a:lumOff val="80000"/>
                <a:alpha val="4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055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66"/>
                </a:solidFill>
              </a:rPr>
              <a:t>Why do we care about stresses in the Earth?</a:t>
            </a:r>
          </a:p>
        </p:txBody>
      </p:sp>
    </p:spTree>
    <p:extLst>
      <p:ext uri="{BB962C8B-B14F-4D97-AF65-F5344CB8AC3E}">
        <p14:creationId xmlns:p14="http://schemas.microsoft.com/office/powerpoint/2010/main" val="334090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12218</TotalTime>
  <Words>928</Words>
  <Application>Microsoft Macintosh PowerPoint</Application>
  <PresentationFormat>On-screen Show (4:3)</PresentationFormat>
  <Paragraphs>164</Paragraphs>
  <Slides>20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ＭＳ Ｐゴシック</vt:lpstr>
      <vt:lpstr>Arial</vt:lpstr>
      <vt:lpstr>Calibri</vt:lpstr>
      <vt:lpstr>Symbol</vt:lpstr>
      <vt:lpstr>Times New Roman</vt:lpstr>
      <vt:lpstr>Office Theme</vt:lpstr>
      <vt:lpstr>Equation</vt:lpstr>
      <vt:lpstr>ESS 411/511 Geophysical Continuum Mechanics</vt:lpstr>
      <vt:lpstr>ESS 511 Term projects</vt:lpstr>
      <vt:lpstr>Class-prep questions</vt:lpstr>
      <vt:lpstr>How do stresses vary across material boundaries? </vt:lpstr>
      <vt:lpstr>How do stresses vary across material boundaries? </vt:lpstr>
      <vt:lpstr>How do stresses vary across material boundaries? </vt:lpstr>
      <vt:lpstr>How do stresses vary across material boundaries? </vt:lpstr>
      <vt:lpstr>How do stresses vary across material boundaries? </vt:lpstr>
      <vt:lpstr>Why do we care about stresses in the Earth?</vt:lpstr>
      <vt:lpstr>Measuring stress around an excavation</vt:lpstr>
      <vt:lpstr>Flatjack Tests</vt:lpstr>
      <vt:lpstr>PowerPoint Presentation</vt:lpstr>
      <vt:lpstr>PowerPoint Presentation</vt:lpstr>
      <vt:lpstr>PowerPoint Presentation</vt:lpstr>
      <vt:lpstr>Overcoring – the operation</vt:lpstr>
      <vt:lpstr>Overcoring – the tool</vt:lpstr>
      <vt:lpstr>Overcoring – the data</vt:lpstr>
      <vt:lpstr>Why 3 sensors at 120o?</vt:lpstr>
      <vt:lpstr>Overcoring - calibration</vt:lpstr>
      <vt:lpstr>Modes of Cracking</vt:lpstr>
    </vt:vector>
  </TitlesOfParts>
  <Company>University of Washington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 411/511 Geophysical Continuum Mechanics Class #1</dc:title>
  <dc:creator>Ed Waddington</dc:creator>
  <cp:lastModifiedBy>Microsoft Office User</cp:lastModifiedBy>
  <cp:revision>512</cp:revision>
  <cp:lastPrinted>2021-11-05T16:56:41Z</cp:lastPrinted>
  <dcterms:created xsi:type="dcterms:W3CDTF">2020-09-30T16:18:10Z</dcterms:created>
  <dcterms:modified xsi:type="dcterms:W3CDTF">2021-11-05T16:59:02Z</dcterms:modified>
</cp:coreProperties>
</file>