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4" r:id="rId2"/>
    <p:sldId id="428" r:id="rId3"/>
    <p:sldId id="274" r:id="rId4"/>
    <p:sldId id="466" r:id="rId5"/>
    <p:sldId id="505" r:id="rId6"/>
    <p:sldId id="506" r:id="rId7"/>
    <p:sldId id="510" r:id="rId8"/>
    <p:sldId id="512" r:id="rId9"/>
    <p:sldId id="513" r:id="rId10"/>
    <p:sldId id="517" r:id="rId11"/>
    <p:sldId id="529" r:id="rId12"/>
    <p:sldId id="530" r:id="rId13"/>
    <p:sldId id="522" r:id="rId14"/>
    <p:sldId id="492" r:id="rId15"/>
    <p:sldId id="523" r:id="rId16"/>
    <p:sldId id="524" r:id="rId17"/>
    <p:sldId id="525" r:id="rId18"/>
    <p:sldId id="52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8007B"/>
    <a:srgbClr val="6D2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5" autoAdjust="0"/>
    <p:restoredTop sz="90174" autoAdjust="0"/>
  </p:normalViewPr>
  <p:slideViewPr>
    <p:cSldViewPr snapToGrid="0" snapToObjects="1">
      <p:cViewPr varScale="1">
        <p:scale>
          <a:sx n="97" d="100"/>
          <a:sy n="97" d="100"/>
        </p:scale>
        <p:origin x="1976" y="200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80" d="100"/>
        <a:sy n="18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242B-4318-3242-905F-EFCFFF3A9AF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05B4-D63A-1148-8A50-DBF82FEE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577-78A6-CF44-8458-6A6F04695517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1E52-1ACE-C047-BA6C-3303CB133232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7D2-054F-6446-9630-DB6E9F460D13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AF00-7828-E542-8A1D-1C158622A3B2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17C-9EBF-BC42-A616-052E5BD15B47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AD5-318E-CE4F-B7EC-9995FBB19E85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7B-600A-E440-AE58-B4F4455C2B81}" type="datetime1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A5F-B95F-C042-92C9-BFBB78292ADC}" type="datetime1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B45-1E3B-3044-936C-6F94B2856B2F}" type="datetime1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B-B191-EE44-A8F0-4C2525D6A205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2959-E545-4E47-B017-3AC8425C30E7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85AC-08F7-2B4F-AE51-2FF16EFA5F48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6.png"/><Relationship Id="rId7" Type="http://schemas.openxmlformats.org/officeDocument/2006/relationships/image" Target="../media/image24.e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8.png"/><Relationship Id="rId5" Type="http://schemas.openxmlformats.org/officeDocument/2006/relationships/image" Target="../media/image23.e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34.emf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66" y="92666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Highlights from Class #20        </a:t>
            </a:r>
            <a:r>
              <a:rPr lang="en-US" sz="2000" dirty="0">
                <a:solidFill>
                  <a:srgbClr val="002060"/>
                </a:solidFill>
              </a:rPr>
              <a:t>–  John-Morgan Manos</a:t>
            </a:r>
          </a:p>
          <a:p>
            <a:r>
              <a:rPr lang="en-US" sz="2000" dirty="0">
                <a:solidFill>
                  <a:srgbClr val="000090"/>
                </a:solidFill>
              </a:rPr>
              <a:t>Today’s highlights on Friday    –  </a:t>
            </a:r>
            <a:r>
              <a:rPr lang="en-US" sz="2000" dirty="0">
                <a:solidFill>
                  <a:srgbClr val="38007B"/>
                </a:solidFill>
              </a:rPr>
              <a:t>Alysa </a:t>
            </a:r>
            <a:r>
              <a:rPr lang="en-US" sz="2000" dirty="0" err="1">
                <a:solidFill>
                  <a:srgbClr val="38007B"/>
                </a:solidFill>
              </a:rPr>
              <a:t>Fintel</a:t>
            </a:r>
            <a:endParaRPr lang="en-US" sz="2000" dirty="0">
              <a:solidFill>
                <a:srgbClr val="38007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0056" y="2183625"/>
            <a:ext cx="6348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43000">
              <a:spcAft>
                <a:spcPts val="1200"/>
              </a:spcAft>
            </a:pPr>
            <a:r>
              <a:rPr lang="en-US" sz="2000" i="1" dirty="0">
                <a:solidFill>
                  <a:srgbClr val="000090"/>
                </a:solidFill>
              </a:rPr>
              <a:t>Kinematics of Deformation and Motion</a:t>
            </a:r>
          </a:p>
          <a:p>
            <a:r>
              <a:rPr lang="en-US" sz="2000" dirty="0">
                <a:solidFill>
                  <a:srgbClr val="000090"/>
                </a:solidFill>
              </a:rPr>
              <a:t>For Friday, please read MSM Chapter 4.11 and 4.12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Velocity gradient and strain rate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Material derivatives of lines areas, and volumes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20-11-24 at 22.2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27" y="571863"/>
            <a:ext cx="3775274" cy="43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02" y="46000"/>
            <a:ext cx="5892801" cy="60195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90"/>
                </a:solidFill>
              </a:rPr>
              <a:t>Eulerian</a:t>
            </a:r>
            <a:r>
              <a:rPr lang="en-US" sz="2800" dirty="0">
                <a:solidFill>
                  <a:srgbClr val="000090"/>
                </a:solidFill>
              </a:rPr>
              <a:t> Finite Strain Tensor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2178" y="194059"/>
            <a:ext cx="2452079" cy="3448980"/>
            <a:chOff x="6553200" y="547225"/>
            <a:chExt cx="2452079" cy="3448980"/>
          </a:xfrm>
        </p:grpSpPr>
        <p:sp>
          <p:nvSpPr>
            <p:cNvPr id="18" name="TextBox 17"/>
            <p:cNvSpPr txBox="1"/>
            <p:nvPr/>
          </p:nvSpPr>
          <p:spPr>
            <a:xfrm>
              <a:off x="6553200" y="2523785"/>
              <a:ext cx="21873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A bar is shortened uniformly in the </a:t>
              </a:r>
              <a:r>
                <a:rPr lang="en-US" sz="2000" i="1" dirty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1</a:t>
              </a:r>
              <a:r>
                <a:rPr lang="en-US" sz="2000" dirty="0">
                  <a:solidFill>
                    <a:srgbClr val="000090"/>
                  </a:solidFill>
                </a:rPr>
                <a:t> direction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3732" y="3565318"/>
              <a:ext cx="237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200" i="1" dirty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200" baseline="-25000" dirty="0">
                  <a:solidFill>
                    <a:srgbClr val="000090"/>
                  </a:solidFill>
                </a:rPr>
                <a:t>1</a:t>
              </a:r>
              <a:r>
                <a:rPr lang="en-US" sz="2200" dirty="0">
                  <a:solidFill>
                    <a:srgbClr val="000090"/>
                  </a:solidFill>
                </a:rPr>
                <a:t>= </a:t>
              </a:r>
              <a:r>
                <a:rPr lang="en-US" sz="2200" i="1" dirty="0">
                  <a:solidFill>
                    <a:srgbClr val="000090"/>
                  </a:solidFill>
                  <a:latin typeface="Times"/>
                  <a:cs typeface="Times"/>
                </a:rPr>
                <a:t>kX</a:t>
              </a:r>
              <a:r>
                <a:rPr lang="en-US" sz="2200" baseline="-25000" dirty="0">
                  <a:solidFill>
                    <a:srgbClr val="000090"/>
                  </a:solidFill>
                </a:rPr>
                <a:t>1</a:t>
              </a:r>
              <a:r>
                <a:rPr lang="en-US" sz="2200" dirty="0">
                  <a:solidFill>
                    <a:srgbClr val="000090"/>
                  </a:solidFill>
                </a:rPr>
                <a:t>, e.g. </a:t>
              </a:r>
              <a:r>
                <a:rPr lang="en-US" sz="2200" i="1" dirty="0">
                  <a:solidFill>
                    <a:srgbClr val="000090"/>
                  </a:solidFill>
                  <a:latin typeface="Times"/>
                  <a:cs typeface="Times"/>
                </a:rPr>
                <a:t>k=</a:t>
              </a:r>
              <a:r>
                <a:rPr lang="en-US" sz="2200" dirty="0">
                  <a:solidFill>
                    <a:srgbClr val="000090"/>
                  </a:solidFill>
                </a:rPr>
                <a:t> </a:t>
              </a:r>
              <a:r>
                <a:rPr lang="en-US" sz="2000" dirty="0">
                  <a:solidFill>
                    <a:srgbClr val="000090"/>
                  </a:solidFill>
                  <a:latin typeface="Calibri"/>
                  <a:cs typeface="Calibri"/>
                </a:rPr>
                <a:t>1/2</a:t>
              </a:r>
              <a:r>
                <a:rPr lang="en-US" sz="2000" dirty="0">
                  <a:solidFill>
                    <a:srgbClr val="000090"/>
                  </a:solidFill>
                </a:rPr>
                <a:t> 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631770" y="547225"/>
              <a:ext cx="1772383" cy="1899258"/>
              <a:chOff x="5332334" y="2695559"/>
              <a:chExt cx="1481216" cy="1778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738734" y="2695559"/>
                <a:ext cx="292100" cy="1778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51534" y="3489719"/>
                <a:ext cx="262016" cy="98383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025317" y="2695559"/>
                <a:ext cx="527883" cy="794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522834" y="2695559"/>
                <a:ext cx="0" cy="1778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332334" y="3248009"/>
                <a:ext cx="3789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L</a:t>
                </a:r>
                <a:r>
                  <a:rPr lang="en-US" baseline="-25000" dirty="0"/>
                  <a:t>0</a:t>
                </a:r>
              </a:p>
            </p:txBody>
          </p:sp>
          <p:cxnSp>
            <p:nvCxnSpPr>
              <p:cNvPr id="32" name="Straight Arrow Connector 31"/>
              <p:cNvCxnSpPr>
                <a:endCxn id="22" idx="1"/>
              </p:cNvCxnSpPr>
              <p:nvPr/>
            </p:nvCxnSpPr>
            <p:spPr>
              <a:xfrm>
                <a:off x="6030834" y="3579361"/>
                <a:ext cx="520700" cy="4022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6030834" y="4459852"/>
                <a:ext cx="5223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53792"/>
              </p:ext>
            </p:extLst>
          </p:nvPr>
        </p:nvGraphicFramePr>
        <p:xfrm>
          <a:off x="4867275" y="1325563"/>
          <a:ext cx="25304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4" imgW="1447800" imgH="723900" progId="Equation.3">
                  <p:embed/>
                </p:oleObj>
              </mc:Choice>
              <mc:Fallback>
                <p:oleObj name="Equation" r:id="rId4" imgW="14478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7275" y="1325563"/>
                        <a:ext cx="25304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26613" y="1296762"/>
            <a:ext cx="1842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90"/>
                </a:solidFill>
                <a:latin typeface="Times"/>
                <a:cs typeface="Times"/>
              </a:rPr>
              <a:t>Displacement field</a:t>
            </a:r>
            <a:endParaRPr lang="en-US" sz="2200" dirty="0">
              <a:solidFill>
                <a:srgbClr val="00009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7027" y="3037554"/>
            <a:ext cx="1175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90"/>
                </a:solidFill>
                <a:latin typeface="Times"/>
                <a:cs typeface="Times"/>
              </a:rPr>
              <a:t>Strain field</a:t>
            </a:r>
            <a:endParaRPr lang="en-US" sz="2200" dirty="0">
              <a:solidFill>
                <a:srgbClr val="00009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7732" y="1952467"/>
            <a:ext cx="124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Times"/>
                <a:cs typeface="Times"/>
              </a:rPr>
              <a:t>(</a:t>
            </a:r>
            <a:r>
              <a:rPr lang="en-US" sz="2000" dirty="0" err="1">
                <a:solidFill>
                  <a:srgbClr val="000090"/>
                </a:solidFill>
                <a:latin typeface="Times"/>
                <a:cs typeface="Times"/>
              </a:rPr>
              <a:t>i</a:t>
            </a:r>
            <a:r>
              <a:rPr lang="en-US" sz="2000" dirty="0">
                <a:solidFill>
                  <a:srgbClr val="000090"/>
                </a:solidFill>
                <a:latin typeface="Times"/>
                <a:cs typeface="Times"/>
              </a:rPr>
              <a:t>=j=A=1)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6820" y="656769"/>
            <a:ext cx="5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(**)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53301" y="3209520"/>
            <a:ext cx="116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from (**)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6820" y="1995796"/>
            <a:ext cx="1853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Calibri"/>
                <a:cs typeface="Calibri"/>
              </a:rPr>
              <a:t>(particles move down so 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u</a:t>
            </a:r>
            <a:r>
              <a:rPr lang="en-US" sz="2000" baseline="-25000" dirty="0">
                <a:solidFill>
                  <a:srgbClr val="000090"/>
                </a:solidFill>
                <a:latin typeface="Times"/>
                <a:cs typeface="Times"/>
              </a:rPr>
              <a:t>1</a:t>
            </a:r>
            <a:r>
              <a:rPr lang="en-US" sz="2000" dirty="0">
                <a:solidFill>
                  <a:srgbClr val="000090"/>
                </a:solidFill>
                <a:cs typeface="Calibri"/>
              </a:rPr>
              <a:t>&lt;0) </a:t>
            </a:r>
            <a:endParaRPr lang="en-US" sz="20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46504"/>
              </p:ext>
            </p:extLst>
          </p:nvPr>
        </p:nvGraphicFramePr>
        <p:xfrm>
          <a:off x="4963924" y="4611688"/>
          <a:ext cx="3427066" cy="80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6" imgW="2057400" imgH="482600" progId="Equation.3">
                  <p:embed/>
                </p:oleObj>
              </mc:Choice>
              <mc:Fallback>
                <p:oleObj name="Equation" r:id="rId6" imgW="2057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3924" y="4611688"/>
                        <a:ext cx="3427066" cy="802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12253"/>
              </p:ext>
            </p:extLst>
          </p:nvPr>
        </p:nvGraphicFramePr>
        <p:xfrm>
          <a:off x="338950" y="3898822"/>
          <a:ext cx="2312952" cy="1578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8" imgW="1409700" imgH="965200" progId="Equation.3">
                  <p:embed/>
                </p:oleObj>
              </mc:Choice>
              <mc:Fallback>
                <p:oleObj name="Equation" r:id="rId8" imgW="14097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950" y="3898822"/>
                        <a:ext cx="2312952" cy="1578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11C81-4775-A34F-AA31-641D4E9C4B4E}"/>
                  </a:ext>
                </a:extLst>
              </p:cNvPr>
              <p:cNvSpPr txBox="1"/>
              <p:nvPr/>
            </p:nvSpPr>
            <p:spPr>
              <a:xfrm>
                <a:off x="4337040" y="3068539"/>
                <a:ext cx="2635261" cy="5504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11C81-4775-A34F-AA31-641D4E9C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40" y="3068539"/>
                <a:ext cx="2635261" cy="550407"/>
              </a:xfrm>
              <a:prstGeom prst="rect">
                <a:avLst/>
              </a:prstGeom>
              <a:blipFill>
                <a:blip r:embed="rId10"/>
                <a:stretch>
                  <a:fillRect l="-5263" t="-2273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DF4F22-258C-454C-BAA3-0C9FE3E041AF}"/>
                  </a:ext>
                </a:extLst>
              </p:cNvPr>
              <p:cNvSpPr txBox="1"/>
              <p:nvPr/>
            </p:nvSpPr>
            <p:spPr>
              <a:xfrm>
                <a:off x="4867275" y="3966400"/>
                <a:ext cx="2643096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DF4F22-258C-454C-BAA3-0C9FE3E04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75" y="3966400"/>
                <a:ext cx="2643096" cy="311367"/>
              </a:xfrm>
              <a:prstGeom prst="rect">
                <a:avLst/>
              </a:prstGeom>
              <a:blipFill>
                <a:blip r:embed="rId11"/>
                <a:stretch>
                  <a:fillRect l="-1435" t="-164000" r="-957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BD8ED41-AF8F-1646-89DE-FB02D53DF372}"/>
              </a:ext>
            </a:extLst>
          </p:cNvPr>
          <p:cNvSpPr txBox="1"/>
          <p:nvPr/>
        </p:nvSpPr>
        <p:spPr>
          <a:xfrm>
            <a:off x="3784721" y="4777514"/>
            <a:ext cx="738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90"/>
                </a:solidFill>
                <a:latin typeface="Times"/>
                <a:cs typeface="Times"/>
              </a:rPr>
              <a:t>and</a:t>
            </a:r>
            <a:endParaRPr lang="en-US" sz="2200" dirty="0">
              <a:solidFill>
                <a:srgbClr val="00009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73B817-8EC2-AD4D-97EF-1F4A1D3D1000}"/>
              </a:ext>
            </a:extLst>
          </p:cNvPr>
          <p:cNvSpPr txBox="1"/>
          <p:nvPr/>
        </p:nvSpPr>
        <p:spPr>
          <a:xfrm>
            <a:off x="3899606" y="5965804"/>
            <a:ext cx="738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90"/>
                </a:solidFill>
                <a:latin typeface="Times"/>
                <a:cs typeface="Times"/>
              </a:rPr>
              <a:t>so</a:t>
            </a:r>
            <a:endParaRPr lang="en-US" sz="2200" dirty="0">
              <a:solidFill>
                <a:srgbClr val="00009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7AD5CD-D172-E644-BB99-17CF7638F696}"/>
                  </a:ext>
                </a:extLst>
              </p:cNvPr>
              <p:cNvSpPr txBox="1"/>
              <p:nvPr/>
            </p:nvSpPr>
            <p:spPr>
              <a:xfrm>
                <a:off x="5009494" y="5868927"/>
                <a:ext cx="3055773" cy="607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200" dirty="0"/>
                  <a:t>=2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7AD5CD-D172-E644-BB99-17CF7638F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494" y="5868927"/>
                <a:ext cx="3055773" cy="607282"/>
              </a:xfrm>
              <a:prstGeom prst="rect">
                <a:avLst/>
              </a:prstGeom>
              <a:blipFill>
                <a:blip r:embed="rId12"/>
                <a:stretch>
                  <a:fillRect l="-2893" r="-413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0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F85-FDC0-3E4C-B23E-8C221F40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Let’s compare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3EE8D-A038-5F4F-94D0-9E628835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AC156A-27AD-F142-BD7E-73322CAFF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570800"/>
              </p:ext>
            </p:extLst>
          </p:nvPr>
        </p:nvGraphicFramePr>
        <p:xfrm>
          <a:off x="4403563" y="1285405"/>
          <a:ext cx="3613150" cy="173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4" imgW="2146300" imgH="1003300" progId="Equation.3">
                  <p:embed/>
                </p:oleObj>
              </mc:Choice>
              <mc:Fallback>
                <p:oleObj name="Equation" r:id="rId4" imgW="2146300" imgH="1003300" progId="Equation.3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3563" y="1285405"/>
                        <a:ext cx="3613150" cy="1735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99C06D-8487-A142-8DC8-26D9E21372BE}"/>
              </a:ext>
            </a:extLst>
          </p:cNvPr>
          <p:cNvSpPr txBox="1"/>
          <p:nvPr/>
        </p:nvSpPr>
        <p:spPr>
          <a:xfrm>
            <a:off x="900954" y="1644429"/>
            <a:ext cx="283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Traditional 1-D logarithmic finite strain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8BE3E-DF70-0E4B-A04D-56E7CD8FF3EF}"/>
              </a:ext>
            </a:extLst>
          </p:cNvPr>
          <p:cNvSpPr txBox="1"/>
          <p:nvPr/>
        </p:nvSpPr>
        <p:spPr>
          <a:xfrm>
            <a:off x="900954" y="3533051"/>
            <a:ext cx="283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Eulerian finite strain tensor in 1-D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C235E9-8436-414F-AF97-644C86145203}"/>
                  </a:ext>
                </a:extLst>
              </p:cNvPr>
              <p:cNvSpPr txBox="1"/>
              <p:nvPr/>
            </p:nvSpPr>
            <p:spPr>
              <a:xfrm>
                <a:off x="4283353" y="3583353"/>
                <a:ext cx="3143489" cy="662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2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C235E9-8436-414F-AF97-644C8614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53" y="3583353"/>
                <a:ext cx="3143489" cy="662361"/>
              </a:xfrm>
              <a:prstGeom prst="rect">
                <a:avLst/>
              </a:prstGeom>
              <a:blipFill>
                <a:blip r:embed="rId6"/>
                <a:stretch>
                  <a:fillRect l="-1606" r="-803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F30BDC-83BC-9440-A4C3-CDB1EA451F4F}"/>
              </a:ext>
            </a:extLst>
          </p:cNvPr>
          <p:cNvSpPr txBox="1"/>
          <p:nvPr/>
        </p:nvSpPr>
        <p:spPr>
          <a:xfrm>
            <a:off x="993913" y="4982817"/>
            <a:ext cx="5811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are clearly very similar for small </a:t>
            </a:r>
            <a:r>
              <a:rPr lang="en-US" sz="2000" dirty="0">
                <a:latin typeface="Symbol" pitchFamily="2" charset="2"/>
              </a:rPr>
              <a:t>D</a:t>
            </a:r>
            <a:r>
              <a:rPr lang="en-US" sz="2000" i="1" dirty="0"/>
              <a:t>L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show a quadratic correction for larger strains </a:t>
            </a:r>
          </a:p>
        </p:txBody>
      </p:sp>
    </p:spTree>
    <p:extLst>
      <p:ext uri="{BB962C8B-B14F-4D97-AF65-F5344CB8AC3E}">
        <p14:creationId xmlns:p14="http://schemas.microsoft.com/office/powerpoint/2010/main" val="370344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F1A8-D0CE-A14D-84C1-AB661FD3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9032"/>
          </a:xfrm>
        </p:spPr>
        <p:txBody>
          <a:bodyPr>
            <a:normAutofit/>
          </a:bodyPr>
          <a:lstStyle/>
          <a:p>
            <a:r>
              <a:rPr lang="en-US" sz="2800" dirty="0"/>
              <a:t>Example of a strain – is it small?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0566D-C274-D546-9A88-E6B95DD1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E7A0E-F9BE-214E-8ABE-C1700EA3CAB8}"/>
              </a:ext>
            </a:extLst>
          </p:cNvPr>
          <p:cNvSpPr txBox="1"/>
          <p:nvPr/>
        </p:nvSpPr>
        <p:spPr>
          <a:xfrm>
            <a:off x="1046922" y="1391478"/>
            <a:ext cx="7050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an s-wave from a major Kamchatka quake arrives at Seattle, the ground is strained by the passing wave. To estimate the strain, we need to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Displacement amplitude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Wavelength (think about frequency of vibration and typical wave propagation speed)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your estimate for the strain?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Would you need finite strain theory to analyze this?</a:t>
            </a:r>
          </a:p>
        </p:txBody>
      </p:sp>
    </p:spTree>
    <p:extLst>
      <p:ext uri="{BB962C8B-B14F-4D97-AF65-F5344CB8AC3E}">
        <p14:creationId xmlns:p14="http://schemas.microsoft.com/office/powerpoint/2010/main" val="232373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2677182"/>
            <a:ext cx="3009900" cy="1702570"/>
          </a:xfrm>
          <a:prstGeom prst="rect">
            <a:avLst/>
          </a:prstGeom>
        </p:spPr>
      </p:pic>
      <p:pic>
        <p:nvPicPr>
          <p:cNvPr id="2" name="Picture 1" descr="infinitesimal_strain t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34" y="266893"/>
            <a:ext cx="2985645" cy="129718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5100" y="12700"/>
            <a:ext cx="6210300" cy="787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Class-prep:  Moving Magma (Break-outs)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00" y="4035184"/>
            <a:ext cx="852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(2) The strain tensor and the stress tensor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>
                <a:solidFill>
                  <a:srgbClr val="000090"/>
                </a:solidFill>
              </a:rPr>
              <a:t>You have 1 month to determine the strain rate and stress in the ground from multiple surveys using your 3 survey benchmarks and the mountain peak.</a:t>
            </a:r>
          </a:p>
          <a:p>
            <a:pPr marL="51435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What measurements will you plan to make over the one-month period, to derive the strain tensor from your data?</a:t>
            </a:r>
          </a:p>
          <a:p>
            <a:pPr marL="514350" lvl="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How will you calculate the stress tensor?</a:t>
            </a:r>
          </a:p>
          <a:p>
            <a:pPr marL="514350" lvl="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How will you determine the orientation of a potential fissure?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200" y="664407"/>
            <a:ext cx="521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small displacements and strains, the strain tensor can be written as (Eq. 4.72)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" y="1337153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Magma is on the move at Mt Baker ski area</a:t>
            </a:r>
          </a:p>
          <a:p>
            <a:pPr marL="51435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You are a surveyor with a “total station” (theodolite and EDM) to measure angles and distances.</a:t>
            </a:r>
          </a:p>
          <a:p>
            <a:pPr marL="51435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Stress </a:t>
            </a:r>
            <a:r>
              <a:rPr lang="en-US" dirty="0" err="1">
                <a:solidFill>
                  <a:srgbClr val="000090"/>
                </a:solidFill>
                <a:latin typeface="Symbol" charset="2"/>
                <a:cs typeface="Symbol" charset="2"/>
              </a:rPr>
              <a:t>t</a:t>
            </a:r>
            <a:r>
              <a:rPr lang="en-US" baseline="-25000" dirty="0" err="1">
                <a:solidFill>
                  <a:srgbClr val="000090"/>
                </a:solidFill>
              </a:rPr>
              <a:t>ij</a:t>
            </a:r>
            <a:r>
              <a:rPr lang="en-US" dirty="0">
                <a:solidFill>
                  <a:srgbClr val="000090"/>
                </a:solidFill>
              </a:rPr>
              <a:t> is related to strain </a:t>
            </a:r>
            <a:r>
              <a:rPr lang="en-US" dirty="0" err="1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baseline="-25000" dirty="0" err="1">
                <a:solidFill>
                  <a:srgbClr val="000090"/>
                </a:solidFill>
              </a:rPr>
              <a:t>ij</a:t>
            </a:r>
            <a:r>
              <a:rPr lang="en-US" dirty="0">
                <a:solidFill>
                  <a:srgbClr val="000090"/>
                </a:solidFill>
              </a:rPr>
              <a:t> by </a:t>
            </a:r>
            <a:r>
              <a:rPr lang="en-US" dirty="0" err="1">
                <a:solidFill>
                  <a:srgbClr val="000090"/>
                </a:solidFill>
                <a:latin typeface="Symbol" charset="2"/>
                <a:cs typeface="Symbol" charset="2"/>
              </a:rPr>
              <a:t>t</a:t>
            </a:r>
            <a:r>
              <a:rPr lang="en-US" baseline="-25000" dirty="0" err="1">
                <a:solidFill>
                  <a:srgbClr val="000090"/>
                </a:solidFill>
              </a:rPr>
              <a:t>ij</a:t>
            </a:r>
            <a:r>
              <a:rPr lang="en-US" dirty="0">
                <a:solidFill>
                  <a:srgbClr val="000090"/>
                </a:solidFill>
              </a:rPr>
              <a:t> = </a:t>
            </a:r>
            <a:r>
              <a:rPr lang="en-US" i="1" dirty="0">
                <a:solidFill>
                  <a:srgbClr val="000090"/>
                </a:solidFill>
              </a:rPr>
              <a:t>k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baseline="-25000" dirty="0" err="1">
                <a:solidFill>
                  <a:srgbClr val="000090"/>
                </a:solidFill>
              </a:rPr>
              <a:t>ij</a:t>
            </a:r>
            <a:r>
              <a:rPr lang="en-US" dirty="0">
                <a:solidFill>
                  <a:srgbClr val="000090"/>
                </a:solidFill>
              </a:rPr>
              <a:t>    (</a:t>
            </a:r>
            <a:r>
              <a:rPr lang="en-US" i="1" dirty="0">
                <a:solidFill>
                  <a:srgbClr val="000090"/>
                </a:solidFill>
              </a:rPr>
              <a:t>k</a:t>
            </a:r>
            <a:r>
              <a:rPr lang="en-US" dirty="0">
                <a:solidFill>
                  <a:srgbClr val="000090"/>
                </a:solidFill>
              </a:rPr>
              <a:t> is an elastic-strength parameter)</a:t>
            </a:r>
          </a:p>
          <a:p>
            <a:pPr marL="51435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you have 3 benchmarks (survey stations) arranged as a right-angled triangle.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800" y="2834738"/>
            <a:ext cx="50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Assignment</a:t>
            </a:r>
            <a:endParaRPr lang="en-US" dirty="0">
              <a:solidFill>
                <a:srgbClr val="000090"/>
              </a:solidFill>
            </a:endParaRPr>
          </a:p>
          <a:p>
            <a:pPr marL="342900" indent="-342900">
              <a:buAutoNum type="arabicParenBoth"/>
            </a:pPr>
            <a:r>
              <a:rPr lang="en-US" b="1" dirty="0">
                <a:solidFill>
                  <a:srgbClr val="000090"/>
                </a:solidFill>
              </a:rPr>
              <a:t>Understanding the strain tensor</a:t>
            </a:r>
            <a:endParaRPr lang="en-US" dirty="0">
              <a:solidFill>
                <a:srgbClr val="000090"/>
              </a:solidFill>
            </a:endParaRPr>
          </a:p>
          <a:p>
            <a:pPr marL="514350" lvl="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Physical meaning of the diagonal entries?</a:t>
            </a:r>
          </a:p>
          <a:p>
            <a:pPr marL="514350" lvl="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Physical meaning of the off-diagonal entries?</a:t>
            </a:r>
          </a:p>
        </p:txBody>
      </p:sp>
    </p:spTree>
    <p:extLst>
      <p:ext uri="{BB962C8B-B14F-4D97-AF65-F5344CB8AC3E}">
        <p14:creationId xmlns:p14="http://schemas.microsoft.com/office/powerpoint/2010/main" val="384023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11-18 at 09.55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343710"/>
            <a:ext cx="5549900" cy="44616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Initial and Final 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05300" cy="6524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Small strain entries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 Shot 2020-11-25 at 09.5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" y="1234093"/>
            <a:ext cx="3395579" cy="367090"/>
          </a:xfrm>
          <a:prstGeom prst="rect">
            <a:avLst/>
          </a:prstGeom>
        </p:spPr>
      </p:pic>
      <p:pic>
        <p:nvPicPr>
          <p:cNvPr id="6" name="Picture 5" descr="Screen Shot 2020-11-25 at 09.51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" y="1731078"/>
            <a:ext cx="3643117" cy="589587"/>
          </a:xfrm>
          <a:prstGeom prst="rect">
            <a:avLst/>
          </a:prstGeom>
        </p:spPr>
      </p:pic>
      <p:pic>
        <p:nvPicPr>
          <p:cNvPr id="8" name="Picture 7" descr="Screen Shot 2020-11-25 at 09.53.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1" y="3366348"/>
            <a:ext cx="2100513" cy="31263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0728" y="3942407"/>
            <a:ext cx="3807326" cy="1870014"/>
            <a:chOff x="280728" y="3942407"/>
            <a:chExt cx="3807326" cy="1870014"/>
          </a:xfrm>
        </p:grpSpPr>
        <p:pic>
          <p:nvPicPr>
            <p:cNvPr id="9" name="Picture 8" descr="Screen Shot 2020-11-25 at 09.54.4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57" y="3942407"/>
              <a:ext cx="2125579" cy="6519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0728" y="4612092"/>
              <a:ext cx="38073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 in length per unit original length for the element in the direction of </a:t>
              </a:r>
              <a:r>
                <a:rPr lang="en-US" b="1" dirty="0"/>
                <a:t>N</a:t>
              </a:r>
              <a:r>
                <a:rPr lang="en-US" dirty="0"/>
                <a:t>, called longitudinal strain.</a:t>
              </a:r>
            </a:p>
            <a:p>
              <a:r>
                <a:rPr lang="en-US" dirty="0"/>
                <a:t>If            , then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0728" y="2469341"/>
            <a:ext cx="3475790" cy="755971"/>
            <a:chOff x="280728" y="2469341"/>
            <a:chExt cx="3475790" cy="755971"/>
          </a:xfrm>
        </p:grpSpPr>
        <p:pic>
          <p:nvPicPr>
            <p:cNvPr id="7" name="Picture 6" descr="Screen Shot 2020-11-25 at 09.52.51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750"/>
            <a:stretch/>
          </p:blipFill>
          <p:spPr>
            <a:xfrm>
              <a:off x="280728" y="2469341"/>
              <a:ext cx="1457167" cy="28600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80728" y="2855980"/>
              <a:ext cx="347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unit vector in the direction of </a:t>
              </a:r>
              <a:r>
                <a:rPr lang="en-US" dirty="0" err="1"/>
                <a:t>d</a:t>
              </a:r>
              <a:r>
                <a:rPr lang="en-US" b="1" dirty="0" err="1"/>
                <a:t>X</a:t>
              </a:r>
              <a:r>
                <a:rPr lang="en-US" dirty="0"/>
                <a:t> </a:t>
              </a:r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18036" y="5458409"/>
          <a:ext cx="548967" cy="32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8" imgW="406400" imgH="241300" progId="Equation.3">
                  <p:embed/>
                </p:oleObj>
              </mc:Choice>
              <mc:Fallback>
                <p:oleObj name="Equation" r:id="rId8" imgW="406400" imgH="2413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036" y="5458409"/>
                        <a:ext cx="548967" cy="326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Screen Shot 2020-11-25 at 10.06.0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86" y="5524224"/>
            <a:ext cx="1485900" cy="38762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762500" y="274638"/>
            <a:ext cx="4038600" cy="2696257"/>
            <a:chOff x="4533900" y="2612342"/>
            <a:chExt cx="4038600" cy="2696257"/>
          </a:xfrm>
        </p:grpSpPr>
        <p:pic>
          <p:nvPicPr>
            <p:cNvPr id="4" name="Picture 3" descr="Screen Shot 2020-11-25 at 09.48.13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900" y="2612342"/>
              <a:ext cx="4038600" cy="2696257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7188200" y="3581400"/>
              <a:ext cx="1244600" cy="41910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981950" y="3328248"/>
              <a:ext cx="27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mbol" charset="2"/>
                  <a:cs typeface="Symbol" charset="2"/>
                </a:rPr>
                <a:t>g</a:t>
              </a:r>
            </a:p>
          </p:txBody>
        </p:sp>
      </p:grpSp>
      <p:pic>
        <p:nvPicPr>
          <p:cNvPr id="25" name="Picture 24" descr="Screen Shot 2020-11-25 at 10.10.06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52" y="3067711"/>
            <a:ext cx="3689684" cy="614947"/>
          </a:xfrm>
          <a:prstGeom prst="rect">
            <a:avLst/>
          </a:prstGeom>
        </p:spPr>
      </p:pic>
      <p:pic>
        <p:nvPicPr>
          <p:cNvPr id="27" name="Picture 26" descr="Screen Shot 2020-11-25 at 10.10.57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52" y="3753603"/>
            <a:ext cx="3636211" cy="377607"/>
          </a:xfrm>
          <a:prstGeom prst="rect">
            <a:avLst/>
          </a:prstGeom>
        </p:spPr>
      </p:pic>
      <p:pic>
        <p:nvPicPr>
          <p:cNvPr id="28" name="Picture 27" descr="Screen Shot 2020-11-25 at 10.12.00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36" y="4285246"/>
            <a:ext cx="4799263" cy="6536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44736" y="5086583"/>
            <a:ext cx="10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set</a:t>
            </a:r>
          </a:p>
        </p:txBody>
      </p:sp>
      <p:pic>
        <p:nvPicPr>
          <p:cNvPr id="30" name="Picture 29" descr="Screen Shot 2020-11-25 at 10.13.0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63" y="5046771"/>
            <a:ext cx="2583782" cy="473843"/>
          </a:xfrm>
          <a:prstGeom prst="rect">
            <a:avLst/>
          </a:prstGeom>
        </p:spPr>
      </p:pic>
      <p:pic>
        <p:nvPicPr>
          <p:cNvPr id="31" name="Picture 30" descr="Screen Shot 2020-11-25 at 10.14.00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4"/>
          <a:stretch/>
        </p:blipFill>
        <p:spPr>
          <a:xfrm>
            <a:off x="3880014" y="5654842"/>
            <a:ext cx="5090201" cy="1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6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11-25 at 10.1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26" y="2044656"/>
            <a:ext cx="4625474" cy="3961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Screen Shot 2020-11-25 at 10.18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" y="2028470"/>
            <a:ext cx="4852737" cy="3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7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165"/>
            <a:ext cx="8229600" cy="9180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Deviatoric stress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A10ED-E7D9-9F4A-9037-B6F085288247}"/>
              </a:ext>
            </a:extLst>
          </p:cNvPr>
          <p:cNvGrpSpPr/>
          <p:nvPr/>
        </p:nvGrpSpPr>
        <p:grpSpPr>
          <a:xfrm>
            <a:off x="358003" y="3767205"/>
            <a:ext cx="7260291" cy="774924"/>
            <a:chOff x="623046" y="3661189"/>
            <a:chExt cx="7260291" cy="7749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2FE0E8-01C5-DD4B-8458-AEDBCD089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4870" y="3661189"/>
              <a:ext cx="4548467" cy="7749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175281-8B76-5B49-88F7-7FD37B570504}"/>
                </a:ext>
              </a:extLst>
            </p:cNvPr>
            <p:cNvSpPr txBox="1"/>
            <p:nvPr/>
          </p:nvSpPr>
          <p:spPr>
            <a:xfrm>
              <a:off x="623046" y="3765491"/>
              <a:ext cx="3481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Decomposition </a:t>
              </a:r>
              <a:r>
                <a:rPr lang="mr-IN" sz="2400" dirty="0"/>
                <a:t>…</a:t>
              </a:r>
              <a:endParaRPr lang="en-US" sz="24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0866149-F3E4-DE40-BD7E-07BAE267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528" y="4770464"/>
            <a:ext cx="5645150" cy="9981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3784A8-3541-8F4C-B60A-6A307705C4B3}"/>
              </a:ext>
            </a:extLst>
          </p:cNvPr>
          <p:cNvSpPr txBox="1"/>
          <p:nvPr/>
        </p:nvSpPr>
        <p:spPr>
          <a:xfrm>
            <a:off x="257117" y="5019530"/>
            <a:ext cx="252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Deviatoric stress </a:t>
            </a:r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85C31-50F6-A84D-9A5C-B178E7572F55}"/>
              </a:ext>
            </a:extLst>
          </p:cNvPr>
          <p:cNvSpPr txBox="1"/>
          <p:nvPr/>
        </p:nvSpPr>
        <p:spPr>
          <a:xfrm>
            <a:off x="888317" y="5896450"/>
            <a:ext cx="7367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sort of materials would best be described by deviatoric stress?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86A0D-0A1D-B44E-ADB5-DB9A6A2CA9FC}"/>
              </a:ext>
            </a:extLst>
          </p:cNvPr>
          <p:cNvGrpSpPr/>
          <p:nvPr/>
        </p:nvGrpSpPr>
        <p:grpSpPr>
          <a:xfrm>
            <a:off x="557954" y="954450"/>
            <a:ext cx="6421172" cy="1251959"/>
            <a:chOff x="1008528" y="954450"/>
            <a:chExt cx="6421172" cy="1251959"/>
          </a:xfrm>
        </p:grpSpPr>
        <p:sp>
          <p:nvSpPr>
            <p:cNvPr id="5" name="TextBox 4"/>
            <p:cNvSpPr txBox="1"/>
            <p:nvPr/>
          </p:nvSpPr>
          <p:spPr>
            <a:xfrm>
              <a:off x="1008528" y="1088220"/>
              <a:ext cx="1991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Mean stress </a:t>
              </a:r>
              <a:r>
                <a:rPr lang="mr-IN" sz="2400" dirty="0"/>
                <a:t>…</a:t>
              </a:r>
              <a:endParaRPr lang="en-US" sz="2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1831BD-22B8-9A49-A51C-EEFC59515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0465" y="954450"/>
              <a:ext cx="4429235" cy="80379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64FC2D-E554-3B46-8391-419E682B667A}"/>
                </a:ext>
              </a:extLst>
            </p:cNvPr>
            <p:cNvSpPr txBox="1"/>
            <p:nvPr/>
          </p:nvSpPr>
          <p:spPr>
            <a:xfrm>
              <a:off x="1343124" y="1744744"/>
              <a:ext cx="4786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(How is this related to pressure?)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E29C97-AC4C-3544-9C1F-E101E32D0EAC}"/>
              </a:ext>
            </a:extLst>
          </p:cNvPr>
          <p:cNvGrpSpPr/>
          <p:nvPr/>
        </p:nvGrpSpPr>
        <p:grpSpPr>
          <a:xfrm>
            <a:off x="451942" y="2288052"/>
            <a:ext cx="7115052" cy="1461876"/>
            <a:chOff x="876009" y="2288052"/>
            <a:chExt cx="7115052" cy="14618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7D25D4-A48B-DC40-AB9B-89356F6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6465" y="2288052"/>
              <a:ext cx="2957233" cy="112656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AFEB2-7E76-6B49-A332-27AF5D8BF948}"/>
                </a:ext>
              </a:extLst>
            </p:cNvPr>
            <p:cNvSpPr txBox="1"/>
            <p:nvPr/>
          </p:nvSpPr>
          <p:spPr>
            <a:xfrm>
              <a:off x="876009" y="2614212"/>
              <a:ext cx="2516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Spherical  stress </a:t>
              </a:r>
              <a:r>
                <a:rPr lang="mr-IN" sz="2400" dirty="0"/>
                <a:t>…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F0FD7F-AAC9-0141-9FA7-A08491E0A247}"/>
                </a:ext>
              </a:extLst>
            </p:cNvPr>
            <p:cNvSpPr txBox="1"/>
            <p:nvPr/>
          </p:nvSpPr>
          <p:spPr>
            <a:xfrm>
              <a:off x="1343124" y="3288263"/>
              <a:ext cx="6647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(Where might you find a state of stress like this?)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15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87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Deviatoric strain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5237" y="982201"/>
                <a:ext cx="6102761" cy="172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Just as with deviatoric stress and mean stress </a:t>
                </a:r>
                <a:r>
                  <a:rPr lang="mr-IN" sz="2400" dirty="0"/>
                  <a:t>…</a:t>
                </a:r>
                <a:endParaRPr lang="en-US" sz="2400" dirty="0"/>
              </a:p>
              <a:p>
                <a:r>
                  <a:rPr lang="en-US" sz="2400" dirty="0"/>
                  <a:t>we can define a mean normal strain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an infinitesimal deviatoric strain tensor </a:t>
                </a:r>
                <a:r>
                  <a:rPr lang="en-US" sz="2400" dirty="0" err="1">
                    <a:latin typeface="Symbol" pitchFamily="2" charset="2"/>
                  </a:rPr>
                  <a:t>h</a:t>
                </a:r>
                <a:r>
                  <a:rPr lang="en-US" sz="2400" baseline="-25000" dirty="0" err="1"/>
                  <a:t>ij</a:t>
                </a:r>
                <a:endParaRPr lang="en-US" sz="2400" baseline="-25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37" y="982201"/>
                <a:ext cx="6102761" cy="1723742"/>
              </a:xfrm>
              <a:prstGeom prst="rect">
                <a:avLst/>
              </a:prstGeom>
              <a:blipFill>
                <a:blip r:embed="rId2"/>
                <a:stretch>
                  <a:fillRect l="-1455" t="-2190" r="-624"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Shot 2020-11-25 at 10.16.2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2" t="1583" b="72884"/>
          <a:stretch/>
        </p:blipFill>
        <p:spPr>
          <a:xfrm>
            <a:off x="702364" y="2705943"/>
            <a:ext cx="5705687" cy="649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EE3A3E-51FF-CE44-ABF7-1B589D831CC6}"/>
              </a:ext>
            </a:extLst>
          </p:cNvPr>
          <p:cNvSpPr txBox="1"/>
          <p:nvPr/>
        </p:nvSpPr>
        <p:spPr>
          <a:xfrm>
            <a:off x="882316" y="5535637"/>
            <a:ext cx="736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would deviatoric stress be  a useful concept?</a:t>
            </a:r>
          </a:p>
        </p:txBody>
      </p:sp>
      <p:pic>
        <p:nvPicPr>
          <p:cNvPr id="7" name="Picture 6" descr="Screen Shot 2020-11-25 at 10.16.26.png">
            <a:extLst>
              <a:ext uri="{FF2B5EF4-FFF2-40B4-BE49-F238E27FC236}">
                <a16:creationId xmlns:a16="http://schemas.microsoft.com/office/drawing/2014/main" id="{90E9CB33-1790-F84F-A468-8595C9466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7"/>
          <a:stretch/>
        </p:blipFill>
        <p:spPr>
          <a:xfrm>
            <a:off x="365481" y="3401556"/>
            <a:ext cx="8680798" cy="18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4300" y="1143000"/>
            <a:ext cx="405322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Problem Set #4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Brad is working on it   </a:t>
            </a:r>
            <a:r>
              <a:rPr lang="en-US" sz="2800" dirty="0">
                <a:solidFill>
                  <a:srgbClr val="000090"/>
                </a:solidFill>
                <a:sym typeface="Wingdings"/>
              </a:rPr>
              <a:t></a:t>
            </a:r>
            <a:endParaRPr lang="en-US" sz="28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>
                <a:solidFill>
                  <a:srgbClr val="000090"/>
                </a:solidFill>
              </a:rPr>
              <a:t>Mid-term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I’m working on it </a:t>
            </a:r>
            <a:r>
              <a:rPr lang="mr-IN" sz="2800" dirty="0">
                <a:solidFill>
                  <a:srgbClr val="000090"/>
                </a:solidFill>
              </a:rPr>
              <a:t>…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</a:p>
          <a:p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787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Class-prep for Class 22 on Friday:  Strain Compatibility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225684"/>
            <a:ext cx="852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Assignment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>
                <a:solidFill>
                  <a:srgbClr val="000090"/>
                </a:solidFill>
              </a:rPr>
              <a:t>81 equations– that’s a lot of equations! 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Why are only 6 of them needed in practice?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Compatibility with what?   What would </a:t>
            </a:r>
            <a:r>
              <a:rPr lang="en-US" i="1" dirty="0">
                <a:solidFill>
                  <a:srgbClr val="000090"/>
                </a:solidFill>
              </a:rPr>
              <a:t>strain incompatibility</a:t>
            </a:r>
            <a:r>
              <a:rPr lang="en-US" dirty="0">
                <a:solidFill>
                  <a:srgbClr val="000090"/>
                </a:solidFill>
              </a:rPr>
              <a:t> look like?</a:t>
            </a:r>
          </a:p>
          <a:p>
            <a:r>
              <a:rPr lang="en-US" dirty="0">
                <a:solidFill>
                  <a:srgbClr val="000090"/>
                </a:solidFill>
              </a:rPr>
              <a:t>On page 129 – “</a:t>
            </a:r>
            <a:r>
              <a:rPr lang="en-US" i="1" dirty="0">
                <a:solidFill>
                  <a:srgbClr val="000090"/>
                </a:solidFill>
              </a:rPr>
              <a:t>It may be shown that the compatibility equations, either </a:t>
            </a:r>
            <a:r>
              <a:rPr lang="en-US" i="1" dirty="0" err="1">
                <a:solidFill>
                  <a:srgbClr val="000090"/>
                </a:solidFill>
              </a:rPr>
              <a:t>Eq</a:t>
            </a:r>
            <a:r>
              <a:rPr lang="en-US" i="1" dirty="0">
                <a:solidFill>
                  <a:srgbClr val="000090"/>
                </a:solidFill>
              </a:rPr>
              <a:t> 4.90 or </a:t>
            </a:r>
            <a:r>
              <a:rPr lang="en-US" i="1" dirty="0" err="1">
                <a:solidFill>
                  <a:srgbClr val="000090"/>
                </a:solidFill>
              </a:rPr>
              <a:t>Eq</a:t>
            </a:r>
            <a:r>
              <a:rPr lang="en-US" i="1" dirty="0">
                <a:solidFill>
                  <a:srgbClr val="000090"/>
                </a:solidFill>
              </a:rPr>
              <a:t> 4.91, are both necessary and sufficient for a single-valued displacement fi</a:t>
            </a:r>
            <a:r>
              <a:rPr lang="en-US" dirty="0">
                <a:solidFill>
                  <a:srgbClr val="000090"/>
                </a:solidFill>
              </a:rPr>
              <a:t>eld of a body occupying a simply connected domain.”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How would you paraphrase this sentence into simple concepts?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200" y="664407"/>
            <a:ext cx="633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For small strains, the strain is defined (Equation 4.62) as </a:t>
            </a:r>
          </a:p>
        </p:txBody>
      </p:sp>
      <p:pic>
        <p:nvPicPr>
          <p:cNvPr id="6" name="Picture 5" descr="small_stra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2361"/>
            <a:ext cx="5410200" cy="688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200" y="1676400"/>
            <a:ext cx="8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90"/>
                </a:solidFill>
              </a:rPr>
              <a:t>where </a:t>
            </a:r>
            <a:r>
              <a:rPr lang="en-US" sz="2000" i="1" dirty="0" err="1">
                <a:solidFill>
                  <a:srgbClr val="000090"/>
                </a:solidFill>
              </a:rPr>
              <a:t>u</a:t>
            </a:r>
            <a:r>
              <a:rPr lang="en-US" sz="2400" baseline="-25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=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400" i="1" baseline="-25000" dirty="0">
                <a:solidFill>
                  <a:srgbClr val="000090"/>
                </a:solidFill>
                <a:latin typeface="Times"/>
                <a:cs typeface="Times"/>
              </a:rPr>
              <a:t>i</a:t>
            </a:r>
            <a:r>
              <a:rPr lang="en-US" sz="2000" dirty="0">
                <a:solidFill>
                  <a:srgbClr val="000090"/>
                </a:solidFill>
                <a:latin typeface="Times"/>
                <a:cs typeface="Times"/>
              </a:rPr>
              <a:t> – X</a:t>
            </a:r>
            <a:r>
              <a:rPr lang="en-US" sz="2400" i="1" baseline="-25000" dirty="0">
                <a:solidFill>
                  <a:srgbClr val="000090"/>
                </a:solidFill>
                <a:latin typeface="Times"/>
                <a:cs typeface="Times"/>
              </a:rPr>
              <a:t>A</a:t>
            </a:r>
            <a:r>
              <a:rPr lang="en-US" sz="2000" dirty="0">
                <a:solidFill>
                  <a:srgbClr val="000090"/>
                </a:solidFill>
                <a:latin typeface="Times"/>
                <a:cs typeface="Times"/>
              </a:rPr>
              <a:t> </a:t>
            </a:r>
            <a:r>
              <a:rPr lang="en-US" sz="2000" dirty="0" err="1">
                <a:solidFill>
                  <a:srgbClr val="000090"/>
                </a:solidFill>
                <a:latin typeface="Symbol" pitchFamily="2" charset="2"/>
                <a:cs typeface="Times"/>
              </a:rPr>
              <a:t>d</a:t>
            </a:r>
            <a:r>
              <a:rPr lang="en-US" sz="2400" baseline="-25000" dirty="0" err="1">
                <a:solidFill>
                  <a:srgbClr val="000090"/>
                </a:solidFill>
                <a:latin typeface="Times"/>
                <a:cs typeface="Times"/>
              </a:rPr>
              <a:t>i</a:t>
            </a:r>
            <a:r>
              <a:rPr lang="en-US" sz="2000" i="1" baseline="-25000" dirty="0" err="1">
                <a:solidFill>
                  <a:srgbClr val="000090"/>
                </a:solidFill>
                <a:latin typeface="Times"/>
                <a:cs typeface="Times"/>
              </a:rPr>
              <a:t>A</a:t>
            </a:r>
            <a:r>
              <a:rPr lang="en-US" sz="2000" dirty="0">
                <a:solidFill>
                  <a:srgbClr val="000090"/>
                </a:solidFill>
                <a:latin typeface="Times"/>
                <a:cs typeface="Times"/>
              </a:rPr>
              <a:t>  </a:t>
            </a:r>
            <a:r>
              <a:rPr lang="en-US" sz="2000" dirty="0">
                <a:solidFill>
                  <a:srgbClr val="000090"/>
                </a:solidFill>
              </a:rPr>
              <a:t>is displacement, the difference between current and initial positions.   (The </a:t>
            </a:r>
            <a:r>
              <a:rPr lang="en-US" sz="2000" dirty="0" err="1">
                <a:solidFill>
                  <a:srgbClr val="000090"/>
                </a:solidFill>
              </a:rPr>
              <a:t>Kroenecker</a:t>
            </a:r>
            <a:r>
              <a:rPr lang="en-US" sz="2000" dirty="0">
                <a:solidFill>
                  <a:srgbClr val="000090"/>
                </a:solidFill>
              </a:rPr>
              <a:t> delta </a:t>
            </a:r>
            <a:r>
              <a:rPr lang="en-US" sz="2000" dirty="0" err="1">
                <a:solidFill>
                  <a:srgbClr val="000090"/>
                </a:solidFill>
                <a:latin typeface="Symbol" pitchFamily="2" charset="2"/>
                <a:cs typeface="Times"/>
              </a:rPr>
              <a:t>d</a:t>
            </a:r>
            <a:r>
              <a:rPr lang="en-US" sz="2400" baseline="-25000" dirty="0" err="1">
                <a:solidFill>
                  <a:srgbClr val="000090"/>
                </a:solidFill>
                <a:latin typeface="Times"/>
                <a:cs typeface="Times"/>
              </a:rPr>
              <a:t>i</a:t>
            </a:r>
            <a:r>
              <a:rPr lang="en-US" sz="2000" i="1" baseline="-25000" dirty="0" err="1">
                <a:solidFill>
                  <a:srgbClr val="000090"/>
                </a:solidFill>
                <a:latin typeface="Times"/>
                <a:cs typeface="Times"/>
              </a:rPr>
              <a:t>A</a:t>
            </a:r>
            <a:r>
              <a:rPr lang="en-US" sz="2000" i="1" baseline="-25000" dirty="0">
                <a:solidFill>
                  <a:srgbClr val="000090"/>
                </a:solidFill>
                <a:latin typeface="Times"/>
                <a:cs typeface="Times"/>
              </a:rPr>
              <a:t>  </a:t>
            </a:r>
            <a:r>
              <a:rPr lang="en-US" sz="2000" dirty="0">
                <a:solidFill>
                  <a:srgbClr val="000090"/>
                </a:solidFill>
              </a:rPr>
              <a:t>just makes it clear how to relate the “</a:t>
            </a:r>
            <a:r>
              <a:rPr lang="en-US" sz="2000" i="1" dirty="0">
                <a:solidFill>
                  <a:srgbClr val="000090"/>
                </a:solidFill>
              </a:rPr>
              <a:t>A</a:t>
            </a:r>
            <a:r>
              <a:rPr lang="en-US" sz="2000" dirty="0">
                <a:solidFill>
                  <a:srgbClr val="000090"/>
                </a:solidFill>
              </a:rPr>
              <a:t>” subscripts in the initial coordinate system to the “</a:t>
            </a:r>
            <a:r>
              <a:rPr lang="en-US" sz="2000" i="1" dirty="0" err="1">
                <a:solidFill>
                  <a:srgbClr val="000090"/>
                </a:solidFill>
                <a:latin typeface="Times"/>
                <a:cs typeface="Times"/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” subscripts in the current coordinate system.)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90"/>
                </a:solidFill>
              </a:rPr>
              <a:t>Section 4.8 describes strain compatibility, and the 81 strain-compatibility equations that relate the various second derivatives.</a:t>
            </a:r>
          </a:p>
        </p:txBody>
      </p:sp>
      <p:pic>
        <p:nvPicPr>
          <p:cNvPr id="9" name="Picture 8" descr="compatibility_equ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663950"/>
            <a:ext cx="4178300" cy="4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4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486"/>
            <a:ext cx="7148704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A </a:t>
            </a:r>
            <a:r>
              <a:rPr lang="en-US" sz="2800" dirty="0" err="1">
                <a:solidFill>
                  <a:srgbClr val="000090"/>
                </a:solidFill>
              </a:rPr>
              <a:t>Lagrangian</a:t>
            </a:r>
            <a:r>
              <a:rPr lang="en-US" sz="2800" dirty="0">
                <a:solidFill>
                  <a:srgbClr val="000090"/>
                </a:solidFill>
              </a:rPr>
              <a:t> measure for strain   (d</a:t>
            </a:r>
            <a:r>
              <a:rPr lang="en-US" sz="28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mr-IN" sz="2800" dirty="0">
                <a:solidFill>
                  <a:srgbClr val="000090"/>
                </a:solidFill>
              </a:rPr>
              <a:t>–</a:t>
            </a:r>
            <a:r>
              <a:rPr lang="en-US" sz="2800" dirty="0">
                <a:solidFill>
                  <a:srgbClr val="000090"/>
                </a:solidFill>
              </a:rPr>
              <a:t> (</a:t>
            </a:r>
            <a:r>
              <a:rPr lang="en-US" sz="2800" dirty="0" err="1">
                <a:solidFill>
                  <a:srgbClr val="000090"/>
                </a:solidFill>
              </a:rPr>
              <a:t>d</a:t>
            </a:r>
            <a:r>
              <a:rPr lang="en-US" sz="2800" dirty="0" err="1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>
                <a:solidFill>
                  <a:srgbClr val="000090"/>
                </a:solidFill>
              </a:rPr>
              <a:t>2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4" name="Picture 3" descr="Screen Shot 2020-11-20 at 10.12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6" y="1228379"/>
            <a:ext cx="6981438" cy="154146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968" y="3153188"/>
            <a:ext cx="4889500" cy="864780"/>
            <a:chOff x="1041400" y="3860800"/>
            <a:chExt cx="4889500" cy="864780"/>
          </a:xfrm>
        </p:grpSpPr>
        <p:pic>
          <p:nvPicPr>
            <p:cNvPr id="5" name="Picture 4" descr="Screen Shot 2020-11-20 at 10.13.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00" y="4230132"/>
              <a:ext cx="4889500" cy="4954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41400" y="3860800"/>
              <a:ext cx="3085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Green’s deformation tensor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200" y="4291705"/>
            <a:ext cx="5753711" cy="973784"/>
            <a:chOff x="838200" y="4134537"/>
            <a:chExt cx="5753711" cy="973784"/>
          </a:xfrm>
        </p:grpSpPr>
        <p:pic>
          <p:nvPicPr>
            <p:cNvPr id="9" name="Picture 8" descr="Screen Shot 2020-11-20 at 10.14.2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88" y="4581779"/>
              <a:ext cx="5641523" cy="5265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8200" y="4134537"/>
              <a:ext cx="3302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00090"/>
                  </a:solidFill>
                </a:rPr>
                <a:t>Lagrangian</a:t>
              </a:r>
              <a:r>
                <a:rPr lang="en-US" sz="2000" dirty="0">
                  <a:solidFill>
                    <a:srgbClr val="000090"/>
                  </a:solidFill>
                </a:rPr>
                <a:t> finite strain tensor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8F055-47DC-954D-A0E7-F08BAC1BFCAA}"/>
              </a:ext>
            </a:extLst>
          </p:cNvPr>
          <p:cNvSpPr txBox="1"/>
          <p:nvPr/>
        </p:nvSpPr>
        <p:spPr>
          <a:xfrm>
            <a:off x="950388" y="5586358"/>
            <a:ext cx="2352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Is C</a:t>
            </a:r>
            <a:r>
              <a:rPr lang="en-US" sz="2000" baseline="-25000" dirty="0">
                <a:solidFill>
                  <a:srgbClr val="002060"/>
                </a:solidFill>
              </a:rPr>
              <a:t>AB</a:t>
            </a:r>
            <a:r>
              <a:rPr lang="en-US" sz="2000" dirty="0">
                <a:solidFill>
                  <a:srgbClr val="002060"/>
                </a:solidFill>
              </a:rPr>
              <a:t> symmetric?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Is E</a:t>
            </a:r>
            <a:r>
              <a:rPr lang="en-US" sz="2000" baseline="-25000" dirty="0">
                <a:solidFill>
                  <a:srgbClr val="002060"/>
                </a:solidFill>
              </a:rPr>
              <a:t>AB</a:t>
            </a:r>
            <a:r>
              <a:rPr lang="en-US" sz="2000" dirty="0">
                <a:solidFill>
                  <a:srgbClr val="002060"/>
                </a:solidFill>
              </a:rPr>
              <a:t> symmetric?</a:t>
            </a:r>
          </a:p>
        </p:txBody>
      </p:sp>
    </p:spTree>
    <p:extLst>
      <p:ext uri="{BB962C8B-B14F-4D97-AF65-F5344CB8AC3E}">
        <p14:creationId xmlns:p14="http://schemas.microsoft.com/office/powerpoint/2010/main" val="7772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150"/>
            <a:ext cx="737911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An Eulerian  measure for strain   (d</a:t>
            </a:r>
            <a:r>
              <a:rPr lang="en-US" sz="28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mr-IN" sz="2800" dirty="0">
                <a:solidFill>
                  <a:srgbClr val="000090"/>
                </a:solidFill>
              </a:rPr>
              <a:t>–</a:t>
            </a:r>
            <a:r>
              <a:rPr lang="en-US" sz="2800" dirty="0">
                <a:solidFill>
                  <a:srgbClr val="000090"/>
                </a:solidFill>
              </a:rPr>
              <a:t> (</a:t>
            </a:r>
            <a:r>
              <a:rPr lang="en-US" sz="2800" dirty="0" err="1">
                <a:solidFill>
                  <a:srgbClr val="000090"/>
                </a:solidFill>
              </a:rPr>
              <a:t>d</a:t>
            </a:r>
            <a:r>
              <a:rPr lang="en-US" sz="2800" dirty="0" err="1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>
                <a:solidFill>
                  <a:srgbClr val="000090"/>
                </a:solidFill>
              </a:rPr>
              <a:t>2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3" name="Picture 2" descr="Screen Shot 2020-11-20 at 10.1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3" y="1219946"/>
            <a:ext cx="6493839" cy="152922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5800" y="2996020"/>
            <a:ext cx="6058644" cy="944751"/>
            <a:chOff x="685800" y="2996020"/>
            <a:chExt cx="6058644" cy="944751"/>
          </a:xfrm>
        </p:grpSpPr>
        <p:sp>
          <p:nvSpPr>
            <p:cNvPr id="7" name="TextBox 6"/>
            <p:cNvSpPr txBox="1"/>
            <p:nvPr/>
          </p:nvSpPr>
          <p:spPr>
            <a:xfrm>
              <a:off x="685800" y="2996020"/>
              <a:ext cx="3095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Cauchy  deformation tensor</a:t>
              </a:r>
            </a:p>
          </p:txBody>
        </p:sp>
        <p:pic>
          <p:nvPicPr>
            <p:cNvPr id="6" name="Picture 5" descr="Screen Shot 2020-11-20 at 10.16.5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56" y="3396130"/>
              <a:ext cx="5946588" cy="54464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46219" y="4373593"/>
            <a:ext cx="5911936" cy="956672"/>
            <a:chOff x="746219" y="4373593"/>
            <a:chExt cx="5911936" cy="956672"/>
          </a:xfrm>
        </p:grpSpPr>
        <p:sp>
          <p:nvSpPr>
            <p:cNvPr id="10" name="TextBox 9"/>
            <p:cNvSpPr txBox="1"/>
            <p:nvPr/>
          </p:nvSpPr>
          <p:spPr>
            <a:xfrm>
              <a:off x="748554" y="4373593"/>
              <a:ext cx="3019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00090"/>
                  </a:solidFill>
                </a:rPr>
                <a:t>Eulerian</a:t>
              </a:r>
              <a:r>
                <a:rPr lang="en-US" sz="2000" dirty="0">
                  <a:solidFill>
                    <a:srgbClr val="000090"/>
                  </a:solidFill>
                </a:rPr>
                <a:t> finite strain tensor</a:t>
              </a:r>
            </a:p>
          </p:txBody>
        </p:sp>
        <p:pic>
          <p:nvPicPr>
            <p:cNvPr id="12" name="Picture 11" descr="Screen Shot 2020-11-20 at 10.17.5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219" y="4773702"/>
              <a:ext cx="5911936" cy="556563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4D598-D5C1-CA4B-9868-AFB6AAC8A3FF}"/>
              </a:ext>
            </a:extLst>
          </p:cNvPr>
          <p:cNvSpPr txBox="1"/>
          <p:nvPr/>
        </p:nvSpPr>
        <p:spPr>
          <a:xfrm>
            <a:off x="950388" y="5586358"/>
            <a:ext cx="2241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Is </a:t>
            </a:r>
            <a:r>
              <a:rPr lang="en-US" sz="2000" dirty="0" err="1">
                <a:solidFill>
                  <a:srgbClr val="002060"/>
                </a:solidFill>
              </a:rPr>
              <a:t>c</a:t>
            </a:r>
            <a:r>
              <a:rPr lang="en-US" sz="2400" baseline="-25000" dirty="0" err="1">
                <a:solidFill>
                  <a:srgbClr val="002060"/>
                </a:solidFill>
              </a:rPr>
              <a:t>ij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symmetric?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Is </a:t>
            </a:r>
            <a:r>
              <a:rPr lang="en-US" sz="2000" i="1" dirty="0" err="1">
                <a:solidFill>
                  <a:srgbClr val="002060"/>
                </a:solidFill>
              </a:rPr>
              <a:t>e</a:t>
            </a:r>
            <a:r>
              <a:rPr lang="en-US" sz="2400" baseline="-25000" dirty="0" err="1">
                <a:solidFill>
                  <a:srgbClr val="002060"/>
                </a:solidFill>
              </a:rPr>
              <a:t>ij</a:t>
            </a:r>
            <a:r>
              <a:rPr lang="en-US" sz="2000" dirty="0">
                <a:solidFill>
                  <a:srgbClr val="002060"/>
                </a:solidFill>
              </a:rPr>
              <a:t> symmetric?</a:t>
            </a:r>
          </a:p>
        </p:txBody>
      </p:sp>
    </p:spTree>
    <p:extLst>
      <p:ext uri="{BB962C8B-B14F-4D97-AF65-F5344CB8AC3E}">
        <p14:creationId xmlns:p14="http://schemas.microsoft.com/office/powerpoint/2010/main" val="180138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535271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In terms of displacements  </a:t>
            </a:r>
            <a:r>
              <a:rPr lang="en-US" sz="2800" i="1" dirty="0" err="1"/>
              <a:t>u</a:t>
            </a:r>
            <a:r>
              <a:rPr lang="en-US" sz="2800" i="1" baseline="-25000" dirty="0" err="1"/>
              <a:t>i</a:t>
            </a:r>
            <a:r>
              <a:rPr lang="en-US" sz="2800" i="1" dirty="0"/>
              <a:t> = (x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mr-IN" sz="2800" i="1" dirty="0"/>
              <a:t>–</a:t>
            </a:r>
            <a:r>
              <a:rPr lang="en-US" sz="2800" i="1" dirty="0"/>
              <a:t> X</a:t>
            </a:r>
            <a:r>
              <a:rPr lang="en-US" sz="2800" i="1" baseline="-25000" dirty="0"/>
              <a:t>i</a:t>
            </a:r>
            <a:r>
              <a:rPr lang="en-US" sz="2800" i="1" dirty="0"/>
              <a:t>)</a:t>
            </a:r>
            <a:r>
              <a:rPr lang="en-US" sz="2800" dirty="0"/>
              <a:t> 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3" name="Picture 2" descr="Screen Shot 2020-11-20 at 10.21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4699"/>
            <a:ext cx="7649882" cy="636591"/>
          </a:xfrm>
          <a:prstGeom prst="rect">
            <a:avLst/>
          </a:prstGeom>
        </p:spPr>
      </p:pic>
      <p:pic>
        <p:nvPicPr>
          <p:cNvPr id="4" name="Picture 3" descr="Screen Shot 2020-11-20 at 10.21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4520"/>
            <a:ext cx="5016500" cy="876300"/>
          </a:xfrm>
          <a:prstGeom prst="rect">
            <a:avLst/>
          </a:prstGeom>
        </p:spPr>
      </p:pic>
      <p:pic>
        <p:nvPicPr>
          <p:cNvPr id="5" name="Picture 4" descr="Screen Shot 2020-11-20 at 10.21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1" y="3843906"/>
            <a:ext cx="7874000" cy="631349"/>
          </a:xfrm>
          <a:prstGeom prst="rect">
            <a:avLst/>
          </a:prstGeom>
        </p:spPr>
      </p:pic>
      <p:pic>
        <p:nvPicPr>
          <p:cNvPr id="6" name="Picture 5" descr="Screen Shot 2020-11-20 at 10.22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50173"/>
            <a:ext cx="4204447" cy="7067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2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04788"/>
            <a:ext cx="4914900" cy="842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Finite Strain in 1-D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41847" y="1123950"/>
            <a:ext cx="5247753" cy="844550"/>
            <a:chOff x="441847" y="1352550"/>
            <a:chExt cx="5247753" cy="844550"/>
          </a:xfrm>
        </p:grpSpPr>
        <p:sp>
          <p:nvSpPr>
            <p:cNvPr id="4" name="TextBox 3"/>
            <p:cNvSpPr txBox="1"/>
            <p:nvPr/>
          </p:nvSpPr>
          <p:spPr>
            <a:xfrm>
              <a:off x="441847" y="1489214"/>
              <a:ext cx="4384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We typically first see strain expressed as</a:t>
              </a:r>
            </a:p>
            <a:p>
              <a:r>
                <a:rPr lang="en-US" sz="2000" dirty="0">
                  <a:solidFill>
                    <a:srgbClr val="000090"/>
                  </a:solidFill>
                </a:rPr>
                <a:t>and when there is shortening, </a:t>
              </a:r>
              <a:r>
                <a:rPr lang="en-US" sz="2000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D</a:t>
              </a:r>
              <a:r>
                <a:rPr lang="en-US" sz="2000" i="1" dirty="0">
                  <a:solidFill>
                    <a:srgbClr val="000090"/>
                  </a:solidFill>
                </a:rPr>
                <a:t>L</a:t>
              </a:r>
              <a:r>
                <a:rPr lang="en-US" sz="2000" dirty="0">
                  <a:solidFill>
                    <a:srgbClr val="000090"/>
                  </a:solidFill>
                </a:rPr>
                <a:t>&lt; 0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5537516"/>
                </p:ext>
              </p:extLst>
            </p:nvPr>
          </p:nvGraphicFramePr>
          <p:xfrm>
            <a:off x="4867275" y="1352550"/>
            <a:ext cx="822325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6" name="Equation" r:id="rId3" imgW="469900" imgH="431800" progId="Equation.3">
                    <p:embed/>
                  </p:oleObj>
                </mc:Choice>
                <mc:Fallback>
                  <p:oleObj name="Equation" r:id="rId3" imgW="4699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67275" y="1352550"/>
                          <a:ext cx="822325" cy="755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432463" y="2052445"/>
            <a:ext cx="547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But this approach is not accurate for large strains e.g. when -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000" i="1" dirty="0">
                <a:solidFill>
                  <a:srgbClr val="000090"/>
                </a:solidFill>
              </a:rPr>
              <a:t>L </a:t>
            </a:r>
            <a:r>
              <a:rPr lang="en-US" sz="2000" dirty="0">
                <a:solidFill>
                  <a:srgbClr val="000090"/>
                </a:solidFill>
              </a:rPr>
              <a:t>is large fraction of </a:t>
            </a:r>
            <a:r>
              <a:rPr lang="en-US" sz="2000" i="1" dirty="0">
                <a:solidFill>
                  <a:srgbClr val="000090"/>
                </a:solidFill>
              </a:rPr>
              <a:t>L</a:t>
            </a:r>
            <a:r>
              <a:rPr lang="en-US" sz="2000" baseline="-25000" dirty="0">
                <a:solidFill>
                  <a:srgbClr val="000090"/>
                </a:solidFill>
              </a:rPr>
              <a:t>0</a:t>
            </a:r>
            <a:r>
              <a:rPr lang="en-US" sz="2000" dirty="0">
                <a:solidFill>
                  <a:srgbClr val="000090"/>
                </a:solidFill>
              </a:rPr>
              <a:t>.  For example, break a big change into 2 smaller changes: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15318" y="806192"/>
            <a:ext cx="2326048" cy="1918216"/>
            <a:chOff x="6718300" y="768866"/>
            <a:chExt cx="2326048" cy="1918216"/>
          </a:xfrm>
        </p:grpSpPr>
        <p:sp>
          <p:nvSpPr>
            <p:cNvPr id="24" name="Rectangle 23"/>
            <p:cNvSpPr/>
            <p:nvPr/>
          </p:nvSpPr>
          <p:spPr>
            <a:xfrm>
              <a:off x="7124700" y="876300"/>
              <a:ext cx="292100" cy="177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37500" y="1092200"/>
              <a:ext cx="298232" cy="15621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7543800" y="1739900"/>
              <a:ext cx="3937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46313" y="768866"/>
              <a:ext cx="538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mbol" charset="2"/>
                  <a:cs typeface="Symbol" charset="2"/>
                </a:rPr>
                <a:t>-D</a:t>
              </a:r>
              <a:r>
                <a:rPr lang="en-US" i="1" dirty="0"/>
                <a:t>L</a:t>
              </a:r>
              <a:endParaRPr lang="en-US" baseline="-250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908800" y="876300"/>
              <a:ext cx="0" cy="177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18300" y="1428750"/>
              <a:ext cx="3789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baseline="-25000" dirty="0"/>
                <a:t>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8489950" y="1092200"/>
              <a:ext cx="0" cy="159488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312150" y="1383268"/>
              <a:ext cx="7321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baseline="-25000" dirty="0"/>
                <a:t>0</a:t>
              </a:r>
              <a:r>
                <a:rPr lang="en-US" strike="sngStrike" dirty="0"/>
                <a:t>+</a:t>
              </a:r>
              <a:r>
                <a:rPr lang="en-US" dirty="0">
                  <a:latin typeface="Symbol" charset="2"/>
                  <a:cs typeface="Symbol" charset="2"/>
                </a:rPr>
                <a:t>D</a:t>
              </a:r>
              <a:r>
                <a:rPr lang="en-US" i="1" dirty="0"/>
                <a:t>L</a:t>
              </a:r>
              <a:endParaRPr lang="en-US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543800" y="850900"/>
              <a:ext cx="0" cy="2667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631577" y="3776702"/>
            <a:ext cx="378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baseline="-25000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7318" y="5927586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But in both steps the height was halved, so the incremental strain should be the same </a:t>
            </a:r>
            <a:r>
              <a:rPr lang="mr-IN" sz="2000" dirty="0">
                <a:solidFill>
                  <a:srgbClr val="000090"/>
                </a:solidFill>
              </a:rPr>
              <a:t>…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5DF3E0-89BF-3849-91FB-91FBB76D74A4}"/>
              </a:ext>
            </a:extLst>
          </p:cNvPr>
          <p:cNvGrpSpPr/>
          <p:nvPr/>
        </p:nvGrpSpPr>
        <p:grpSpPr>
          <a:xfrm>
            <a:off x="266934" y="3132449"/>
            <a:ext cx="3544664" cy="2747651"/>
            <a:chOff x="266934" y="3132449"/>
            <a:chExt cx="3544664" cy="2747651"/>
          </a:xfrm>
        </p:grpSpPr>
        <p:grpSp>
          <p:nvGrpSpPr>
            <p:cNvPr id="15" name="Group 14"/>
            <p:cNvGrpSpPr/>
            <p:nvPr/>
          </p:nvGrpSpPr>
          <p:grpSpPr>
            <a:xfrm>
              <a:off x="1036866" y="3136126"/>
              <a:ext cx="2774732" cy="2743974"/>
              <a:chOff x="736818" y="3136126"/>
              <a:chExt cx="2774732" cy="27439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36818" y="3136126"/>
                <a:ext cx="2309000" cy="1803400"/>
                <a:chOff x="6718300" y="850900"/>
                <a:chExt cx="2309000" cy="18034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7124700" y="876300"/>
                  <a:ext cx="292100" cy="1778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077200" y="1714500"/>
                  <a:ext cx="291882" cy="9144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7493000" y="1905000"/>
                  <a:ext cx="393700" cy="127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7569418" y="1059418"/>
                  <a:ext cx="117366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Symbol" charset="2"/>
                      <a:cs typeface="Symbol" charset="2"/>
                    </a:rPr>
                    <a:t>-D</a:t>
                  </a:r>
                  <a:r>
                    <a:rPr lang="en-US" i="1" dirty="0"/>
                    <a:t>L = L</a:t>
                  </a:r>
                  <a:r>
                    <a:rPr lang="en-US" baseline="-25000" dirty="0"/>
                    <a:t>0 </a:t>
                  </a:r>
                  <a:r>
                    <a:rPr lang="en-US" dirty="0"/>
                    <a:t>/2</a:t>
                  </a:r>
                </a:p>
                <a:p>
                  <a:endParaRPr lang="en-US" baseline="-25000" dirty="0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6908800" y="876300"/>
                  <a:ext cx="0" cy="1778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6718300" y="1428750"/>
                  <a:ext cx="3789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L</a:t>
                  </a:r>
                  <a:r>
                    <a:rPr lang="en-US" baseline="-25000" dirty="0"/>
                    <a:t>0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8724900" y="1714500"/>
                  <a:ext cx="0" cy="9144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8407400" y="1992868"/>
                  <a:ext cx="619900" cy="369332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L</a:t>
                  </a:r>
                  <a:r>
                    <a:rPr lang="en-US" baseline="-25000" dirty="0"/>
                    <a:t>0 </a:t>
                  </a:r>
                  <a:r>
                    <a:rPr lang="en-US" dirty="0"/>
                    <a:t>/2</a:t>
                  </a: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7543800" y="850900"/>
                  <a:ext cx="0" cy="863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2157743"/>
                  </p:ext>
                </p:extLst>
              </p:nvPr>
            </p:nvGraphicFramePr>
            <p:xfrm>
              <a:off x="762000" y="5065713"/>
              <a:ext cx="2749550" cy="814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87" name="Equation" r:id="rId5" imgW="1460500" imgH="431800" progId="Equation.3">
                      <p:embed/>
                    </p:oleObj>
                  </mc:Choice>
                  <mc:Fallback>
                    <p:oleObj name="Equation" r:id="rId5" imgW="1460500" imgH="431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62000" y="5065713"/>
                            <a:ext cx="2749550" cy="8143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DD211D-B5D1-D045-B0E8-7461C39BF664}"/>
                </a:ext>
              </a:extLst>
            </p:cNvPr>
            <p:cNvSpPr txBox="1"/>
            <p:nvPr/>
          </p:nvSpPr>
          <p:spPr>
            <a:xfrm>
              <a:off x="266934" y="3132449"/>
              <a:ext cx="8375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Step 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8B75E-E17D-FC4D-A84F-EBB93B21587A}"/>
              </a:ext>
            </a:extLst>
          </p:cNvPr>
          <p:cNvGrpSpPr/>
          <p:nvPr/>
        </p:nvGrpSpPr>
        <p:grpSpPr>
          <a:xfrm>
            <a:off x="3772791" y="3140779"/>
            <a:ext cx="4000658" cy="2752021"/>
            <a:chOff x="3772791" y="3140779"/>
            <a:chExt cx="4000658" cy="2752021"/>
          </a:xfrm>
        </p:grpSpPr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4596464"/>
                </p:ext>
              </p:extLst>
            </p:nvPr>
          </p:nvGraphicFramePr>
          <p:xfrm>
            <a:off x="4824413" y="5153025"/>
            <a:ext cx="24987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8" name="Equation" r:id="rId7" imgW="1460500" imgH="431800" progId="Equation.3">
                    <p:embed/>
                  </p:oleObj>
                </mc:Choice>
                <mc:Fallback>
                  <p:oleObj name="Equation" r:id="rId7" imgW="14605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24413" y="5153025"/>
                          <a:ext cx="2498725" cy="739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272C9A-E9B8-024B-8FF5-B2B9D984C0BF}"/>
                </a:ext>
              </a:extLst>
            </p:cNvPr>
            <p:cNvSpPr txBox="1"/>
            <p:nvPr/>
          </p:nvSpPr>
          <p:spPr>
            <a:xfrm>
              <a:off x="3772791" y="3140779"/>
              <a:ext cx="8375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Step 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7197B2-719D-7041-9FC2-A9F2B591569B}"/>
                </a:ext>
              </a:extLst>
            </p:cNvPr>
            <p:cNvGrpSpPr/>
            <p:nvPr/>
          </p:nvGrpSpPr>
          <p:grpSpPr>
            <a:xfrm>
              <a:off x="4781550" y="3224252"/>
              <a:ext cx="2991899" cy="1798082"/>
              <a:chOff x="4781550" y="3224252"/>
              <a:chExt cx="2991899" cy="1798082"/>
            </a:xfrm>
          </p:grpSpPr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2807395"/>
                  </p:ext>
                </p:extLst>
              </p:nvPr>
            </p:nvGraphicFramePr>
            <p:xfrm>
              <a:off x="4781550" y="4083308"/>
              <a:ext cx="114300" cy="16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89" name="Equation" r:id="rId9" imgW="114300" imgH="165100" progId="Equation.3">
                      <p:embed/>
                    </p:oleObj>
                  </mc:Choice>
                  <mc:Fallback>
                    <p:oleObj name="Equation" r:id="rId9" imgW="114300" imgH="1651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81550" y="4083308"/>
                            <a:ext cx="114300" cy="165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Rectangle 35"/>
              <p:cNvSpPr/>
              <p:nvPr/>
            </p:nvSpPr>
            <p:spPr>
              <a:xfrm>
                <a:off x="5037977" y="3224252"/>
                <a:ext cx="292100" cy="1778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46848" y="4591050"/>
                <a:ext cx="270622" cy="39850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126148" y="4697452"/>
                <a:ext cx="393700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141361" y="4101068"/>
                <a:ext cx="1173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ymbol" charset="2"/>
                    <a:cs typeface="Symbol" charset="2"/>
                  </a:rPr>
                  <a:t>-D</a:t>
                </a:r>
                <a:r>
                  <a:rPr lang="en-US" i="1" dirty="0"/>
                  <a:t>L = L</a:t>
                </a:r>
                <a:r>
                  <a:rPr lang="en-US" baseline="-25000" dirty="0"/>
                  <a:t>0 </a:t>
                </a:r>
                <a:r>
                  <a:rPr lang="en-US" dirty="0"/>
                  <a:t>/4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4822077" y="3224252"/>
                <a:ext cx="0" cy="1778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7091348" y="4565650"/>
                <a:ext cx="0" cy="4566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7089139" y="4572932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6126148" y="4120118"/>
                <a:ext cx="2513" cy="465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7153549" y="4570194"/>
                <a:ext cx="619900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L</a:t>
                </a:r>
                <a:r>
                  <a:rPr lang="en-US" baseline="-25000" dirty="0"/>
                  <a:t>0 </a:t>
                </a:r>
                <a:r>
                  <a:rPr lang="en-US" dirty="0"/>
                  <a:t>/4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FEDD6C-F523-2848-97F1-80B629B04419}"/>
                  </a:ext>
                </a:extLst>
              </p:cNvPr>
              <p:cNvSpPr/>
              <p:nvPr/>
            </p:nvSpPr>
            <p:spPr>
              <a:xfrm>
                <a:off x="5582171" y="4107367"/>
                <a:ext cx="291882" cy="9144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165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688"/>
            <a:ext cx="4914900" cy="842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Finite Strain in 1-D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65721"/>
              </p:ext>
            </p:extLst>
          </p:nvPr>
        </p:nvGraphicFramePr>
        <p:xfrm>
          <a:off x="5438775" y="1212850"/>
          <a:ext cx="8223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3" imgW="469900" imgH="431800" progId="Equation.3">
                  <p:embed/>
                </p:oleObj>
              </mc:Choice>
              <mc:Fallback>
                <p:oleObj name="Equation" r:id="rId3" imgW="469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8775" y="1212850"/>
                        <a:ext cx="8223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5018" y="781476"/>
            <a:ext cx="513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when </a:t>
            </a:r>
            <a:r>
              <a:rPr lang="en-US" sz="2000" i="1" dirty="0">
                <a:solidFill>
                  <a:srgbClr val="000090"/>
                </a:solidFill>
              </a:rPr>
              <a:t>-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000" i="1" dirty="0">
                <a:solidFill>
                  <a:srgbClr val="000090"/>
                </a:solidFill>
              </a:rPr>
              <a:t>L </a:t>
            </a:r>
            <a:r>
              <a:rPr lang="en-US" sz="2000" dirty="0">
                <a:solidFill>
                  <a:srgbClr val="000090"/>
                </a:solidFill>
              </a:rPr>
              <a:t>is large fraction of </a:t>
            </a:r>
            <a:r>
              <a:rPr lang="en-US" sz="2000" i="1" dirty="0">
                <a:solidFill>
                  <a:srgbClr val="000090"/>
                </a:solidFill>
              </a:rPr>
              <a:t>L</a:t>
            </a:r>
            <a:r>
              <a:rPr lang="en-US" sz="2000" baseline="-25000" dirty="0">
                <a:solidFill>
                  <a:srgbClr val="000090"/>
                </a:solidFill>
              </a:rPr>
              <a:t>0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i="1" dirty="0">
                <a:solidFill>
                  <a:srgbClr val="000090"/>
                </a:solidFill>
              </a:rPr>
              <a:t>L</a:t>
            </a:r>
            <a:r>
              <a:rPr lang="en-US" sz="2000" dirty="0">
                <a:solidFill>
                  <a:srgbClr val="000090"/>
                </a:solidFill>
              </a:rPr>
              <a:t> is the final length, we can address large strains by adding up a whole series of small strains.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We have to reset </a:t>
            </a:r>
            <a:r>
              <a:rPr lang="en-US" sz="2000" i="1" dirty="0">
                <a:solidFill>
                  <a:srgbClr val="000090"/>
                </a:solidFill>
              </a:rPr>
              <a:t>L</a:t>
            </a:r>
            <a:r>
              <a:rPr lang="en-US" sz="2000" baseline="-25000" dirty="0">
                <a:solidFill>
                  <a:srgbClr val="000090"/>
                </a:solidFill>
              </a:rPr>
              <a:t>0</a:t>
            </a:r>
            <a:r>
              <a:rPr lang="en-US" sz="2000" dirty="0">
                <a:solidFill>
                  <a:srgbClr val="000090"/>
                </a:solidFill>
              </a:rPr>
              <a:t> at each step and call it 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15318" y="806192"/>
            <a:ext cx="2518309" cy="1918216"/>
            <a:chOff x="6718300" y="768866"/>
            <a:chExt cx="2518309" cy="1918216"/>
          </a:xfrm>
        </p:grpSpPr>
        <p:sp>
          <p:nvSpPr>
            <p:cNvPr id="24" name="Rectangle 23"/>
            <p:cNvSpPr/>
            <p:nvPr/>
          </p:nvSpPr>
          <p:spPr>
            <a:xfrm>
              <a:off x="7124700" y="876300"/>
              <a:ext cx="292100" cy="177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32532" y="1092200"/>
              <a:ext cx="298667" cy="15621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7543800" y="1739900"/>
              <a:ext cx="393700" cy="12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46313" y="768866"/>
              <a:ext cx="538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mbol" charset="2"/>
                  <a:cs typeface="Symbol" charset="2"/>
                </a:rPr>
                <a:t>-D</a:t>
              </a:r>
              <a:r>
                <a:rPr lang="en-US" i="1" dirty="0"/>
                <a:t>L</a:t>
              </a:r>
              <a:endParaRPr lang="en-US" baseline="-250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908800" y="876300"/>
              <a:ext cx="0" cy="177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18300" y="1428750"/>
              <a:ext cx="3789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baseline="-25000" dirty="0"/>
                <a:t>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8636000" y="1047750"/>
              <a:ext cx="0" cy="16393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58200" y="1383268"/>
              <a:ext cx="77840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baseline="-25000" dirty="0"/>
                <a:t>0</a:t>
              </a:r>
              <a:r>
                <a:rPr lang="en-US" dirty="0"/>
                <a:t>+</a:t>
              </a:r>
              <a:r>
                <a:rPr lang="en-US" dirty="0">
                  <a:latin typeface="Symbol" charset="2"/>
                  <a:cs typeface="Symbol" charset="2"/>
                </a:rPr>
                <a:t>D</a:t>
              </a:r>
              <a:r>
                <a:rPr lang="en-US" i="1" dirty="0"/>
                <a:t>L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543800" y="850900"/>
              <a:ext cx="0" cy="2667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36522"/>
              </p:ext>
            </p:extLst>
          </p:nvPr>
        </p:nvGraphicFramePr>
        <p:xfrm>
          <a:off x="920749" y="2104915"/>
          <a:ext cx="3860801" cy="68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Equation" r:id="rId5" imgW="2273300" imgH="406400" progId="Equation.3">
                  <p:embed/>
                </p:oleObj>
              </mc:Choice>
              <mc:Fallback>
                <p:oleObj name="Equation" r:id="rId5" imgW="22733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49" y="2104915"/>
                        <a:ext cx="3860801" cy="68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54032"/>
              </p:ext>
            </p:extLst>
          </p:nvPr>
        </p:nvGraphicFramePr>
        <p:xfrm>
          <a:off x="4781550" y="4083308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1550" y="4083308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041900" y="2095500"/>
            <a:ext cx="901918" cy="1024235"/>
            <a:chOff x="5041900" y="2095500"/>
            <a:chExt cx="901918" cy="1024235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5041900" y="2095500"/>
              <a:ext cx="901918" cy="10242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323557" y="2416770"/>
              <a:ext cx="32728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?</a:t>
              </a:r>
              <a:endParaRPr lang="en-US" sz="2400" baseline="-25000" dirty="0"/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51296"/>
              </p:ext>
            </p:extLst>
          </p:nvPr>
        </p:nvGraphicFramePr>
        <p:xfrm>
          <a:off x="920749" y="2806985"/>
          <a:ext cx="4025900" cy="79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Equation" r:id="rId9" imgW="2451100" imgH="482600" progId="Equation.3">
                  <p:embed/>
                </p:oleObj>
              </mc:Choice>
              <mc:Fallback>
                <p:oleObj name="Equation" r:id="rId9" imgW="2451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49" y="2806985"/>
                        <a:ext cx="4025900" cy="79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57418" y="3713360"/>
            <a:ext cx="662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Now recall the Taylor series for </a:t>
            </a:r>
            <a:r>
              <a:rPr lang="en-US" sz="2000" dirty="0" err="1">
                <a:solidFill>
                  <a:srgbClr val="000090"/>
                </a:solidFill>
                <a:latin typeface="Times"/>
                <a:cs typeface="Times"/>
              </a:rPr>
              <a:t>ln</a:t>
            </a:r>
            <a:r>
              <a:rPr lang="en-US" sz="2000" dirty="0">
                <a:solidFill>
                  <a:srgbClr val="000090"/>
                </a:solidFill>
              </a:rPr>
              <a:t>(1+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000" dirty="0">
                <a:solidFill>
                  <a:srgbClr val="000090"/>
                </a:solidFill>
              </a:rPr>
              <a:t>)      when -1&lt; 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000" dirty="0">
                <a:solidFill>
                  <a:srgbClr val="000090"/>
                </a:solidFill>
              </a:rPr>
              <a:t> &lt; 1 </a:t>
            </a:r>
          </a:p>
          <a:p>
            <a:endParaRPr lang="en-US" sz="2000" i="1" dirty="0">
              <a:solidFill>
                <a:srgbClr val="000090"/>
              </a:solidFill>
              <a:latin typeface="Times"/>
              <a:cs typeface="Times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72331"/>
              </p:ext>
            </p:extLst>
          </p:nvPr>
        </p:nvGraphicFramePr>
        <p:xfrm>
          <a:off x="885829" y="4011941"/>
          <a:ext cx="2939116" cy="65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Equation" r:id="rId11" imgW="1765300" imgH="393700" progId="Equation.3">
                  <p:embed/>
                </p:oleObj>
              </mc:Choice>
              <mc:Fallback>
                <p:oleObj name="Equation" r:id="rId11" imgW="176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5829" y="4011941"/>
                        <a:ext cx="2939116" cy="65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96509"/>
              </p:ext>
            </p:extLst>
          </p:nvPr>
        </p:nvGraphicFramePr>
        <p:xfrm>
          <a:off x="750800" y="5021421"/>
          <a:ext cx="3613150" cy="173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Equation" r:id="rId13" imgW="2146300" imgH="1003300" progId="Equation.3">
                  <p:embed/>
                </p:oleObj>
              </mc:Choice>
              <mc:Fallback>
                <p:oleObj name="Equation" r:id="rId13" imgW="21463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0800" y="5021421"/>
                        <a:ext cx="3613150" cy="1735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768847" y="5773011"/>
            <a:ext cx="404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The first term looks familiar </a:t>
            </a:r>
            <a:r>
              <a:rPr lang="mr-IN" sz="2000" dirty="0">
                <a:solidFill>
                  <a:srgbClr val="000090"/>
                </a:solidFill>
              </a:rPr>
              <a:t>…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The second term corrects for the changing 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l</a:t>
            </a:r>
            <a:r>
              <a:rPr lang="en-US" sz="2000" dirty="0">
                <a:solidFill>
                  <a:srgbClr val="000090"/>
                </a:solidFill>
              </a:rPr>
              <a:t> as strain proceeds</a:t>
            </a:r>
            <a:endParaRPr lang="en-US" sz="2000" dirty="0">
              <a:solidFill>
                <a:srgbClr val="000090"/>
              </a:solidFill>
              <a:latin typeface="Times"/>
              <a:cs typeface="Time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1869" y="3025745"/>
            <a:ext cx="282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(remembering that 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000" i="1" dirty="0">
                <a:solidFill>
                  <a:srgbClr val="000090"/>
                </a:solidFill>
              </a:rPr>
              <a:t>L</a:t>
            </a:r>
            <a:r>
              <a:rPr lang="en-US" sz="2000" dirty="0">
                <a:solidFill>
                  <a:srgbClr val="000090"/>
                </a:solidFill>
              </a:rPr>
              <a:t>&lt;0)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536" y="4621311"/>
            <a:ext cx="2150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With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x= (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L / L</a:t>
            </a:r>
            <a:r>
              <a:rPr lang="en-US" sz="2000" i="1" baseline="-25000" dirty="0">
                <a:solidFill>
                  <a:srgbClr val="000090"/>
                </a:solidFill>
                <a:latin typeface="Times"/>
                <a:cs typeface="Times"/>
              </a:rPr>
              <a:t>O</a:t>
            </a:r>
            <a:r>
              <a:rPr lang="en-US" sz="2000" dirty="0">
                <a:solidFill>
                  <a:srgbClr val="000090"/>
                </a:solidFill>
                <a:latin typeface="Times"/>
                <a:cs typeface="Times"/>
              </a:rPr>
              <a:t>)</a:t>
            </a:r>
            <a:r>
              <a:rPr lang="en-US" i="1" dirty="0">
                <a:solidFill>
                  <a:srgbClr val="000090"/>
                </a:solidFill>
                <a:latin typeface="Times"/>
                <a:cs typeface="Times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5172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18335</TotalTime>
  <Words>1106</Words>
  <Application>Microsoft Macintosh PowerPoint</Application>
  <PresentationFormat>On-screen Show (4:3)</PresentationFormat>
  <Paragraphs>158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Mangal</vt:lpstr>
      <vt:lpstr>Symbol</vt:lpstr>
      <vt:lpstr>Times</vt:lpstr>
      <vt:lpstr>Wingdings</vt:lpstr>
      <vt:lpstr>Office Theme</vt:lpstr>
      <vt:lpstr>Equation</vt:lpstr>
      <vt:lpstr>ESS 411/511 Geophysical Continuum Mechanics  Class #21</vt:lpstr>
      <vt:lpstr>PowerPoint Presentation</vt:lpstr>
      <vt:lpstr>ESS 411/511 Geophysical Continuum Mechanics</vt:lpstr>
      <vt:lpstr>Class-prep for Class 22 on Friday:  Strain Compatibility</vt:lpstr>
      <vt:lpstr>A Lagrangian measure for strain   (dx)2 – (dX)2</vt:lpstr>
      <vt:lpstr>An Eulerian  measure for strain   (dx)2 – (dX)2</vt:lpstr>
      <vt:lpstr>In terms of displacements  ui = (xi – Xi) </vt:lpstr>
      <vt:lpstr>Finite Strain in 1-D</vt:lpstr>
      <vt:lpstr>Finite Strain in 1-D</vt:lpstr>
      <vt:lpstr>Eulerian Finite Strain Tensor</vt:lpstr>
      <vt:lpstr>Let’s compare …</vt:lpstr>
      <vt:lpstr>Example of a strain – is it small?</vt:lpstr>
      <vt:lpstr>Class-prep:  Moving Magma (Break-outs)</vt:lpstr>
      <vt:lpstr>Initial and Final Configurations</vt:lpstr>
      <vt:lpstr>Small strain entries</vt:lpstr>
      <vt:lpstr>PowerPoint Presentation</vt:lpstr>
      <vt:lpstr>Deviatoric stress</vt:lpstr>
      <vt:lpstr>Deviatoric strain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Edwin D. Waddington</cp:lastModifiedBy>
  <cp:revision>659</cp:revision>
  <cp:lastPrinted>2021-11-17T18:25:24Z</cp:lastPrinted>
  <dcterms:created xsi:type="dcterms:W3CDTF">2020-09-30T16:18:10Z</dcterms:created>
  <dcterms:modified xsi:type="dcterms:W3CDTF">2021-11-18T05:45:48Z</dcterms:modified>
</cp:coreProperties>
</file>