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379" r:id="rId2"/>
    <p:sldId id="380" r:id="rId3"/>
    <p:sldId id="381" r:id="rId4"/>
    <p:sldId id="400" r:id="rId5"/>
    <p:sldId id="383" r:id="rId6"/>
    <p:sldId id="382" r:id="rId7"/>
    <p:sldId id="384" r:id="rId8"/>
    <p:sldId id="396" r:id="rId9"/>
    <p:sldId id="401" r:id="rId10"/>
    <p:sldId id="385" r:id="rId11"/>
    <p:sldId id="386" r:id="rId12"/>
    <p:sldId id="387" r:id="rId13"/>
    <p:sldId id="389" r:id="rId14"/>
    <p:sldId id="390" r:id="rId15"/>
    <p:sldId id="391" r:id="rId16"/>
    <p:sldId id="392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534" autoAdjust="0"/>
  </p:normalViewPr>
  <p:slideViewPr>
    <p:cSldViewPr snapToGrid="0">
      <p:cViewPr varScale="1">
        <p:scale>
          <a:sx n="67" d="100"/>
          <a:sy n="67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C4EC6-C22E-4AFC-B57A-FE58EB36C2F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08-EE1E-4768-AB71-139CF80A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Lumpy stuff is bad</a:t>
            </a:r>
          </a:p>
          <a:p>
            <a:r>
              <a:rPr lang="en-US" dirty="0"/>
              <a:t>Background</a:t>
            </a:r>
            <a:r>
              <a:rPr lang="en-US" baseline="0" dirty="0"/>
              <a:t> jobs are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Lumpy stuff is bad</a:t>
            </a:r>
          </a:p>
          <a:p>
            <a:r>
              <a:rPr lang="en-US" dirty="0"/>
              <a:t>Background</a:t>
            </a:r>
            <a:r>
              <a:rPr lang="en-US" baseline="0" dirty="0"/>
              <a:t> jobs are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E608-EE1E-4768-AB71-139CF80A14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Service Scalability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UWB HACKATHON: 2020</a:t>
            </a:r>
          </a:p>
        </p:txBody>
      </p:sp>
    </p:spTree>
    <p:extLst>
      <p:ext uri="{BB962C8B-B14F-4D97-AF65-F5344CB8AC3E}">
        <p14:creationId xmlns:p14="http://schemas.microsoft.com/office/powerpoint/2010/main" val="125366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V4: Sync Writes (all servers)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28" y="3900397"/>
            <a:ext cx="2573736" cy="20690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3764" y="40205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6356464">
            <a:off x="6447884" y="5210359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070357"/>
            <a:ext cx="946444" cy="161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89" y="2066718"/>
            <a:ext cx="1960305" cy="1504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35305" y="1857501"/>
            <a:ext cx="2977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Availability :  Good</a:t>
            </a:r>
          </a:p>
          <a:p>
            <a:r>
              <a:rPr lang="en-US" dirty="0"/>
              <a:t>Write Availability: Less Good</a:t>
            </a:r>
          </a:p>
          <a:p>
            <a:r>
              <a:rPr lang="en-US" dirty="0"/>
              <a:t>Read Latency: Good</a:t>
            </a:r>
          </a:p>
          <a:p>
            <a:r>
              <a:rPr lang="en-US" dirty="0"/>
              <a:t>Write Latency: Poor</a:t>
            </a:r>
          </a:p>
          <a:p>
            <a:r>
              <a:rPr lang="en-US" dirty="0"/>
              <a:t>Scalability: Terrible</a:t>
            </a:r>
          </a:p>
          <a:p>
            <a:r>
              <a:rPr lang="en-US" dirty="0"/>
              <a:t>Consistency: Good (we think)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8" y="4020538"/>
            <a:ext cx="2573736" cy="206908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535504" y="41406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Flowchart: Direct Access Storage 16"/>
          <p:cNvSpPr/>
          <p:nvPr/>
        </p:nvSpPr>
        <p:spPr>
          <a:xfrm rot="16356464">
            <a:off x="3509624" y="53305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5724100"/>
            <a:ext cx="249538" cy="317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8" y="4071238"/>
            <a:ext cx="2573736" cy="206908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178184" y="41913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21" name="Flowchart: Direct Access Storage 20"/>
          <p:cNvSpPr/>
          <p:nvPr/>
        </p:nvSpPr>
        <p:spPr>
          <a:xfrm rot="16356464">
            <a:off x="10152304" y="53812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274" y="2156987"/>
            <a:ext cx="1383666" cy="132378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289469" y="2878949"/>
            <a:ext cx="353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</p:cNvCxnSpPr>
          <p:nvPr/>
        </p:nvCxnSpPr>
        <p:spPr>
          <a:xfrm flipH="1">
            <a:off x="3461657" y="3480768"/>
            <a:ext cx="3056450" cy="5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4" idx="0"/>
          </p:cNvCxnSpPr>
          <p:nvPr/>
        </p:nvCxnSpPr>
        <p:spPr>
          <a:xfrm flipH="1">
            <a:off x="6101296" y="3480768"/>
            <a:ext cx="416811" cy="4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9" idx="0"/>
          </p:cNvCxnSpPr>
          <p:nvPr/>
        </p:nvCxnSpPr>
        <p:spPr>
          <a:xfrm>
            <a:off x="6518107" y="3480768"/>
            <a:ext cx="3287609" cy="5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5" y="5627207"/>
            <a:ext cx="249538" cy="3177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45" y="5772609"/>
            <a:ext cx="249538" cy="3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V4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Single machine is down during Write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Fail write?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Could be problems in roll back as another machine goes down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likely with 3 machines, how 100s?  1000s?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Ignore machine that is down?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Bad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Diverges towards chaos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self-healing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V5: Sync writes</a:t>
            </a:r>
            <a:br>
              <a:rPr lang="en-US" dirty="0"/>
            </a:br>
            <a:r>
              <a:rPr lang="en-US" dirty="0"/>
              <a:t>Add </a:t>
            </a:r>
            <a:r>
              <a:rPr lang="en-US" dirty="0" err="1"/>
              <a:t>Backgroud</a:t>
            </a:r>
            <a:r>
              <a:rPr lang="en-US" dirty="0"/>
              <a:t> Batch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28" y="3900397"/>
            <a:ext cx="2573736" cy="20690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3764" y="40205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6356464">
            <a:off x="6447884" y="5210359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2070357"/>
            <a:ext cx="946444" cy="161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389" y="2066718"/>
            <a:ext cx="1960305" cy="1504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8" y="4020538"/>
            <a:ext cx="2573736" cy="206908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535504" y="41406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Flowchart: Direct Access Storage 16"/>
          <p:cNvSpPr/>
          <p:nvPr/>
        </p:nvSpPr>
        <p:spPr>
          <a:xfrm rot="16356464">
            <a:off x="3509624" y="53305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5771832"/>
            <a:ext cx="249538" cy="317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8" y="4071238"/>
            <a:ext cx="2573736" cy="206908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178184" y="41913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21" name="Flowchart: Direct Access Storage 20"/>
          <p:cNvSpPr/>
          <p:nvPr/>
        </p:nvSpPr>
        <p:spPr>
          <a:xfrm rot="16356464">
            <a:off x="10152304" y="53812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274" y="2156987"/>
            <a:ext cx="1383666" cy="132378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289469" y="2878949"/>
            <a:ext cx="353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</p:cNvCxnSpPr>
          <p:nvPr/>
        </p:nvCxnSpPr>
        <p:spPr>
          <a:xfrm flipH="1">
            <a:off x="3461657" y="3480768"/>
            <a:ext cx="3056450" cy="5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4" idx="0"/>
          </p:cNvCxnSpPr>
          <p:nvPr/>
        </p:nvCxnSpPr>
        <p:spPr>
          <a:xfrm flipH="1">
            <a:off x="6101296" y="3480768"/>
            <a:ext cx="416811" cy="4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9" idx="0"/>
          </p:cNvCxnSpPr>
          <p:nvPr/>
        </p:nvCxnSpPr>
        <p:spPr>
          <a:xfrm>
            <a:off x="6518107" y="3480768"/>
            <a:ext cx="3287609" cy="5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53339" y="6051439"/>
            <a:ext cx="1920425" cy="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14880" y="6089620"/>
            <a:ext cx="1920425" cy="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31" y="5793316"/>
            <a:ext cx="228752" cy="2913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5" y="5628329"/>
            <a:ext cx="249538" cy="317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332" y="5937912"/>
            <a:ext cx="249538" cy="317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18" y="5912726"/>
            <a:ext cx="249538" cy="3177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32009" y="1803214"/>
            <a:ext cx="2854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Availability :  Good</a:t>
            </a:r>
          </a:p>
          <a:p>
            <a:r>
              <a:rPr lang="en-US" dirty="0"/>
              <a:t>Write Availability: Less Good</a:t>
            </a:r>
          </a:p>
          <a:p>
            <a:r>
              <a:rPr lang="en-US" dirty="0"/>
              <a:t>Read Latency: Good</a:t>
            </a:r>
          </a:p>
          <a:p>
            <a:r>
              <a:rPr lang="en-US" dirty="0"/>
              <a:t>Write Latency: Poor</a:t>
            </a:r>
          </a:p>
          <a:p>
            <a:r>
              <a:rPr lang="en-US" dirty="0"/>
              <a:t>Scalability: Terrible</a:t>
            </a:r>
          </a:p>
          <a:p>
            <a:r>
              <a:rPr lang="en-US" dirty="0"/>
              <a:t>Consistency: Actually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4" y="5014561"/>
            <a:ext cx="1239698" cy="996620"/>
          </a:xfrm>
          <a:prstGeom prst="rect">
            <a:avLst/>
          </a:prstGeom>
        </p:spPr>
      </p:pic>
      <p:sp>
        <p:nvSpPr>
          <p:cNvPr id="49" name="Flowchart: Direct Access Storage 48"/>
          <p:cNvSpPr/>
          <p:nvPr/>
        </p:nvSpPr>
        <p:spPr>
          <a:xfrm rot="16356464">
            <a:off x="5794981" y="5513994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75" y="5024365"/>
            <a:ext cx="1239698" cy="996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92" y="3194759"/>
            <a:ext cx="1239698" cy="99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V6: Two Tier Arch</a:t>
            </a:r>
          </a:p>
        </p:txBody>
      </p:sp>
      <p:sp>
        <p:nvSpPr>
          <p:cNvPr id="5" name="Oval 4"/>
          <p:cNvSpPr/>
          <p:nvPr/>
        </p:nvSpPr>
        <p:spPr>
          <a:xfrm>
            <a:off x="2158215" y="3371968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70" y="1864108"/>
            <a:ext cx="342810" cy="585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525" y="1864108"/>
            <a:ext cx="952462" cy="730911"/>
          </a:xfrm>
          <a:prstGeom prst="rect">
            <a:avLst/>
          </a:prstGeom>
        </p:spPr>
      </p:pic>
      <p:sp>
        <p:nvSpPr>
          <p:cNvPr id="17" name="Flowchart: Direct Access Storage 16"/>
          <p:cNvSpPr/>
          <p:nvPr/>
        </p:nvSpPr>
        <p:spPr>
          <a:xfrm rot="16356464">
            <a:off x="1736928" y="5524938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25" y="1864108"/>
            <a:ext cx="1117664" cy="10692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46" y="5701071"/>
            <a:ext cx="210840" cy="268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32009" y="1803214"/>
            <a:ext cx="3054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 :  Poor</a:t>
            </a:r>
          </a:p>
          <a:p>
            <a:r>
              <a:rPr lang="en-US" dirty="0"/>
              <a:t>Latency: Good (one more hop)</a:t>
            </a:r>
          </a:p>
          <a:p>
            <a:r>
              <a:rPr lang="en-US" dirty="0"/>
              <a:t>Scalability Mid-Tier: Great!</a:t>
            </a:r>
          </a:p>
          <a:p>
            <a:r>
              <a:rPr lang="en-US" dirty="0"/>
              <a:t>Scalability Storage Tier: ok</a:t>
            </a:r>
          </a:p>
          <a:p>
            <a:r>
              <a:rPr lang="en-US" dirty="0"/>
              <a:t>Consistency: Great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06" y="3216527"/>
            <a:ext cx="1239698" cy="99662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3899950" y="3371967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00" y="3216527"/>
            <a:ext cx="1239698" cy="99662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783176" y="3404621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0" y="5057019"/>
            <a:ext cx="1239698" cy="996620"/>
          </a:xfrm>
          <a:prstGeom prst="rect">
            <a:avLst/>
          </a:prstGeom>
        </p:spPr>
      </p:pic>
      <p:sp>
        <p:nvSpPr>
          <p:cNvPr id="47" name="Flowchart: Direct Access Storage 46"/>
          <p:cNvSpPr/>
          <p:nvPr/>
        </p:nvSpPr>
        <p:spPr>
          <a:xfrm rot="16356464">
            <a:off x="3805213" y="5557592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469" y="4959046"/>
            <a:ext cx="1239698" cy="996620"/>
          </a:xfrm>
          <a:prstGeom prst="rect">
            <a:avLst/>
          </a:prstGeom>
        </p:spPr>
      </p:pic>
      <p:sp>
        <p:nvSpPr>
          <p:cNvPr id="51" name="Flowchart: Direct Access Storage 50"/>
          <p:cNvSpPr/>
          <p:nvPr/>
        </p:nvSpPr>
        <p:spPr>
          <a:xfrm rot="16356464">
            <a:off x="11109522" y="5459619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1" y="5349583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5518" y="3413949"/>
            <a:ext cx="101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  <a:p>
            <a:r>
              <a:rPr lang="en-US" dirty="0"/>
              <a:t>Mid-Tier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7645216" y="531301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  <a:endCxn id="12" idx="0"/>
          </p:cNvCxnSpPr>
          <p:nvPr/>
        </p:nvCxnSpPr>
        <p:spPr>
          <a:xfrm flipH="1">
            <a:off x="2005441" y="2933400"/>
            <a:ext cx="1456216" cy="261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30" idx="0"/>
          </p:cNvCxnSpPr>
          <p:nvPr/>
        </p:nvCxnSpPr>
        <p:spPr>
          <a:xfrm>
            <a:off x="3461657" y="2933400"/>
            <a:ext cx="285498" cy="28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" idx="2"/>
            <a:endCxn id="38" idx="0"/>
          </p:cNvCxnSpPr>
          <p:nvPr/>
        </p:nvCxnSpPr>
        <p:spPr>
          <a:xfrm>
            <a:off x="3461657" y="2933400"/>
            <a:ext cx="2103692" cy="28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48" idx="0"/>
          </p:cNvCxnSpPr>
          <p:nvPr/>
        </p:nvCxnSpPr>
        <p:spPr>
          <a:xfrm>
            <a:off x="2005441" y="4191379"/>
            <a:ext cx="3550842" cy="82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83176" y="4602970"/>
            <a:ext cx="237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 on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0489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6890" y="604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33406" y="60306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92833" y="60524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270370" y="59980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5782737" y="4920924"/>
            <a:ext cx="914400" cy="914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4" y="5014561"/>
            <a:ext cx="1239698" cy="996620"/>
          </a:xfrm>
          <a:prstGeom prst="rect">
            <a:avLst/>
          </a:prstGeom>
        </p:spPr>
      </p:pic>
      <p:sp>
        <p:nvSpPr>
          <p:cNvPr id="49" name="Flowchart: Direct Access Storage 48"/>
          <p:cNvSpPr/>
          <p:nvPr/>
        </p:nvSpPr>
        <p:spPr>
          <a:xfrm rot="16356464">
            <a:off x="5794981" y="5513994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05" y="1801385"/>
            <a:ext cx="1239698" cy="99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V6b: Redundancy at storage tier</a:t>
            </a:r>
          </a:p>
        </p:txBody>
      </p:sp>
      <p:sp>
        <p:nvSpPr>
          <p:cNvPr id="5" name="Oval 4"/>
          <p:cNvSpPr/>
          <p:nvPr/>
        </p:nvSpPr>
        <p:spPr>
          <a:xfrm>
            <a:off x="4509528" y="1978594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68" y="5659064"/>
            <a:ext cx="210840" cy="268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399152" y="2549314"/>
            <a:ext cx="37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Writes: Synchronize Writes to all three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18" y="3216527"/>
            <a:ext cx="1239698" cy="99662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870262" y="3371967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0" y="5057019"/>
            <a:ext cx="1239698" cy="996620"/>
          </a:xfrm>
          <a:prstGeom prst="rect">
            <a:avLst/>
          </a:prstGeom>
        </p:spPr>
      </p:pic>
      <p:sp>
        <p:nvSpPr>
          <p:cNvPr id="47" name="Flowchart: Direct Access Storage 46"/>
          <p:cNvSpPr/>
          <p:nvPr/>
        </p:nvSpPr>
        <p:spPr>
          <a:xfrm rot="16356464">
            <a:off x="3805213" y="5557592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57" y="4959046"/>
            <a:ext cx="1239698" cy="996620"/>
          </a:xfrm>
          <a:prstGeom prst="rect">
            <a:avLst/>
          </a:prstGeom>
        </p:spPr>
      </p:pic>
      <p:sp>
        <p:nvSpPr>
          <p:cNvPr id="51" name="Flowchart: Direct Access Storage 50"/>
          <p:cNvSpPr/>
          <p:nvPr/>
        </p:nvSpPr>
        <p:spPr>
          <a:xfrm rot="16356464">
            <a:off x="7691410" y="5459619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5142" y="5131868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Back-End </a:t>
            </a:r>
          </a:p>
          <a:p>
            <a:r>
              <a:rPr lang="en-US" dirty="0"/>
              <a:t>(Storage)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4057" y="3444583"/>
            <a:ext cx="111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Front-End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07" y="5805257"/>
            <a:ext cx="210840" cy="268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3" y="5676005"/>
            <a:ext cx="210840" cy="2685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0" idx="2"/>
            <a:endCxn id="46" idx="0"/>
          </p:cNvCxnSpPr>
          <p:nvPr/>
        </p:nvCxnSpPr>
        <p:spPr>
          <a:xfrm flipH="1">
            <a:off x="3614009" y="4213147"/>
            <a:ext cx="2103458" cy="843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</p:cNvCxnSpPr>
          <p:nvPr/>
        </p:nvCxnSpPr>
        <p:spPr>
          <a:xfrm>
            <a:off x="5717467" y="4213147"/>
            <a:ext cx="0" cy="76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2"/>
            <a:endCxn id="50" idx="0"/>
          </p:cNvCxnSpPr>
          <p:nvPr/>
        </p:nvCxnSpPr>
        <p:spPr>
          <a:xfrm>
            <a:off x="5717467" y="4213147"/>
            <a:ext cx="1782739" cy="745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30" idx="0"/>
          </p:cNvCxnSpPr>
          <p:nvPr/>
        </p:nvCxnSpPr>
        <p:spPr>
          <a:xfrm>
            <a:off x="4356754" y="2798005"/>
            <a:ext cx="1360713" cy="418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3219" y="2060772"/>
            <a:ext cx="101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  <a:p>
            <a:r>
              <a:rPr lang="en-US" dirty="0"/>
              <a:t>Mid-Tier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7077" y="4784208"/>
            <a:ext cx="710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SAME ISSUES WE DISCUSSED IN THE PAST</a:t>
            </a:r>
          </a:p>
        </p:txBody>
      </p:sp>
    </p:spTree>
    <p:extLst>
      <p:ext uri="{BB962C8B-B14F-4D97-AF65-F5344CB8AC3E}">
        <p14:creationId xmlns:p14="http://schemas.microsoft.com/office/powerpoint/2010/main" val="13616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4" y="5014561"/>
            <a:ext cx="1239698" cy="996620"/>
          </a:xfrm>
          <a:prstGeom prst="rect">
            <a:avLst/>
          </a:prstGeom>
        </p:spPr>
      </p:pic>
      <p:sp>
        <p:nvSpPr>
          <p:cNvPr id="49" name="Flowchart: Direct Access Storage 48"/>
          <p:cNvSpPr/>
          <p:nvPr/>
        </p:nvSpPr>
        <p:spPr>
          <a:xfrm rot="16356464">
            <a:off x="5794981" y="5513994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05" y="1801385"/>
            <a:ext cx="1239698" cy="99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V6c: Redundancy at storage tier</a:t>
            </a:r>
          </a:p>
        </p:txBody>
      </p:sp>
      <p:sp>
        <p:nvSpPr>
          <p:cNvPr id="5" name="Oval 4"/>
          <p:cNvSpPr/>
          <p:nvPr/>
        </p:nvSpPr>
        <p:spPr>
          <a:xfrm>
            <a:off x="4509528" y="1978594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68" y="5659064"/>
            <a:ext cx="210840" cy="268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399152" y="2549314"/>
            <a:ext cx="4471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Writes: </a:t>
            </a:r>
          </a:p>
          <a:p>
            <a:r>
              <a:rPr lang="en-US" dirty="0"/>
              <a:t>Synchronize writes to all three, but two is fine</a:t>
            </a:r>
          </a:p>
          <a:p>
            <a:r>
              <a:rPr lang="en-US" dirty="0"/>
              <a:t>	Voting Mechanism</a:t>
            </a:r>
          </a:p>
          <a:p>
            <a:r>
              <a:rPr lang="en-US" dirty="0"/>
              <a:t>	Fix machine later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18" y="3216527"/>
            <a:ext cx="1239698" cy="99662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870262" y="3371967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0" y="5057019"/>
            <a:ext cx="1239698" cy="996620"/>
          </a:xfrm>
          <a:prstGeom prst="rect">
            <a:avLst/>
          </a:prstGeom>
        </p:spPr>
      </p:pic>
      <p:sp>
        <p:nvSpPr>
          <p:cNvPr id="47" name="Flowchart: Direct Access Storage 46"/>
          <p:cNvSpPr/>
          <p:nvPr/>
        </p:nvSpPr>
        <p:spPr>
          <a:xfrm rot="16356464">
            <a:off x="3805213" y="5557592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57" y="4959046"/>
            <a:ext cx="1239698" cy="996620"/>
          </a:xfrm>
          <a:prstGeom prst="rect">
            <a:avLst/>
          </a:prstGeom>
        </p:spPr>
      </p:pic>
      <p:sp>
        <p:nvSpPr>
          <p:cNvPr id="51" name="Flowchart: Direct Access Storage 50"/>
          <p:cNvSpPr/>
          <p:nvPr/>
        </p:nvSpPr>
        <p:spPr>
          <a:xfrm rot="16356464">
            <a:off x="7691410" y="5459619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5142" y="5131868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Back-End </a:t>
            </a:r>
          </a:p>
          <a:p>
            <a:r>
              <a:rPr lang="en-US" dirty="0"/>
              <a:t>(Storage)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4057" y="3444583"/>
            <a:ext cx="111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Front-End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07" y="5805257"/>
            <a:ext cx="210840" cy="2685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0" idx="2"/>
            <a:endCxn id="46" idx="0"/>
          </p:cNvCxnSpPr>
          <p:nvPr/>
        </p:nvCxnSpPr>
        <p:spPr>
          <a:xfrm flipH="1">
            <a:off x="3614009" y="4213147"/>
            <a:ext cx="2103458" cy="843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</p:cNvCxnSpPr>
          <p:nvPr/>
        </p:nvCxnSpPr>
        <p:spPr>
          <a:xfrm>
            <a:off x="5717467" y="4213147"/>
            <a:ext cx="0" cy="76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2"/>
            <a:endCxn id="50" idx="0"/>
          </p:cNvCxnSpPr>
          <p:nvPr/>
        </p:nvCxnSpPr>
        <p:spPr>
          <a:xfrm>
            <a:off x="5717467" y="4213147"/>
            <a:ext cx="1782739" cy="745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30" idx="0"/>
          </p:cNvCxnSpPr>
          <p:nvPr/>
        </p:nvCxnSpPr>
        <p:spPr>
          <a:xfrm>
            <a:off x="4356754" y="2798005"/>
            <a:ext cx="1360713" cy="418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3219" y="2060772"/>
            <a:ext cx="101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  <a:p>
            <a:r>
              <a:rPr lang="en-US" dirty="0"/>
              <a:t>Mid-Tier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7698206" y="4664552"/>
            <a:ext cx="677090" cy="70001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6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4" y="5014561"/>
            <a:ext cx="1239698" cy="996620"/>
          </a:xfrm>
          <a:prstGeom prst="rect">
            <a:avLst/>
          </a:prstGeom>
        </p:spPr>
      </p:pic>
      <p:sp>
        <p:nvSpPr>
          <p:cNvPr id="49" name="Flowchart: Direct Access Storage 48"/>
          <p:cNvSpPr/>
          <p:nvPr/>
        </p:nvSpPr>
        <p:spPr>
          <a:xfrm rot="16356464">
            <a:off x="5794981" y="5513994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05" y="1801385"/>
            <a:ext cx="1239698" cy="99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V6c: Redundancy at storage tier</a:t>
            </a:r>
          </a:p>
        </p:txBody>
      </p:sp>
      <p:sp>
        <p:nvSpPr>
          <p:cNvPr id="5" name="Oval 4"/>
          <p:cNvSpPr/>
          <p:nvPr/>
        </p:nvSpPr>
        <p:spPr>
          <a:xfrm>
            <a:off x="4509528" y="1978594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68" y="5659064"/>
            <a:ext cx="210840" cy="268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399152" y="2549314"/>
            <a:ext cx="377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Writes: Synchronize Writes to all three</a:t>
            </a:r>
          </a:p>
          <a:p>
            <a:r>
              <a:rPr lang="en-US" dirty="0"/>
              <a:t>Two compete is fine</a:t>
            </a:r>
          </a:p>
          <a:p>
            <a:r>
              <a:rPr lang="en-US" dirty="0"/>
              <a:t>Fix machine later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18" y="3216527"/>
            <a:ext cx="1239698" cy="99662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870262" y="3371967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0" y="5057019"/>
            <a:ext cx="1239698" cy="996620"/>
          </a:xfrm>
          <a:prstGeom prst="rect">
            <a:avLst/>
          </a:prstGeom>
        </p:spPr>
      </p:pic>
      <p:sp>
        <p:nvSpPr>
          <p:cNvPr id="47" name="Flowchart: Direct Access Storage 46"/>
          <p:cNvSpPr/>
          <p:nvPr/>
        </p:nvSpPr>
        <p:spPr>
          <a:xfrm rot="16356464">
            <a:off x="3805213" y="5557592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57" y="4959046"/>
            <a:ext cx="1239698" cy="996620"/>
          </a:xfrm>
          <a:prstGeom prst="rect">
            <a:avLst/>
          </a:prstGeom>
        </p:spPr>
      </p:pic>
      <p:sp>
        <p:nvSpPr>
          <p:cNvPr id="51" name="Flowchart: Direct Access Storage 50"/>
          <p:cNvSpPr/>
          <p:nvPr/>
        </p:nvSpPr>
        <p:spPr>
          <a:xfrm rot="16356464">
            <a:off x="7691410" y="5459619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5142" y="5131868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Back-End </a:t>
            </a:r>
          </a:p>
          <a:p>
            <a:r>
              <a:rPr lang="en-US" dirty="0"/>
              <a:t>(Storage)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4057" y="3444583"/>
            <a:ext cx="111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Front-End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07" y="5805257"/>
            <a:ext cx="210840" cy="2685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0" idx="2"/>
            <a:endCxn id="46" idx="0"/>
          </p:cNvCxnSpPr>
          <p:nvPr/>
        </p:nvCxnSpPr>
        <p:spPr>
          <a:xfrm flipH="1">
            <a:off x="3614009" y="4213147"/>
            <a:ext cx="2103458" cy="843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</p:cNvCxnSpPr>
          <p:nvPr/>
        </p:nvCxnSpPr>
        <p:spPr>
          <a:xfrm>
            <a:off x="5717467" y="4213147"/>
            <a:ext cx="0" cy="76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2"/>
            <a:endCxn id="50" idx="0"/>
          </p:cNvCxnSpPr>
          <p:nvPr/>
        </p:nvCxnSpPr>
        <p:spPr>
          <a:xfrm>
            <a:off x="5717467" y="4213147"/>
            <a:ext cx="1782739" cy="745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30" idx="0"/>
          </p:cNvCxnSpPr>
          <p:nvPr/>
        </p:nvCxnSpPr>
        <p:spPr>
          <a:xfrm>
            <a:off x="4356754" y="2798005"/>
            <a:ext cx="1360713" cy="418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3219" y="2060772"/>
            <a:ext cx="101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  <a:p>
            <a:r>
              <a:rPr lang="en-US" dirty="0"/>
              <a:t>Mid-Tier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20" y="5597383"/>
            <a:ext cx="182344" cy="232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1037" y="271091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“C”</a:t>
            </a:r>
          </a:p>
        </p:txBody>
      </p:sp>
    </p:spTree>
    <p:extLst>
      <p:ext uri="{BB962C8B-B14F-4D97-AF65-F5344CB8AC3E}">
        <p14:creationId xmlns:p14="http://schemas.microsoft.com/office/powerpoint/2010/main" val="139734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4" y="5014561"/>
            <a:ext cx="1239698" cy="996620"/>
          </a:xfrm>
          <a:prstGeom prst="rect">
            <a:avLst/>
          </a:prstGeom>
        </p:spPr>
      </p:pic>
      <p:sp>
        <p:nvSpPr>
          <p:cNvPr id="49" name="Flowchart: Direct Access Storage 48"/>
          <p:cNvSpPr/>
          <p:nvPr/>
        </p:nvSpPr>
        <p:spPr>
          <a:xfrm rot="16356464">
            <a:off x="5794981" y="5513994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05" y="1801385"/>
            <a:ext cx="1239698" cy="99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V6d: Redundancy at storage tier + Region</a:t>
            </a:r>
          </a:p>
        </p:txBody>
      </p:sp>
      <p:sp>
        <p:nvSpPr>
          <p:cNvPr id="5" name="Oval 4"/>
          <p:cNvSpPr/>
          <p:nvPr/>
        </p:nvSpPr>
        <p:spPr>
          <a:xfrm>
            <a:off x="4509528" y="1978594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68" y="5659064"/>
            <a:ext cx="210840" cy="268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00206" y="2531110"/>
            <a:ext cx="3032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ship data to new region</a:t>
            </a:r>
          </a:p>
          <a:p>
            <a:r>
              <a:rPr lang="en-US" dirty="0"/>
              <a:t>RTO: Recovery Time Objective</a:t>
            </a:r>
          </a:p>
          <a:p>
            <a:r>
              <a:rPr lang="en-US" dirty="0"/>
              <a:t>RPO: Recovery Point Objective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18" y="3216527"/>
            <a:ext cx="1239698" cy="99662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870262" y="3371967"/>
            <a:ext cx="501544" cy="41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0" y="5057019"/>
            <a:ext cx="1239698" cy="996620"/>
          </a:xfrm>
          <a:prstGeom prst="rect">
            <a:avLst/>
          </a:prstGeom>
        </p:spPr>
      </p:pic>
      <p:sp>
        <p:nvSpPr>
          <p:cNvPr id="47" name="Flowchart: Direct Access Storage 46"/>
          <p:cNvSpPr/>
          <p:nvPr/>
        </p:nvSpPr>
        <p:spPr>
          <a:xfrm rot="16356464">
            <a:off x="3805213" y="5557592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57" y="4959046"/>
            <a:ext cx="1239698" cy="996620"/>
          </a:xfrm>
          <a:prstGeom prst="rect">
            <a:avLst/>
          </a:prstGeom>
        </p:spPr>
      </p:pic>
      <p:sp>
        <p:nvSpPr>
          <p:cNvPr id="51" name="Flowchart: Direct Access Storage 50"/>
          <p:cNvSpPr/>
          <p:nvPr/>
        </p:nvSpPr>
        <p:spPr>
          <a:xfrm rot="16356464">
            <a:off x="7691410" y="5459619"/>
            <a:ext cx="537026" cy="5367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5142" y="5131868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Back-End </a:t>
            </a:r>
          </a:p>
          <a:p>
            <a:r>
              <a:rPr lang="en-US" dirty="0"/>
              <a:t>(Storage)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4057" y="3444583"/>
            <a:ext cx="111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Tier</a:t>
            </a:r>
          </a:p>
          <a:p>
            <a:r>
              <a:rPr lang="en-US" dirty="0"/>
              <a:t>Front-End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07" y="5805257"/>
            <a:ext cx="210840" cy="2685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0" idx="2"/>
            <a:endCxn id="46" idx="0"/>
          </p:cNvCxnSpPr>
          <p:nvPr/>
        </p:nvCxnSpPr>
        <p:spPr>
          <a:xfrm flipH="1">
            <a:off x="3614009" y="4213147"/>
            <a:ext cx="2103458" cy="843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</p:cNvCxnSpPr>
          <p:nvPr/>
        </p:nvCxnSpPr>
        <p:spPr>
          <a:xfrm>
            <a:off x="5717467" y="4213147"/>
            <a:ext cx="0" cy="76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2"/>
            <a:endCxn id="50" idx="0"/>
          </p:cNvCxnSpPr>
          <p:nvPr/>
        </p:nvCxnSpPr>
        <p:spPr>
          <a:xfrm>
            <a:off x="5717467" y="4213147"/>
            <a:ext cx="1782739" cy="745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30" idx="0"/>
          </p:cNvCxnSpPr>
          <p:nvPr/>
        </p:nvCxnSpPr>
        <p:spPr>
          <a:xfrm>
            <a:off x="4356754" y="2798005"/>
            <a:ext cx="1360713" cy="418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3219" y="2060772"/>
            <a:ext cx="101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  <a:p>
            <a:r>
              <a:rPr lang="en-US" dirty="0"/>
              <a:t>Mid-Tier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20" y="5597383"/>
            <a:ext cx="182344" cy="232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1037" y="271091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“C”</a:t>
            </a:r>
          </a:p>
        </p:txBody>
      </p:sp>
      <p:sp>
        <p:nvSpPr>
          <p:cNvPr id="3" name="Right Arrow 2"/>
          <p:cNvSpPr/>
          <p:nvPr/>
        </p:nvSpPr>
        <p:spPr>
          <a:xfrm>
            <a:off x="8019779" y="4136973"/>
            <a:ext cx="1966524" cy="1622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ship to different region </a:t>
            </a:r>
          </a:p>
        </p:txBody>
      </p:sp>
    </p:spTree>
    <p:extLst>
      <p:ext uri="{BB962C8B-B14F-4D97-AF65-F5344CB8AC3E}">
        <p14:creationId xmlns:p14="http://schemas.microsoft.com/office/powerpoint/2010/main" val="18937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Scenario: Photo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Upload / Download from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Scale: dozen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Durability:  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Security: No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28" y="3900397"/>
            <a:ext cx="2573736" cy="20690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3764" y="40205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6356464">
            <a:off x="6447884" y="5210359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5" y="5651691"/>
            <a:ext cx="249538" cy="31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2070357"/>
            <a:ext cx="946444" cy="161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389" y="2066718"/>
            <a:ext cx="1960305" cy="1504321"/>
          </a:xfrm>
          <a:prstGeom prst="rect">
            <a:avLst/>
          </a:prstGeom>
        </p:spPr>
      </p:pic>
      <p:cxnSp>
        <p:nvCxnSpPr>
          <p:cNvPr id="13" name="Curved Connector 12"/>
          <p:cNvCxnSpPr>
            <a:endCxn id="4" idx="0"/>
          </p:cNvCxnSpPr>
          <p:nvPr/>
        </p:nvCxnSpPr>
        <p:spPr>
          <a:xfrm>
            <a:off x="2510287" y="2818878"/>
            <a:ext cx="3591009" cy="10815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&quot;No&quot; Symbol 14"/>
          <p:cNvSpPr/>
          <p:nvPr/>
        </p:nvSpPr>
        <p:spPr>
          <a:xfrm>
            <a:off x="4464528" y="3484176"/>
            <a:ext cx="3261219" cy="279532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76049" y="2593910"/>
            <a:ext cx="2301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Availability:  Poor</a:t>
            </a:r>
          </a:p>
          <a:p>
            <a:r>
              <a:rPr lang="en-US" dirty="0"/>
              <a:t>Scalability: Poor</a:t>
            </a:r>
          </a:p>
          <a:p>
            <a:r>
              <a:rPr lang="en-US" dirty="0"/>
              <a:t>Latency: ok</a:t>
            </a:r>
          </a:p>
          <a:p>
            <a:r>
              <a:rPr lang="en-US" dirty="0"/>
              <a:t>Consistency: Excellent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0EC4-2134-4F40-9BEE-7A231B19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DAA7-8AF1-4B57-8A2B-61E66DD4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Availability:  Is the service available?</a:t>
            </a:r>
          </a:p>
          <a:p>
            <a:r>
              <a:rPr lang="en-US" dirty="0"/>
              <a:t>Scalability: Can the service grow to support many users (dozen-&gt;google) and many photos (dozen-&gt;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r>
              <a:rPr lang="en-US" dirty="0"/>
              <a:t>Latency: How long for a user to get a response</a:t>
            </a:r>
          </a:p>
          <a:p>
            <a:r>
              <a:rPr lang="en-US" dirty="0"/>
              <a:t>Consistency: Do I, and other users, see updated photos (and if not, how long does it take to get eventually consistent)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3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Scale out w/Load balancer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28" y="3900397"/>
            <a:ext cx="2573736" cy="20690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3764" y="40205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6356464">
            <a:off x="6447884" y="5210359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070357"/>
            <a:ext cx="946444" cy="161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89" y="2066718"/>
            <a:ext cx="1960305" cy="1504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35305" y="1857501"/>
            <a:ext cx="1883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Availability:  Good</a:t>
            </a:r>
          </a:p>
          <a:p>
            <a:r>
              <a:rPr lang="en-US" dirty="0"/>
              <a:t>Scalability: Good</a:t>
            </a:r>
          </a:p>
          <a:p>
            <a:r>
              <a:rPr lang="en-US" dirty="0"/>
              <a:t>Latency: Good</a:t>
            </a:r>
          </a:p>
          <a:p>
            <a:r>
              <a:rPr lang="en-US" dirty="0"/>
              <a:t>Consistency: no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8" y="4020538"/>
            <a:ext cx="2573736" cy="206908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535504" y="41406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Flowchart: Direct Access Storage 16"/>
          <p:cNvSpPr/>
          <p:nvPr/>
        </p:nvSpPr>
        <p:spPr>
          <a:xfrm rot="16356464">
            <a:off x="3509624" y="53305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5733651"/>
            <a:ext cx="249538" cy="317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8" y="4071238"/>
            <a:ext cx="2573736" cy="206908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178184" y="41913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21" name="Flowchart: Direct Access Storage 20"/>
          <p:cNvSpPr/>
          <p:nvPr/>
        </p:nvSpPr>
        <p:spPr>
          <a:xfrm rot="16356464">
            <a:off x="10152304" y="53812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274" y="2156987"/>
            <a:ext cx="1383666" cy="132378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289469" y="2878949"/>
            <a:ext cx="353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</p:cNvCxnSpPr>
          <p:nvPr/>
        </p:nvCxnSpPr>
        <p:spPr>
          <a:xfrm flipH="1">
            <a:off x="3461657" y="3480768"/>
            <a:ext cx="3056450" cy="5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4" idx="0"/>
          </p:cNvCxnSpPr>
          <p:nvPr/>
        </p:nvCxnSpPr>
        <p:spPr>
          <a:xfrm flipH="1">
            <a:off x="6101296" y="3480768"/>
            <a:ext cx="416811" cy="4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9" idx="0"/>
          </p:cNvCxnSpPr>
          <p:nvPr/>
        </p:nvCxnSpPr>
        <p:spPr>
          <a:xfrm>
            <a:off x="6518107" y="3480768"/>
            <a:ext cx="3287609" cy="5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V3: Add </a:t>
            </a:r>
            <a:r>
              <a:rPr lang="en-US" dirty="0" err="1"/>
              <a:t>Backgroud</a:t>
            </a:r>
            <a:r>
              <a:rPr lang="en-US" dirty="0"/>
              <a:t> Batch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28" y="3900397"/>
            <a:ext cx="2573736" cy="20690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3764" y="40205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6356464">
            <a:off x="6447884" y="5210359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070357"/>
            <a:ext cx="946444" cy="161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89" y="2066718"/>
            <a:ext cx="1960305" cy="1504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8" y="4020538"/>
            <a:ext cx="2573736" cy="206908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535504" y="41406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Flowchart: Direct Access Storage 16"/>
          <p:cNvSpPr/>
          <p:nvPr/>
        </p:nvSpPr>
        <p:spPr>
          <a:xfrm rot="16356464">
            <a:off x="3509624" y="53305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5771832"/>
            <a:ext cx="249538" cy="317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8" y="4071238"/>
            <a:ext cx="2573736" cy="206908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178184" y="41913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21" name="Flowchart: Direct Access Storage 20"/>
          <p:cNvSpPr/>
          <p:nvPr/>
        </p:nvSpPr>
        <p:spPr>
          <a:xfrm rot="16356464">
            <a:off x="10152304" y="53812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274" y="2156987"/>
            <a:ext cx="1383666" cy="132378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289469" y="2878949"/>
            <a:ext cx="353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</p:cNvCxnSpPr>
          <p:nvPr/>
        </p:nvCxnSpPr>
        <p:spPr>
          <a:xfrm flipH="1">
            <a:off x="3461657" y="3480768"/>
            <a:ext cx="3056450" cy="5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4" idx="0"/>
          </p:cNvCxnSpPr>
          <p:nvPr/>
        </p:nvCxnSpPr>
        <p:spPr>
          <a:xfrm flipH="1">
            <a:off x="6101296" y="3480768"/>
            <a:ext cx="416811" cy="4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9" idx="0"/>
          </p:cNvCxnSpPr>
          <p:nvPr/>
        </p:nvCxnSpPr>
        <p:spPr>
          <a:xfrm>
            <a:off x="6518107" y="3480768"/>
            <a:ext cx="3287609" cy="5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53339" y="6051439"/>
            <a:ext cx="1920425" cy="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14880" y="6089620"/>
            <a:ext cx="1920425" cy="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28" y="5924232"/>
            <a:ext cx="228752" cy="2913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67" y="5897761"/>
            <a:ext cx="249538" cy="3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V3: Background Batch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28" y="3900397"/>
            <a:ext cx="2573736" cy="20690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3764" y="40205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6356464">
            <a:off x="6447884" y="5210359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2070357"/>
            <a:ext cx="946444" cy="161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389" y="2066718"/>
            <a:ext cx="1960305" cy="1504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35305" y="1857501"/>
            <a:ext cx="2165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Availability:  Good</a:t>
            </a:r>
          </a:p>
          <a:p>
            <a:r>
              <a:rPr lang="en-US" dirty="0"/>
              <a:t>Scalability: Good</a:t>
            </a:r>
          </a:p>
          <a:p>
            <a:r>
              <a:rPr lang="en-US" dirty="0"/>
              <a:t>Latency: Good</a:t>
            </a:r>
          </a:p>
          <a:p>
            <a:r>
              <a:rPr lang="en-US" dirty="0"/>
              <a:t>Consistency: less bad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8" y="4020538"/>
            <a:ext cx="2573736" cy="206908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535504" y="41406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Flowchart: Direct Access Storage 16"/>
          <p:cNvSpPr/>
          <p:nvPr/>
        </p:nvSpPr>
        <p:spPr>
          <a:xfrm rot="16356464">
            <a:off x="3509624" y="53305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5771832"/>
            <a:ext cx="249538" cy="317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8" y="4071238"/>
            <a:ext cx="2573736" cy="206908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178184" y="41913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21" name="Flowchart: Direct Access Storage 20"/>
          <p:cNvSpPr/>
          <p:nvPr/>
        </p:nvSpPr>
        <p:spPr>
          <a:xfrm rot="16356464">
            <a:off x="10152304" y="5381200"/>
            <a:ext cx="966158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274" y="2156987"/>
            <a:ext cx="1383666" cy="132378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289469" y="2878949"/>
            <a:ext cx="353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</p:cNvCxnSpPr>
          <p:nvPr/>
        </p:nvCxnSpPr>
        <p:spPr>
          <a:xfrm flipH="1">
            <a:off x="3461657" y="3480768"/>
            <a:ext cx="3056450" cy="5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4" idx="0"/>
          </p:cNvCxnSpPr>
          <p:nvPr/>
        </p:nvCxnSpPr>
        <p:spPr>
          <a:xfrm flipH="1">
            <a:off x="6101296" y="3480768"/>
            <a:ext cx="416811" cy="4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9" idx="0"/>
          </p:cNvCxnSpPr>
          <p:nvPr/>
        </p:nvCxnSpPr>
        <p:spPr>
          <a:xfrm>
            <a:off x="6518107" y="3480768"/>
            <a:ext cx="3287609" cy="5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53339" y="6051439"/>
            <a:ext cx="1920425" cy="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14880" y="6089620"/>
            <a:ext cx="1920425" cy="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31" y="5793316"/>
            <a:ext cx="228752" cy="2913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5" y="5628329"/>
            <a:ext cx="249538" cy="3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Technical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Lumpy stuff is generally bad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Background jobs cause lumpiness</a:t>
            </a:r>
          </a:p>
        </p:txBody>
      </p:sp>
    </p:spTree>
    <p:extLst>
      <p:ext uri="{BB962C8B-B14F-4D97-AF65-F5344CB8AC3E}">
        <p14:creationId xmlns:p14="http://schemas.microsoft.com/office/powerpoint/2010/main" val="2884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You can have two</a:t>
            </a:r>
          </a:p>
        </p:txBody>
      </p:sp>
      <p:pic>
        <p:nvPicPr>
          <p:cNvPr id="1026" name="Picture 2" descr="Image result for eric brewer c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17" y="1862881"/>
            <a:ext cx="4505325" cy="43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mage result for eric brewer cap">
            <a:extLst>
              <a:ext uri="{FF2B5EF4-FFF2-40B4-BE49-F238E27FC236}">
                <a16:creationId xmlns:a16="http://schemas.microsoft.com/office/drawing/2014/main" id="{170A2E3B-67D5-4F46-A4F4-A999A6BC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79" y="1862881"/>
            <a:ext cx="2356401" cy="23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13661</TotalTime>
  <Words>545</Words>
  <Application>Microsoft Office PowerPoint</Application>
  <PresentationFormat>Widescreen</PresentationFormat>
  <Paragraphs>171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Data Service Scalability</vt:lpstr>
      <vt:lpstr>Let’s Build a Service</vt:lpstr>
      <vt:lpstr>v1</vt:lpstr>
      <vt:lpstr>Definitions</vt:lpstr>
      <vt:lpstr>V2: Scale out w/Load balancer</vt:lpstr>
      <vt:lpstr>V3: Add Backgroud Batch Job</vt:lpstr>
      <vt:lpstr>V3: Background Batch Job</vt:lpstr>
      <vt:lpstr>Highly Technical Observations</vt:lpstr>
      <vt:lpstr>CAP Theorem: You can have two</vt:lpstr>
      <vt:lpstr>V4: Sync Writes (all servers)</vt:lpstr>
      <vt:lpstr>V4 Issues</vt:lpstr>
      <vt:lpstr>V5: Sync writes Add Backgroud Batch Job</vt:lpstr>
      <vt:lpstr>V6: Two Tier Arch</vt:lpstr>
      <vt:lpstr>V6b: Redundancy at storage tier</vt:lpstr>
      <vt:lpstr>V6c: Redundancy at storage tier</vt:lpstr>
      <vt:lpstr>V6c: Redundancy at storage tier</vt:lpstr>
      <vt:lpstr>V6d: Redundancy at storage tier +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314</cp:revision>
  <dcterms:created xsi:type="dcterms:W3CDTF">2014-09-04T12:46:47Z</dcterms:created>
  <dcterms:modified xsi:type="dcterms:W3CDTF">2020-04-16T19:51:31Z</dcterms:modified>
</cp:coreProperties>
</file>