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5143500" cx="9144000"/>
  <p:notesSz cx="6858000" cy="9144000"/>
  <p:embeddedFontLst>
    <p:embeddedFont>
      <p:font typeface="Raleway"/>
      <p:regular r:id="rId52"/>
      <p:bold r:id="rId53"/>
      <p:italic r:id="rId54"/>
      <p:boldItalic r:id="rId55"/>
    </p:embeddedFont>
    <p:embeddedFont>
      <p:font typeface="Source Sans Pro Light"/>
      <p:regular r:id="rId56"/>
      <p:bold r:id="rId57"/>
      <p:italic r:id="rId58"/>
      <p:boldItalic r:id="rId59"/>
    </p:embeddedFont>
    <p:embeddedFont>
      <p:font typeface="Source Sans Pro SemiBold"/>
      <p:regular r:id="rId60"/>
      <p:bold r:id="rId61"/>
      <p:italic r:id="rId62"/>
      <p:boldItalic r:id="rId63"/>
    </p:embeddedFont>
    <p:embeddedFont>
      <p:font typeface="Source Sans Pro Black"/>
      <p:bold r:id="rId64"/>
      <p:boldItalic r:id="rId65"/>
    </p:embeddedFont>
    <p:embeddedFont>
      <p:font typeface="Source Sans Pr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Lizzy Preslan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6CCCB23-21CD-41A0-BC75-18336154535D}">
  <a:tblStyle styleId="{E6CCCB23-21CD-41A0-BC75-1833615453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SourceSansProSemiBold-italic.fntdata"/><Relationship Id="rId61" Type="http://schemas.openxmlformats.org/officeDocument/2006/relationships/font" Target="fonts/SourceSansProSemiBold-bold.fntdata"/><Relationship Id="rId20" Type="http://schemas.openxmlformats.org/officeDocument/2006/relationships/slide" Target="slides/slide13.xml"/><Relationship Id="rId64" Type="http://schemas.openxmlformats.org/officeDocument/2006/relationships/font" Target="fonts/SourceSansProBlack-bold.fntdata"/><Relationship Id="rId63" Type="http://schemas.openxmlformats.org/officeDocument/2006/relationships/font" Target="fonts/SourceSansProSemiBold-boldItalic.fntdata"/><Relationship Id="rId22" Type="http://schemas.openxmlformats.org/officeDocument/2006/relationships/slide" Target="slides/slide15.xml"/><Relationship Id="rId66" Type="http://schemas.openxmlformats.org/officeDocument/2006/relationships/font" Target="fonts/SourceSansPro-regular.fntdata"/><Relationship Id="rId21" Type="http://schemas.openxmlformats.org/officeDocument/2006/relationships/slide" Target="slides/slide14.xml"/><Relationship Id="rId65" Type="http://schemas.openxmlformats.org/officeDocument/2006/relationships/font" Target="fonts/SourceSansProBlack-boldItalic.fntdata"/><Relationship Id="rId24" Type="http://schemas.openxmlformats.org/officeDocument/2006/relationships/slide" Target="slides/slide17.xml"/><Relationship Id="rId68" Type="http://schemas.openxmlformats.org/officeDocument/2006/relationships/font" Target="fonts/SourceSansPro-italic.fntdata"/><Relationship Id="rId23" Type="http://schemas.openxmlformats.org/officeDocument/2006/relationships/slide" Target="slides/slide16.xml"/><Relationship Id="rId67" Type="http://schemas.openxmlformats.org/officeDocument/2006/relationships/font" Target="fonts/SourceSansPro-bold.fntdata"/><Relationship Id="rId60" Type="http://schemas.openxmlformats.org/officeDocument/2006/relationships/font" Target="fonts/SourceSansProSemiBold-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SourceSansPro-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4.xml"/><Relationship Id="rId55" Type="http://schemas.openxmlformats.org/officeDocument/2006/relationships/font" Target="fonts/Raleway-boldItalic.fntdata"/><Relationship Id="rId10" Type="http://schemas.openxmlformats.org/officeDocument/2006/relationships/slide" Target="slides/slide3.xml"/><Relationship Id="rId54" Type="http://schemas.openxmlformats.org/officeDocument/2006/relationships/font" Target="fonts/Raleway-italic.fntdata"/><Relationship Id="rId13" Type="http://schemas.openxmlformats.org/officeDocument/2006/relationships/slide" Target="slides/slide6.xml"/><Relationship Id="rId57" Type="http://schemas.openxmlformats.org/officeDocument/2006/relationships/font" Target="fonts/SourceSansProLight-bold.fntdata"/><Relationship Id="rId12" Type="http://schemas.openxmlformats.org/officeDocument/2006/relationships/slide" Target="slides/slide5.xml"/><Relationship Id="rId56" Type="http://schemas.openxmlformats.org/officeDocument/2006/relationships/font" Target="fonts/SourceSansProLight-regular.fntdata"/><Relationship Id="rId15" Type="http://schemas.openxmlformats.org/officeDocument/2006/relationships/slide" Target="slides/slide8.xml"/><Relationship Id="rId59" Type="http://schemas.openxmlformats.org/officeDocument/2006/relationships/font" Target="fonts/SourceSansProLight-boldItalic.fntdata"/><Relationship Id="rId14" Type="http://schemas.openxmlformats.org/officeDocument/2006/relationships/slide" Target="slides/slide7.xml"/><Relationship Id="rId58" Type="http://schemas.openxmlformats.org/officeDocument/2006/relationships/font" Target="fonts/SourceSansProLight-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17T03:17:35.141">
    <p:pos x="6000" y="0"/>
    <p:text>cut this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say that this is NOT a workshop. Download the slides to review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Need to cut this down to 30 min max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4026688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4026688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434343"/>
                </a:solidFill>
                <a:latin typeface="Source Sans Pro"/>
                <a:ea typeface="Source Sans Pro"/>
                <a:cs typeface="Source Sans Pro"/>
                <a:sym typeface="Source Sans Pro"/>
              </a:rPr>
              <a:t>How do I link an image? &lt;img&gt;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How do I bold text? &lt;b&gt;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How do I have a link? &lt;a href=...</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Input form? &lt;form&gt;, &lt;input&gt;, &lt;button&gt;, etc.</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Table? &lt;table&gt;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None/>
            </a:pPr>
            <a:r>
              <a:rPr lang="en" sz="1800">
                <a:solidFill>
                  <a:srgbClr val="434343"/>
                </a:solidFill>
                <a:latin typeface="Source Sans Pro"/>
                <a:ea typeface="Source Sans Pro"/>
                <a:cs typeface="Source Sans Pro"/>
                <a:sym typeface="Source Sans Pro"/>
              </a:rPr>
              <a:t>List? &lt;ul&gt; or &lt;ol&gt; (unordered or ordered)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d17c049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d17c0498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How do I link an image? &lt;img&gt;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How do I bold text? &lt;b&gt;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How do I have a link? &lt;a href=...</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Input form? &lt;form&gt;, &lt;input&gt;, &lt;button&gt;, etc.</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Table? &lt;table&gt;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List? &lt;ul&gt; or &lt;ol&gt; (unordered or ordered)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54026688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54026688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434343"/>
                </a:solidFill>
                <a:latin typeface="Source Sans Pro"/>
                <a:ea typeface="Source Sans Pro"/>
                <a:cs typeface="Source Sans Pro"/>
                <a:sym typeface="Source Sans Pro"/>
              </a:rPr>
              <a:t>How do I link an image? &lt;img&gt;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How do I bold text? &lt;b&gt;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How do I have a link? &lt;a href=...</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Input form? &lt;form&gt;, &lt;input&gt;, &lt;button&gt;, etc.</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Table? &lt;table&gt;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None/>
            </a:pPr>
            <a:r>
              <a:rPr lang="en" sz="1800">
                <a:solidFill>
                  <a:srgbClr val="434343"/>
                </a:solidFill>
                <a:latin typeface="Source Sans Pro"/>
                <a:ea typeface="Source Sans Pro"/>
                <a:cs typeface="Source Sans Pro"/>
                <a:sym typeface="Source Sans Pro"/>
              </a:rPr>
              <a:t>List? &lt;ul&gt; or &lt;ol&gt; (unordered or ordered)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ca99e91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ca99e91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DOM - Document Object Model. Representation of all nodes in a document as a big tree. Nodes can have ids associated with them.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d17c049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d17c049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DOM - Document Object Model. Representation of all nodes in a document as a big tree. Nodes can have ids associated with them.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75df0df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75df0df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d17c0498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d17c0498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Reminder of what CSS is: a way to add formatting to HTML</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Demonstrate how you can completely transform the layout / appearance of a page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5ca99e91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5ca99e91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5ca99e91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5ca99e91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675df0df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675df0df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d17c0498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d17c0498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slides to repository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5ca99e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5ca99e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talk about pros and cons of each approach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d17c0498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d17c0498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talk about pros and cons of each approach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5ca99e9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5ca99e9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talk about pros and cons of each approach\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talk about multiple style sheets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d17c0498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d17c0498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css tags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just google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d17c049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d17c049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Depending on what types of elements you want to selectively choose, you use a selector in css.</a:t>
            </a:r>
            <a:endParaRPr/>
          </a:p>
          <a:p>
            <a:pPr indent="0" lvl="0" marL="0" rtl="0" algn="l">
              <a:spcBef>
                <a:spcPts val="0"/>
              </a:spcBef>
              <a:spcAft>
                <a:spcPts val="0"/>
              </a:spcAft>
              <a:buNone/>
            </a:pPr>
            <a:r>
              <a:rPr lang="en"/>
              <a:t>You select items by class name and assign a class name to specific elements (this is one of the most common methods)</a:t>
            </a:r>
            <a:endParaRPr/>
          </a:p>
          <a:p>
            <a:pPr indent="0" lvl="0" marL="0" rtl="0" algn="l">
              <a:spcBef>
                <a:spcPts val="0"/>
              </a:spcBef>
              <a:spcAft>
                <a:spcPts val="0"/>
              </a:spcAft>
              <a:buNone/>
            </a:pPr>
            <a:r>
              <a:rPr lang="en"/>
              <a:t>You can also select by HTML tag (such as &lt;img&gt; or &lt;a&gt; or &lt;h1&gt;) or element 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do not abuse ID tags - they are meant to identify unique items. Usually, if you “have” to duplicate an ID, you should probably define a class instead or use another method.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d17c0498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d17c0498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5ca99e91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5ca99e91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d17c0498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d17c0498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Chrome ff and safari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NEED MAC PEOPLE FOR SAFARI - command+option+i (?)</a:t>
            </a:r>
            <a:endParaRPr/>
          </a:p>
          <a:p>
            <a:pPr indent="0" lvl="0" marL="0" rtl="0" algn="l">
              <a:spcBef>
                <a:spcPts val="0"/>
              </a:spcBef>
              <a:spcAft>
                <a:spcPts val="0"/>
              </a:spcAft>
              <a:buNone/>
            </a:pPr>
            <a:r>
              <a:rPr lang="en"/>
              <a:t>Or Command-Shift-I for Chrome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675df0df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675df0df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d17c049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d17c049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JavaScript (originally known as Mocha and then later LiveScript) is a multi-paradigm, high-level, weakly typed language.</a:t>
            </a:r>
            <a:endParaRPr/>
          </a:p>
          <a:p>
            <a:pPr indent="0" lvl="0" marL="0" rtl="0" algn="l">
              <a:spcBef>
                <a:spcPts val="0"/>
              </a:spcBef>
              <a:spcAft>
                <a:spcPts val="0"/>
              </a:spcAft>
              <a:buNone/>
            </a:pPr>
            <a:r>
              <a:rPr lang="en"/>
              <a:t>- Browser engines (such as Chrome’s V8 engine) uses a JIT compiler, as it has performance improvements over an interpreter.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d17c049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d17c049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7c235fc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7c235fc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is similar to JavaScript as a car is to a carpet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5ca99e9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5ca99e9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JS is weakly typed, meaning it doesn’t have strict type-checking and opts-in for more implicit conversions when necessary.</a:t>
            </a:r>
            <a:endParaRPr/>
          </a:p>
          <a:p>
            <a:pPr indent="0" lvl="0" marL="0" rtl="0" algn="l">
              <a:spcBef>
                <a:spcPts val="0"/>
              </a:spcBef>
              <a:spcAft>
                <a:spcPts val="0"/>
              </a:spcAft>
              <a:buNone/>
            </a:pPr>
            <a:r>
              <a:rPr lang="en"/>
              <a:t>- Strings can also be denoted with backticks, indicating what is known as a string template</a:t>
            </a:r>
            <a:endParaRPr/>
          </a:p>
          <a:p>
            <a:pPr indent="0" lvl="0" marL="0" rtl="0" algn="l">
              <a:spcBef>
                <a:spcPts val="0"/>
              </a:spcBef>
              <a:spcAft>
                <a:spcPts val="0"/>
              </a:spcAft>
              <a:buNone/>
            </a:pPr>
            <a:r>
              <a:rPr lang="en"/>
              <a:t>- Comments are very familiar, coming from Java or C#</a:t>
            </a:r>
            <a:endParaRPr/>
          </a:p>
          <a:p>
            <a:pPr indent="0" lvl="0" marL="0" rtl="0" algn="l">
              <a:spcBef>
                <a:spcPts val="0"/>
              </a:spcBef>
              <a:spcAft>
                <a:spcPts val="0"/>
              </a:spcAft>
              <a:buNone/>
            </a:pPr>
            <a:r>
              <a:rPr lang="en"/>
              <a:t>- Types are dynamic, meaning a single variable reference can be any type you want it to be, and can be redefined to any other type.</a:t>
            </a:r>
            <a:endParaRPr/>
          </a:p>
          <a:p>
            <a:pPr indent="0" lvl="0" marL="0" rtl="0" algn="l">
              <a:spcBef>
                <a:spcPts val="0"/>
              </a:spcBef>
              <a:spcAft>
                <a:spcPts val="0"/>
              </a:spcAft>
              <a:buNone/>
            </a:pPr>
            <a:r>
              <a:rPr lang="en"/>
              <a:t>- There are currently three different ways to define a variable, which I encourage everyone to do some research on the differences between them.</a:t>
            </a:r>
            <a:endParaRPr/>
          </a:p>
          <a:p>
            <a:pPr indent="0" lvl="0" marL="0" rtl="0" algn="l">
              <a:spcBef>
                <a:spcPts val="0"/>
              </a:spcBef>
              <a:spcAft>
                <a:spcPts val="0"/>
              </a:spcAft>
              <a:buNone/>
            </a:pPr>
            <a:r>
              <a:rPr lang="en"/>
              <a:t>- Functions are treated as normal JS objects, but have a special property that allows them to be called like a function. You can assign a function to a variable like a normal object, and do whatever you’d like with them.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d17c0498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d17c0498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Browsers allow you to run, inject, and extract JS code with any website that you visit. It also has an attached console that you can run any JS-related code into, which can be very useful when debugging your web app.</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6047914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6047914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d17c0498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d17c0498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900">
                <a:solidFill>
                  <a:srgbClr val="434343"/>
                </a:solidFill>
                <a:latin typeface="Source Sans Pro"/>
                <a:ea typeface="Source Sans Pro"/>
                <a:cs typeface="Source Sans Pro"/>
                <a:sym typeface="Source Sans Pro"/>
              </a:rPr>
              <a:t>You can do a lot with JS, but we can’t cover everything today</a:t>
            </a:r>
            <a:endParaRPr sz="9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900">
                <a:solidFill>
                  <a:srgbClr val="434343"/>
                </a:solidFill>
                <a:latin typeface="Source Sans Pro"/>
                <a:ea typeface="Source Sans Pro"/>
                <a:cs typeface="Source Sans Pro"/>
                <a:sym typeface="Source Sans Pro"/>
              </a:rPr>
              <a:t>Some basic stuff you’ll want to know how to do is:</a:t>
            </a:r>
            <a:endParaRPr sz="9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900">
                <a:solidFill>
                  <a:srgbClr val="434343"/>
                </a:solidFill>
                <a:latin typeface="Source Sans Pro"/>
                <a:ea typeface="Source Sans Pro"/>
                <a:cs typeface="Source Sans Pro"/>
                <a:sym typeface="Source Sans Pro"/>
              </a:rPr>
              <a:t>Console.log</a:t>
            </a:r>
            <a:endParaRPr sz="9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900">
                <a:solidFill>
                  <a:srgbClr val="434343"/>
                </a:solidFill>
                <a:latin typeface="Source Sans Pro"/>
                <a:ea typeface="Source Sans Pro"/>
                <a:cs typeface="Source Sans Pro"/>
                <a:sym typeface="Source Sans Pro"/>
              </a:rPr>
              <a:t>document.GetElementById(“id”)</a:t>
            </a:r>
            <a:endParaRPr sz="9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900">
                <a:solidFill>
                  <a:srgbClr val="434343"/>
                </a:solidFill>
                <a:latin typeface="Source Sans Pro"/>
                <a:ea typeface="Source Sans Pro"/>
                <a:cs typeface="Source Sans Pro"/>
                <a:sym typeface="Source Sans Pro"/>
              </a:rPr>
              <a:t>document.Write(“whatever”)</a:t>
            </a:r>
            <a:endParaRPr sz="9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900">
                <a:solidFill>
                  <a:srgbClr val="434343"/>
                </a:solidFill>
                <a:latin typeface="Source Sans Pro"/>
                <a:ea typeface="Source Sans Pro"/>
                <a:cs typeface="Source Sans Pro"/>
                <a:sym typeface="Source Sans Pro"/>
              </a:rPr>
              <a:t>innerHTML = “whatever”</a:t>
            </a:r>
            <a:endParaRPr sz="9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900">
                <a:solidFill>
                  <a:srgbClr val="434343"/>
                </a:solidFill>
                <a:latin typeface="Source Sans Pro"/>
                <a:ea typeface="Source Sans Pro"/>
                <a:cs typeface="Source Sans Pro"/>
                <a:sym typeface="Source Sans Pro"/>
              </a:rPr>
              <a:t>We should cover each of these very briefly and provide screenshots that show what they do</a:t>
            </a:r>
            <a:endParaRPr sz="900">
              <a:solidFill>
                <a:srgbClr val="434343"/>
              </a:solidFill>
              <a:latin typeface="Source Sans Pro"/>
              <a:ea typeface="Source Sans Pro"/>
              <a:cs typeface="Source Sans Pro"/>
              <a:sym typeface="Source Sans Pro"/>
            </a:endParaRPr>
          </a:p>
          <a:p>
            <a:pPr indent="0" lvl="0" marL="0" rtl="0" algn="l">
              <a:spcBef>
                <a:spcPts val="1600"/>
              </a:spcBef>
              <a:spcAft>
                <a:spcPts val="0"/>
              </a:spcAft>
              <a:buNone/>
            </a:pPr>
            <a:r>
              <a:t/>
            </a:r>
            <a:endParaRPr sz="9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6472280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6472280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Objects in JS can take on many forms, as they are quite flexible.</a:t>
            </a:r>
            <a:endParaRPr/>
          </a:p>
          <a:p>
            <a:pPr indent="0" lvl="0" marL="0" rtl="0" algn="l">
              <a:spcBef>
                <a:spcPts val="0"/>
              </a:spcBef>
              <a:spcAft>
                <a:spcPts val="0"/>
              </a:spcAft>
              <a:buNone/>
            </a:pPr>
            <a:r>
              <a:rPr lang="en"/>
              <a:t>- They come with many helpful functions to manipulate the object to whatever you’d like to do.</a:t>
            </a:r>
            <a:endParaRPr/>
          </a:p>
          <a:p>
            <a:pPr indent="0" lvl="0" marL="0" rtl="0" algn="l">
              <a:spcBef>
                <a:spcPts val="0"/>
              </a:spcBef>
              <a:spcAft>
                <a:spcPts val="0"/>
              </a:spcAft>
              <a:buNone/>
            </a:pPr>
            <a:r>
              <a:rPr lang="en"/>
              <a:t>- Unlike more traditional OOP languages (like Java and C#), you do not have to define a class to define a new type of object</a:t>
            </a:r>
            <a:endParaRPr/>
          </a:p>
          <a:p>
            <a:pPr indent="0" lvl="0" marL="0" rtl="0" algn="l">
              <a:spcBef>
                <a:spcPts val="0"/>
              </a:spcBef>
              <a:spcAft>
                <a:spcPts val="0"/>
              </a:spcAft>
              <a:buNone/>
            </a:pPr>
            <a:r>
              <a:rPr lang="en"/>
              <a:t>(classes in JS are known as ES6 classes, and are supported in most browsers other than IE)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d17c0498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d17c0498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JSON is a standardization of objects being shared across any framework, library, or language.</a:t>
            </a:r>
            <a:endParaRPr/>
          </a:p>
          <a:p>
            <a:pPr indent="0" lvl="0" marL="0" rtl="0" algn="l">
              <a:spcBef>
                <a:spcPts val="0"/>
              </a:spcBef>
              <a:spcAft>
                <a:spcPts val="0"/>
              </a:spcAft>
              <a:buNone/>
            </a:pPr>
            <a:r>
              <a:rPr lang="en"/>
              <a:t>- JSON differs from traditional JS objects as they don’t have any function attached to them, and can only be assigned three different data types (numbers, string, and objects) for its properties.</a:t>
            </a:r>
            <a:endParaRPr/>
          </a:p>
          <a:p>
            <a:pPr indent="0" lvl="0" marL="0" rtl="0" algn="l">
              <a:spcBef>
                <a:spcPts val="0"/>
              </a:spcBef>
              <a:spcAft>
                <a:spcPts val="0"/>
              </a:spcAft>
              <a:buNone/>
            </a:pPr>
            <a:r>
              <a:rPr lang="en"/>
              <a:t>- JS has some methods to handle JSON-related use cases, in the form of the JSON object. I encourage everyone to do some research on these helpful methods.</a:t>
            </a:r>
            <a:endParaRPr/>
          </a:p>
          <a:p>
            <a:pPr indent="0" lvl="0" marL="0" rtl="0" algn="l">
              <a:spcBef>
                <a:spcPts val="0"/>
              </a:spcBef>
              <a:spcAft>
                <a:spcPts val="0"/>
              </a:spcAft>
              <a:buNone/>
            </a:pPr>
            <a:r>
              <a:rPr lang="en"/>
              <a:t>- Any JSON object is a valid js object, but not the other way around.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d17c0498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d17c0498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d17c0498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d17c0498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add freecodecamp</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4d17c0498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d17c0498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75df0d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75df0d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d17c0498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d17c0498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d17c0498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d17c0498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4d17c0498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d17c0498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67e8dd6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67e8dd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522193d6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22193d6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d17c049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17c049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17c049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17c049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54026688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54026688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d17c049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d17c049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P - paragraph</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I, em - italic/emphasis</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Strong, b - bolded/strong text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Br - line break</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Clr>
                <a:schemeClr val="dk2"/>
              </a:buClr>
              <a:buSzPts val="1100"/>
              <a:buFont typeface="Arial"/>
              <a:buNone/>
            </a:pPr>
            <a:r>
              <a:rPr lang="en" sz="1800">
                <a:solidFill>
                  <a:srgbClr val="434343"/>
                </a:solidFill>
                <a:latin typeface="Source Sans Pro"/>
                <a:ea typeface="Source Sans Pro"/>
                <a:cs typeface="Source Sans Pro"/>
                <a:sym typeface="Source Sans Pro"/>
              </a:rPr>
              <a:t>Article, code, footer, header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4026688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4026688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434343"/>
                </a:solidFill>
                <a:latin typeface="Source Sans Pro"/>
                <a:ea typeface="Source Sans Pro"/>
                <a:cs typeface="Source Sans Pro"/>
                <a:sym typeface="Source Sans Pro"/>
              </a:rPr>
              <a:t>P - paragraph</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I, em - italic/emphasis</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Strong, b - bolded/strong text</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0"/>
              </a:spcAft>
              <a:buNone/>
            </a:pPr>
            <a:r>
              <a:rPr lang="en" sz="1800">
                <a:solidFill>
                  <a:srgbClr val="434343"/>
                </a:solidFill>
                <a:latin typeface="Source Sans Pro"/>
                <a:ea typeface="Source Sans Pro"/>
                <a:cs typeface="Source Sans Pro"/>
                <a:sym typeface="Source Sans Pro"/>
              </a:rPr>
              <a:t>Br - line break</a:t>
            </a:r>
            <a:endParaRPr sz="1800">
              <a:solidFill>
                <a:srgbClr val="434343"/>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None/>
            </a:pPr>
            <a:r>
              <a:rPr lang="en" sz="1800">
                <a:solidFill>
                  <a:srgbClr val="434343"/>
                </a:solidFill>
                <a:latin typeface="Source Sans Pro"/>
                <a:ea typeface="Source Sans Pro"/>
                <a:cs typeface="Source Sans Pro"/>
                <a:sym typeface="Source Sans Pro"/>
              </a:rPr>
              <a:t>Article, code, footer, header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434343"/>
              </a:buClr>
              <a:buSzPts val="1800"/>
              <a:buFont typeface="Source Sans Pro"/>
              <a:buChar char="●"/>
              <a:defRPr sz="1800">
                <a:solidFill>
                  <a:srgbClr val="434343"/>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rgbClr val="434343"/>
              </a:buClr>
              <a:buSzPts val="1400"/>
              <a:buFont typeface="Source Sans Pro"/>
              <a:buChar char="○"/>
              <a:defRPr>
                <a:solidFill>
                  <a:srgbClr val="434343"/>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rgbClr val="434343"/>
              </a:buClr>
              <a:buSzPts val="1400"/>
              <a:buFont typeface="Source Sans Pro"/>
              <a:buChar char="■"/>
              <a:defRPr>
                <a:solidFill>
                  <a:srgbClr val="434343"/>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rgbClr val="434343"/>
              </a:buClr>
              <a:buSzPts val="1400"/>
              <a:buFont typeface="Source Sans Pro"/>
              <a:buChar char="●"/>
              <a:defRPr>
                <a:solidFill>
                  <a:srgbClr val="434343"/>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rgbClr val="434343"/>
              </a:buClr>
              <a:buSzPts val="1400"/>
              <a:buFont typeface="Source Sans Pro"/>
              <a:buChar char="○"/>
              <a:defRPr>
                <a:solidFill>
                  <a:srgbClr val="434343"/>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rgbClr val="434343"/>
              </a:buClr>
              <a:buSzPts val="1400"/>
              <a:buFont typeface="Source Sans Pro"/>
              <a:buChar char="■"/>
              <a:defRPr>
                <a:solidFill>
                  <a:srgbClr val="434343"/>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rgbClr val="434343"/>
              </a:buClr>
              <a:buSzPts val="1400"/>
              <a:buFont typeface="Source Sans Pro"/>
              <a:buChar char="●"/>
              <a:defRPr>
                <a:solidFill>
                  <a:srgbClr val="434343"/>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rgbClr val="434343"/>
              </a:buClr>
              <a:buSzPts val="1400"/>
              <a:buFont typeface="Source Sans Pro"/>
              <a:buChar char="○"/>
              <a:defRPr>
                <a:solidFill>
                  <a:srgbClr val="434343"/>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rgbClr val="434343"/>
              </a:buClr>
              <a:buSzPts val="1400"/>
              <a:buFont typeface="Source Sans Pro"/>
              <a:buChar char="■"/>
              <a:defRPr>
                <a:solidFill>
                  <a:srgbClr val="434343"/>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en.wikipedia.org/wiki/Document_Object_Mode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hyperlink" Target="https://en.wikipedia.org/wiki/Document_Object_Mode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w3schools.com/csS/css_intro.asp" TargetMode="Externa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UWB-ACM/Intro-HTML-CSS-J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hyperlink" Target="https://www.w3schools.com/cssre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w3schools.com/cssref/css_selectors.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w3schools.com/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w3schools.com/j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w3schools.com/j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omments" Target="../comments/commen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w3schools.com" TargetMode="External"/><Relationship Id="rId4" Type="http://schemas.openxmlformats.org/officeDocument/2006/relationships/hyperlink" Target="https://developer.mozilla.org/en-US/" TargetMode="External"/><Relationship Id="rId5" Type="http://schemas.openxmlformats.org/officeDocument/2006/relationships/hyperlink" Target="https://developer.mozilla.org/en-US/docs/Web/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etbootstrap.com/" TargetMode="Externa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jquery.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typescriptlang.or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3schools.com/tag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HTML, CSS, and JS</a:t>
            </a:r>
            <a:endParaRPr/>
          </a:p>
        </p:txBody>
      </p:sp>
      <p:sp>
        <p:nvSpPr>
          <p:cNvPr id="59" name="Google Shape;59;p13"/>
          <p:cNvSpPr txBox="1"/>
          <p:nvPr/>
        </p:nvSpPr>
        <p:spPr>
          <a:xfrm>
            <a:off x="485875" y="3103475"/>
            <a:ext cx="5718000" cy="17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Source Sans Pro"/>
                <a:ea typeface="Source Sans Pro"/>
                <a:cs typeface="Source Sans Pro"/>
                <a:sym typeface="Source Sans Pro"/>
              </a:rPr>
              <a:t>UWB Hacks the Internet 2019</a:t>
            </a:r>
            <a:endParaRPr sz="3600">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101 - Tags</a:t>
            </a:r>
            <a:endParaRPr/>
          </a:p>
        </p:txBody>
      </p:sp>
      <p:sp>
        <p:nvSpPr>
          <p:cNvPr id="135" name="Google Shape;135;p22"/>
          <p:cNvSpPr txBox="1"/>
          <p:nvPr>
            <p:ph idx="1" type="body"/>
          </p:nvPr>
        </p:nvSpPr>
        <p:spPr>
          <a:xfrm>
            <a:off x="311700" y="1152475"/>
            <a:ext cx="3939900" cy="62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b="1" lang="en">
                <a:latin typeface="Courier New"/>
                <a:ea typeface="Courier New"/>
                <a:cs typeface="Courier New"/>
                <a:sym typeface="Courier New"/>
              </a:rPr>
              <a:t>a</a:t>
            </a:r>
            <a:r>
              <a:rPr lang="en"/>
              <a:t> tag lets you make links.</a:t>
            </a:r>
            <a:endParaRPr/>
          </a:p>
        </p:txBody>
      </p:sp>
      <p:sp>
        <p:nvSpPr>
          <p:cNvPr id="136" name="Google Shape;136;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2"/>
          <p:cNvSpPr txBox="1"/>
          <p:nvPr/>
        </p:nvSpPr>
        <p:spPr>
          <a:xfrm>
            <a:off x="311700" y="1674875"/>
            <a:ext cx="8291400" cy="897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Download the examples</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808080"/>
                </a:solidFill>
                <a:latin typeface="Courier New"/>
                <a:ea typeface="Courier New"/>
                <a:cs typeface="Courier New"/>
                <a:sym typeface="Courier New"/>
              </a:rPr>
              <a:t>&lt;</a:t>
            </a:r>
            <a:r>
              <a:rPr b="1" lang="en" sz="1600">
                <a:solidFill>
                  <a:srgbClr val="569CD6"/>
                </a:solidFill>
                <a:latin typeface="Courier New"/>
                <a:ea typeface="Courier New"/>
                <a:cs typeface="Courier New"/>
                <a:sym typeface="Courier New"/>
              </a:rPr>
              <a:t>a</a:t>
            </a:r>
            <a:r>
              <a:rPr b="1" lang="en" sz="1600">
                <a:solidFill>
                  <a:srgbClr val="D4D4D4"/>
                </a:solidFill>
                <a:latin typeface="Courier New"/>
                <a:ea typeface="Courier New"/>
                <a:cs typeface="Courier New"/>
                <a:sym typeface="Courier New"/>
              </a:rPr>
              <a:t> </a:t>
            </a:r>
            <a:r>
              <a:rPr b="1" lang="en" sz="1600">
                <a:solidFill>
                  <a:srgbClr val="9CDCFE"/>
                </a:solidFill>
                <a:latin typeface="Courier New"/>
                <a:ea typeface="Courier New"/>
                <a:cs typeface="Courier New"/>
                <a:sym typeface="Courier New"/>
              </a:rPr>
              <a:t>href</a:t>
            </a:r>
            <a:r>
              <a:rPr b="1" lang="en" sz="1600">
                <a:solidFill>
                  <a:srgbClr val="D4D4D4"/>
                </a:solidFill>
                <a:latin typeface="Courier New"/>
                <a:ea typeface="Courier New"/>
                <a:cs typeface="Courier New"/>
                <a:sym typeface="Courier New"/>
              </a:rPr>
              <a:t>=</a:t>
            </a:r>
            <a:r>
              <a:rPr b="1" lang="en" sz="1600">
                <a:solidFill>
                  <a:srgbClr val="CE9178"/>
                </a:solidFill>
                <a:latin typeface="Courier New"/>
                <a:ea typeface="Courier New"/>
                <a:cs typeface="Courier New"/>
                <a:sym typeface="Courier New"/>
              </a:rPr>
              <a:t>"</a:t>
            </a:r>
            <a:r>
              <a:rPr b="1" lang="en" sz="1600">
                <a:solidFill>
                  <a:srgbClr val="CE9178"/>
                </a:solidFill>
                <a:latin typeface="Courier New"/>
                <a:ea typeface="Courier New"/>
                <a:cs typeface="Courier New"/>
                <a:sym typeface="Courier New"/>
              </a:rPr>
              <a:t>https://</a:t>
            </a:r>
            <a:r>
              <a:rPr b="1" lang="en" sz="1600">
                <a:solidFill>
                  <a:srgbClr val="CE9178"/>
                </a:solidFill>
                <a:latin typeface="Courier New"/>
                <a:ea typeface="Courier New"/>
                <a:cs typeface="Courier New"/>
                <a:sym typeface="Courier New"/>
              </a:rPr>
              <a:t>github.com/UWB-ACM/Intro-HTML-CSS-JS"</a:t>
            </a:r>
            <a:r>
              <a:rPr b="1" lang="en" sz="1600">
                <a:solidFill>
                  <a:srgbClr val="808080"/>
                </a:solidFill>
                <a:latin typeface="Courier New"/>
                <a:ea typeface="Courier New"/>
                <a:cs typeface="Courier New"/>
                <a:sym typeface="Courier New"/>
              </a:rPr>
              <a:t>&gt;</a:t>
            </a:r>
            <a:r>
              <a:rPr b="1" lang="en" sz="1600">
                <a:solidFill>
                  <a:srgbClr val="D4D4D4"/>
                </a:solidFill>
                <a:latin typeface="Courier New"/>
                <a:ea typeface="Courier New"/>
                <a:cs typeface="Courier New"/>
                <a:sym typeface="Courier New"/>
              </a:rPr>
              <a:t>here!</a:t>
            </a:r>
            <a:r>
              <a:rPr b="1" lang="en" sz="1600">
                <a:solidFill>
                  <a:srgbClr val="808080"/>
                </a:solidFill>
                <a:latin typeface="Courier New"/>
                <a:ea typeface="Courier New"/>
                <a:cs typeface="Courier New"/>
                <a:sym typeface="Courier New"/>
              </a:rPr>
              <a:t>&lt;/</a:t>
            </a:r>
            <a:r>
              <a:rPr b="1" lang="en" sz="1600">
                <a:solidFill>
                  <a:srgbClr val="569CD6"/>
                </a:solidFill>
                <a:latin typeface="Courier New"/>
                <a:ea typeface="Courier New"/>
                <a:cs typeface="Courier New"/>
                <a:sym typeface="Courier New"/>
              </a:rPr>
              <a:t>a</a:t>
            </a:r>
            <a:r>
              <a:rPr b="1" lang="en" sz="1600">
                <a:solidFill>
                  <a:srgbClr val="808080"/>
                </a:solidFill>
                <a:latin typeface="Courier New"/>
                <a:ea typeface="Courier New"/>
                <a:cs typeface="Courier New"/>
                <a:sym typeface="Courier New"/>
              </a:rPr>
              <a:t>&gt;</a:t>
            </a:r>
            <a:endParaRPr b="1" sz="1600">
              <a:solidFill>
                <a:srgbClr val="808080"/>
              </a:solidFill>
              <a:latin typeface="Courier New"/>
              <a:ea typeface="Courier New"/>
              <a:cs typeface="Courier New"/>
              <a:sym typeface="Courier New"/>
            </a:endParaRPr>
          </a:p>
        </p:txBody>
      </p:sp>
      <p:sp>
        <p:nvSpPr>
          <p:cNvPr id="138" name="Google Shape;138;p22"/>
          <p:cNvSpPr txBox="1"/>
          <p:nvPr/>
        </p:nvSpPr>
        <p:spPr>
          <a:xfrm>
            <a:off x="311700" y="2787300"/>
            <a:ext cx="8364600" cy="22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Opening tags can define attributes.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In this case, we are setting the </a:t>
            </a:r>
            <a:r>
              <a:rPr b="1" lang="en" sz="1800">
                <a:latin typeface="Courier New"/>
                <a:ea typeface="Courier New"/>
                <a:cs typeface="Courier New"/>
                <a:sym typeface="Courier New"/>
              </a:rPr>
              <a:t>href</a:t>
            </a:r>
            <a:r>
              <a:rPr lang="en" sz="1800">
                <a:latin typeface="Source Sans Pro"/>
                <a:ea typeface="Source Sans Pro"/>
                <a:cs typeface="Source Sans Pro"/>
                <a:sym typeface="Source Sans Pro"/>
              </a:rPr>
              <a:t>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attribute to the URL for the link.</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This tells the browser where the tag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links to.</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1800">
                <a:solidFill>
                  <a:schemeClr val="dk2"/>
                </a:solidFill>
                <a:latin typeface="Source Sans Pro"/>
                <a:ea typeface="Source Sans Pro"/>
                <a:cs typeface="Source Sans Pro"/>
                <a:sym typeface="Source Sans Pro"/>
              </a:rPr>
              <a:t>The </a:t>
            </a:r>
            <a:r>
              <a:rPr b="1" lang="en" sz="1800">
                <a:solidFill>
                  <a:schemeClr val="dk2"/>
                </a:solidFill>
                <a:latin typeface="Courier New"/>
                <a:ea typeface="Courier New"/>
                <a:cs typeface="Courier New"/>
                <a:sym typeface="Courier New"/>
              </a:rPr>
              <a:t>href</a:t>
            </a:r>
            <a:r>
              <a:rPr lang="en" sz="1800">
                <a:solidFill>
                  <a:schemeClr val="dk2"/>
                </a:solidFill>
                <a:latin typeface="Source Sans Pro"/>
                <a:ea typeface="Source Sans Pro"/>
                <a:cs typeface="Source Sans Pro"/>
                <a:sym typeface="Source Sans Pro"/>
              </a:rPr>
              <a:t> attribute can provide a relative path to content or an absolute path. The example above has an absolute path.</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pic>
        <p:nvPicPr>
          <p:cNvPr id="139" name="Google Shape;139;p22"/>
          <p:cNvPicPr preferRelativeResize="0"/>
          <p:nvPr/>
        </p:nvPicPr>
        <p:blipFill>
          <a:blip r:embed="rId3">
            <a:alphaModFix/>
          </a:blip>
          <a:stretch>
            <a:fillRect/>
          </a:stretch>
        </p:blipFill>
        <p:spPr>
          <a:xfrm>
            <a:off x="4347275" y="2845738"/>
            <a:ext cx="4485017" cy="623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101 - Tags</a:t>
            </a:r>
            <a:endParaRPr/>
          </a:p>
        </p:txBody>
      </p:sp>
      <p:sp>
        <p:nvSpPr>
          <p:cNvPr id="145" name="Google Shape;145;p23"/>
          <p:cNvSpPr txBox="1"/>
          <p:nvPr>
            <p:ph idx="1" type="body"/>
          </p:nvPr>
        </p:nvSpPr>
        <p:spPr>
          <a:xfrm>
            <a:off x="311700" y="1152475"/>
            <a:ext cx="3939900" cy="62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b="1" lang="en">
                <a:latin typeface="Courier New"/>
                <a:ea typeface="Courier New"/>
                <a:cs typeface="Courier New"/>
                <a:sym typeface="Courier New"/>
              </a:rPr>
              <a:t>img</a:t>
            </a:r>
            <a:r>
              <a:rPr lang="en"/>
              <a:t> tag lets you embed images.</a:t>
            </a:r>
            <a:endParaRPr/>
          </a:p>
        </p:txBody>
      </p:sp>
      <p:sp>
        <p:nvSpPr>
          <p:cNvPr id="146" name="Google Shape;146;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3"/>
          <p:cNvSpPr txBox="1"/>
          <p:nvPr/>
        </p:nvSpPr>
        <p:spPr>
          <a:xfrm>
            <a:off x="311700" y="1674875"/>
            <a:ext cx="8291400" cy="5883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img</a:t>
            </a:r>
            <a:r>
              <a:rPr b="1" lang="en" sz="1800">
                <a:solidFill>
                  <a:srgbClr val="D4D4D4"/>
                </a:solidFill>
                <a:latin typeface="Courier New"/>
                <a:ea typeface="Courier New"/>
                <a:cs typeface="Courier New"/>
                <a:sym typeface="Courier New"/>
              </a:rPr>
              <a:t> </a:t>
            </a:r>
            <a:r>
              <a:rPr b="1" lang="en" sz="1800">
                <a:solidFill>
                  <a:srgbClr val="9CDCFE"/>
                </a:solidFill>
                <a:latin typeface="Courier New"/>
                <a:ea typeface="Courier New"/>
                <a:cs typeface="Courier New"/>
                <a:sym typeface="Courier New"/>
              </a:rPr>
              <a:t>src</a:t>
            </a:r>
            <a:r>
              <a:rPr b="1" lang="en" sz="1800">
                <a:solidFill>
                  <a:srgbClr val="D4D4D4"/>
                </a:solidFill>
                <a:latin typeface="Courier New"/>
                <a:ea typeface="Courier New"/>
                <a:cs typeface="Courier New"/>
                <a:sym typeface="Courier New"/>
              </a:rPr>
              <a:t>=</a:t>
            </a:r>
            <a:r>
              <a:rPr b="1" lang="en" sz="1800">
                <a:solidFill>
                  <a:srgbClr val="CE9178"/>
                </a:solidFill>
                <a:latin typeface="Courier New"/>
                <a:ea typeface="Courier New"/>
                <a:cs typeface="Courier New"/>
                <a:sym typeface="Courier New"/>
              </a:rPr>
              <a:t>"images/logo.png"</a:t>
            </a:r>
            <a:r>
              <a:rPr b="1" lang="en" sz="1800">
                <a:solidFill>
                  <a:srgbClr val="D4D4D4"/>
                </a:solidFill>
                <a:latin typeface="Courier New"/>
                <a:ea typeface="Courier New"/>
                <a:cs typeface="Courier New"/>
                <a:sym typeface="Courier New"/>
              </a:rPr>
              <a:t> </a:t>
            </a:r>
            <a:r>
              <a:rPr b="1" lang="en" sz="1800">
                <a:solidFill>
                  <a:srgbClr val="9CDCFE"/>
                </a:solidFill>
                <a:latin typeface="Courier New"/>
                <a:ea typeface="Courier New"/>
                <a:cs typeface="Courier New"/>
                <a:sym typeface="Courier New"/>
              </a:rPr>
              <a:t>alt</a:t>
            </a:r>
            <a:r>
              <a:rPr b="1" lang="en" sz="1800">
                <a:solidFill>
                  <a:srgbClr val="D4D4D4"/>
                </a:solidFill>
                <a:latin typeface="Courier New"/>
                <a:ea typeface="Courier New"/>
                <a:cs typeface="Courier New"/>
                <a:sym typeface="Courier New"/>
              </a:rPr>
              <a:t>=</a:t>
            </a:r>
            <a:r>
              <a:rPr b="1" lang="en" sz="1800">
                <a:solidFill>
                  <a:srgbClr val="CE9178"/>
                </a:solidFill>
                <a:latin typeface="Courier New"/>
                <a:ea typeface="Courier New"/>
                <a:cs typeface="Courier New"/>
                <a:sym typeface="Courier New"/>
              </a:rPr>
              <a:t>"UWB Hacks Logo"</a:t>
            </a: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800">
              <a:solidFill>
                <a:srgbClr val="808080"/>
              </a:solidFill>
              <a:latin typeface="Courier New"/>
              <a:ea typeface="Courier New"/>
              <a:cs typeface="Courier New"/>
              <a:sym typeface="Courier New"/>
            </a:endParaRPr>
          </a:p>
        </p:txBody>
      </p:sp>
      <p:sp>
        <p:nvSpPr>
          <p:cNvPr id="148" name="Google Shape;148;p23"/>
          <p:cNvSpPr txBox="1"/>
          <p:nvPr/>
        </p:nvSpPr>
        <p:spPr>
          <a:xfrm>
            <a:off x="416025" y="2479450"/>
            <a:ext cx="3939900" cy="18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We use the </a:t>
            </a:r>
            <a:r>
              <a:rPr b="1" lang="en" sz="1800">
                <a:latin typeface="Courier New"/>
                <a:ea typeface="Courier New"/>
                <a:cs typeface="Courier New"/>
                <a:sym typeface="Courier New"/>
              </a:rPr>
              <a:t>src</a:t>
            </a:r>
            <a:r>
              <a:rPr lang="en" sz="1800">
                <a:latin typeface="Source Sans Pro"/>
                <a:ea typeface="Source Sans Pro"/>
                <a:cs typeface="Source Sans Pro"/>
                <a:sym typeface="Source Sans Pro"/>
              </a:rPr>
              <a:t> attribute to link to the image. Because these tags don’t contain text, we don’t need a matching tag to close it.</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The </a:t>
            </a:r>
            <a:r>
              <a:rPr b="1" lang="en" sz="1800">
                <a:latin typeface="Courier New"/>
                <a:ea typeface="Courier New"/>
                <a:cs typeface="Courier New"/>
                <a:sym typeface="Courier New"/>
              </a:rPr>
              <a:t>src</a:t>
            </a:r>
            <a:r>
              <a:rPr lang="en" sz="1800">
                <a:latin typeface="Source Sans Pro"/>
                <a:ea typeface="Source Sans Pro"/>
                <a:cs typeface="Source Sans Pro"/>
                <a:sym typeface="Source Sans Pro"/>
              </a:rPr>
              <a:t> attribute can provide a relative path to content or an absolute path. The example above has a relative path.</a:t>
            </a:r>
            <a:endParaRPr sz="1800">
              <a:latin typeface="Source Sans Pro"/>
              <a:ea typeface="Source Sans Pro"/>
              <a:cs typeface="Source Sans Pro"/>
              <a:sym typeface="Source Sans Pro"/>
            </a:endParaRPr>
          </a:p>
        </p:txBody>
      </p:sp>
      <p:pic>
        <p:nvPicPr>
          <p:cNvPr id="149" name="Google Shape;149;p23"/>
          <p:cNvPicPr preferRelativeResize="0"/>
          <p:nvPr/>
        </p:nvPicPr>
        <p:blipFill>
          <a:blip r:embed="rId3">
            <a:alphaModFix/>
          </a:blip>
          <a:stretch>
            <a:fillRect/>
          </a:stretch>
        </p:blipFill>
        <p:spPr>
          <a:xfrm>
            <a:off x="4508325" y="2415575"/>
            <a:ext cx="3705791" cy="25755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101 - Tags</a:t>
            </a:r>
            <a:endParaRPr/>
          </a:p>
        </p:txBody>
      </p:sp>
      <p:sp>
        <p:nvSpPr>
          <p:cNvPr id="155" name="Google Shape;155;p24"/>
          <p:cNvSpPr txBox="1"/>
          <p:nvPr>
            <p:ph idx="1" type="body"/>
          </p:nvPr>
        </p:nvSpPr>
        <p:spPr>
          <a:xfrm>
            <a:off x="311700" y="1152475"/>
            <a:ext cx="5004900" cy="3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How do I make:</a:t>
            </a:r>
            <a:endParaRPr b="1" sz="2400"/>
          </a:p>
          <a:p>
            <a:pPr indent="-381000" lvl="0" marL="457200" rtl="0" algn="l">
              <a:spcBef>
                <a:spcPts val="1600"/>
              </a:spcBef>
              <a:spcAft>
                <a:spcPts val="0"/>
              </a:spcAft>
              <a:buSzPts val="2400"/>
              <a:buChar char="-"/>
            </a:pPr>
            <a:r>
              <a:rPr lang="en" sz="2400"/>
              <a:t>Buttons? </a:t>
            </a:r>
            <a:r>
              <a:rPr b="1" lang="en" sz="2400">
                <a:latin typeface="Courier New"/>
                <a:ea typeface="Courier New"/>
                <a:cs typeface="Courier New"/>
                <a:sym typeface="Courier New"/>
              </a:rPr>
              <a:t>button</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Tables? </a:t>
            </a:r>
            <a:r>
              <a:rPr b="1" lang="en" sz="2400">
                <a:latin typeface="Courier New"/>
                <a:ea typeface="Courier New"/>
                <a:cs typeface="Courier New"/>
                <a:sym typeface="Courier New"/>
              </a:rPr>
              <a:t>table tr td</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Login forms? </a:t>
            </a:r>
            <a:r>
              <a:rPr b="1" lang="en" sz="2400">
                <a:latin typeface="Courier New"/>
                <a:ea typeface="Courier New"/>
                <a:cs typeface="Courier New"/>
                <a:sym typeface="Courier New"/>
              </a:rPr>
              <a:t>f</a:t>
            </a:r>
            <a:r>
              <a:rPr b="1" lang="en" sz="2400">
                <a:latin typeface="Courier New"/>
                <a:ea typeface="Courier New"/>
                <a:cs typeface="Courier New"/>
                <a:sym typeface="Courier New"/>
              </a:rPr>
              <a:t>orm label input</a:t>
            </a:r>
            <a:endParaRPr b="1" sz="2400">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Lists? </a:t>
            </a:r>
            <a:r>
              <a:rPr b="1" lang="en" sz="2400">
                <a:latin typeface="Courier New"/>
                <a:ea typeface="Courier New"/>
                <a:cs typeface="Courier New"/>
                <a:sym typeface="Courier New"/>
              </a:rPr>
              <a:t>u</a:t>
            </a:r>
            <a:r>
              <a:rPr b="1" lang="en" sz="2400">
                <a:latin typeface="Courier New"/>
                <a:ea typeface="Courier New"/>
                <a:cs typeface="Courier New"/>
                <a:sym typeface="Courier New"/>
              </a:rPr>
              <a:t>l ol li</a:t>
            </a:r>
            <a:endParaRPr b="1" sz="2400">
              <a:latin typeface="Courier New"/>
              <a:ea typeface="Courier New"/>
              <a:cs typeface="Courier New"/>
              <a:sym typeface="Courier New"/>
            </a:endParaRPr>
          </a:p>
        </p:txBody>
      </p:sp>
      <p:sp>
        <p:nvSpPr>
          <p:cNvPr id="156" name="Google Shape;156;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4"/>
          <p:cNvPicPr preferRelativeResize="0"/>
          <p:nvPr/>
        </p:nvPicPr>
        <p:blipFill>
          <a:blip r:embed="rId3">
            <a:alphaModFix/>
          </a:blip>
          <a:stretch>
            <a:fillRect/>
          </a:stretch>
        </p:blipFill>
        <p:spPr>
          <a:xfrm>
            <a:off x="5495424" y="445025"/>
            <a:ext cx="3225050" cy="4031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101 - DOM</a:t>
            </a:r>
            <a:endParaRPr/>
          </a:p>
        </p:txBody>
      </p:sp>
      <p:sp>
        <p:nvSpPr>
          <p:cNvPr id="163" name="Google Shape;163;p25"/>
          <p:cNvSpPr txBox="1"/>
          <p:nvPr>
            <p:ph idx="1" type="body"/>
          </p:nvPr>
        </p:nvSpPr>
        <p:spPr>
          <a:xfrm>
            <a:off x="311700" y="1152475"/>
            <a:ext cx="398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Remember how nodes can contain other nodes?</a:t>
            </a:r>
            <a:endParaRPr b="1"/>
          </a:p>
          <a:p>
            <a:pPr indent="0" lvl="0" marL="0" rtl="0" algn="l">
              <a:spcBef>
                <a:spcPts val="1600"/>
              </a:spcBef>
              <a:spcAft>
                <a:spcPts val="0"/>
              </a:spcAft>
              <a:buNone/>
            </a:pPr>
            <a:r>
              <a:rPr lang="en"/>
              <a:t>HTML documents are a large tree, where each node is a tag that contains information or other nodes.</a:t>
            </a:r>
            <a:endParaRPr/>
          </a:p>
          <a:p>
            <a:pPr indent="0" lvl="0" marL="0" rtl="0" algn="l">
              <a:spcBef>
                <a:spcPts val="1600"/>
              </a:spcBef>
              <a:spcAft>
                <a:spcPts val="0"/>
              </a:spcAft>
              <a:buNone/>
            </a:pPr>
            <a:r>
              <a:rPr lang="en"/>
              <a:t>Nodes can be nested or sequential.</a:t>
            </a:r>
            <a:endParaRPr/>
          </a:p>
          <a:p>
            <a:pPr indent="-342900" lvl="0" marL="457200" rtl="0" algn="l">
              <a:spcBef>
                <a:spcPts val="1600"/>
              </a:spcBef>
              <a:spcAft>
                <a:spcPts val="0"/>
              </a:spcAft>
              <a:buSzPts val="1800"/>
              <a:buChar char="●"/>
            </a:pPr>
            <a:r>
              <a:rPr lang="en"/>
              <a:t>Two </a:t>
            </a:r>
            <a:r>
              <a:rPr b="1" lang="en">
                <a:latin typeface="Courier New"/>
                <a:ea typeface="Courier New"/>
                <a:cs typeface="Courier New"/>
                <a:sym typeface="Courier New"/>
              </a:rPr>
              <a:t>&lt;p&gt;</a:t>
            </a:r>
            <a:r>
              <a:rPr lang="en"/>
              <a:t> elements are sequential</a:t>
            </a:r>
            <a:endParaRPr/>
          </a:p>
          <a:p>
            <a:pPr indent="-342900" lvl="0" marL="457200" rtl="0" algn="l">
              <a:spcBef>
                <a:spcPts val="0"/>
              </a:spcBef>
              <a:spcAft>
                <a:spcPts val="0"/>
              </a:spcAft>
              <a:buSzPts val="1800"/>
              <a:buChar char="●"/>
            </a:pPr>
            <a:r>
              <a:rPr lang="en"/>
              <a:t>A </a:t>
            </a:r>
            <a:r>
              <a:rPr b="1" lang="en">
                <a:latin typeface="Courier New"/>
                <a:ea typeface="Courier New"/>
                <a:cs typeface="Courier New"/>
                <a:sym typeface="Courier New"/>
              </a:rPr>
              <a:t>&lt;b&gt;</a:t>
            </a:r>
            <a:r>
              <a:rPr lang="en"/>
              <a:t> tag can be nested inside a </a:t>
            </a:r>
            <a:r>
              <a:rPr b="1" lang="en">
                <a:latin typeface="Courier New"/>
                <a:ea typeface="Courier New"/>
                <a:cs typeface="Courier New"/>
                <a:sym typeface="Courier New"/>
              </a:rPr>
              <a:t>&lt;p&gt;</a:t>
            </a:r>
            <a:r>
              <a:rPr lang="en"/>
              <a:t> element to bold text.</a:t>
            </a:r>
            <a:endParaRPr/>
          </a:p>
        </p:txBody>
      </p:sp>
      <p:sp>
        <p:nvSpPr>
          <p:cNvPr id="164" name="Google Shape;164;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5"/>
          <p:cNvPicPr preferRelativeResize="0"/>
          <p:nvPr/>
        </p:nvPicPr>
        <p:blipFill>
          <a:blip r:embed="rId3">
            <a:alphaModFix/>
          </a:blip>
          <a:stretch>
            <a:fillRect/>
          </a:stretch>
        </p:blipFill>
        <p:spPr>
          <a:xfrm>
            <a:off x="4671850" y="158800"/>
            <a:ext cx="4260301" cy="4410080"/>
          </a:xfrm>
          <a:prstGeom prst="rect">
            <a:avLst/>
          </a:prstGeom>
          <a:noFill/>
          <a:ln>
            <a:noFill/>
          </a:ln>
        </p:spPr>
      </p:pic>
      <p:sp>
        <p:nvSpPr>
          <p:cNvPr id="166" name="Google Shape;166;p25"/>
          <p:cNvSpPr txBox="1"/>
          <p:nvPr/>
        </p:nvSpPr>
        <p:spPr>
          <a:xfrm>
            <a:off x="4725925" y="4609450"/>
            <a:ext cx="36942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Source Sans Pro"/>
                <a:ea typeface="Source Sans Pro"/>
                <a:cs typeface="Source Sans Pro"/>
                <a:sym typeface="Source Sans Pro"/>
                <a:hlinkClick r:id="rId4"/>
              </a:rPr>
              <a:t>https://en.wikipedia.org/wiki/Document_Object_Model</a:t>
            </a:r>
            <a:r>
              <a:rPr lang="en" sz="1000">
                <a:latin typeface="Source Sans Pro"/>
                <a:ea typeface="Source Sans Pro"/>
                <a:cs typeface="Source Sans Pro"/>
                <a:sym typeface="Source Sans Pro"/>
              </a:rPr>
              <a:t> </a:t>
            </a:r>
            <a:endParaRPr sz="10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101 - DOM</a:t>
            </a:r>
            <a:endParaRPr/>
          </a:p>
        </p:txBody>
      </p:sp>
      <p:sp>
        <p:nvSpPr>
          <p:cNvPr id="172" name="Google Shape;172;p26"/>
          <p:cNvSpPr txBox="1"/>
          <p:nvPr>
            <p:ph idx="1" type="body"/>
          </p:nvPr>
        </p:nvSpPr>
        <p:spPr>
          <a:xfrm>
            <a:off x="311700" y="1152475"/>
            <a:ext cx="398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assign the </a:t>
            </a:r>
            <a:r>
              <a:rPr b="1" lang="en">
                <a:latin typeface="Courier New"/>
                <a:ea typeface="Courier New"/>
                <a:cs typeface="Courier New"/>
                <a:sym typeface="Courier New"/>
              </a:rPr>
              <a:t>class</a:t>
            </a:r>
            <a:r>
              <a:rPr lang="en"/>
              <a:t> and </a:t>
            </a:r>
            <a:r>
              <a:rPr b="1" lang="en">
                <a:latin typeface="Courier New"/>
                <a:ea typeface="Courier New"/>
                <a:cs typeface="Courier New"/>
                <a:sym typeface="Courier New"/>
              </a:rPr>
              <a:t>id</a:t>
            </a:r>
            <a:r>
              <a:rPr lang="en"/>
              <a:t> attribute to DOM nodes so that we can uniquely identify one or many of the same type later on.</a:t>
            </a:r>
            <a:endParaRPr/>
          </a:p>
          <a:p>
            <a:pPr indent="0" lvl="0" marL="0" rtl="0" algn="l">
              <a:spcBef>
                <a:spcPts val="1600"/>
              </a:spcBef>
              <a:spcAft>
                <a:spcPts val="0"/>
              </a:spcAft>
              <a:buNone/>
            </a:pPr>
            <a:r>
              <a:rPr lang="en"/>
              <a:t>The </a:t>
            </a:r>
            <a:r>
              <a:rPr b="1" lang="en">
                <a:latin typeface="Courier New"/>
                <a:ea typeface="Courier New"/>
                <a:cs typeface="Courier New"/>
                <a:sym typeface="Courier New"/>
              </a:rPr>
              <a:t>class</a:t>
            </a:r>
            <a:r>
              <a:rPr lang="en"/>
              <a:t> attribute is used for defining multiple elements that are in the same group.</a:t>
            </a:r>
            <a:endParaRPr/>
          </a:p>
          <a:p>
            <a:pPr indent="0" lvl="0" marL="0" rtl="0" algn="l">
              <a:spcBef>
                <a:spcPts val="1600"/>
              </a:spcBef>
              <a:spcAft>
                <a:spcPts val="1600"/>
              </a:spcAft>
              <a:buNone/>
            </a:pPr>
            <a:r>
              <a:rPr lang="en"/>
              <a:t>The </a:t>
            </a:r>
            <a:r>
              <a:rPr b="1" lang="en">
                <a:latin typeface="Courier New"/>
                <a:ea typeface="Courier New"/>
                <a:cs typeface="Courier New"/>
                <a:sym typeface="Courier New"/>
              </a:rPr>
              <a:t>id</a:t>
            </a:r>
            <a:r>
              <a:rPr lang="en"/>
              <a:t> attribute is used for uniquely identifying a single element.</a:t>
            </a:r>
            <a:endParaRPr/>
          </a:p>
        </p:txBody>
      </p:sp>
      <p:sp>
        <p:nvSpPr>
          <p:cNvPr id="173" name="Google Shape;173;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6"/>
          <p:cNvPicPr preferRelativeResize="0"/>
          <p:nvPr/>
        </p:nvPicPr>
        <p:blipFill>
          <a:blip r:embed="rId3">
            <a:alphaModFix/>
          </a:blip>
          <a:stretch>
            <a:fillRect/>
          </a:stretch>
        </p:blipFill>
        <p:spPr>
          <a:xfrm>
            <a:off x="4671850" y="158800"/>
            <a:ext cx="4260301" cy="4410080"/>
          </a:xfrm>
          <a:prstGeom prst="rect">
            <a:avLst/>
          </a:prstGeom>
          <a:noFill/>
          <a:ln>
            <a:noFill/>
          </a:ln>
        </p:spPr>
      </p:pic>
      <p:sp>
        <p:nvSpPr>
          <p:cNvPr id="175" name="Google Shape;175;p26"/>
          <p:cNvSpPr txBox="1"/>
          <p:nvPr/>
        </p:nvSpPr>
        <p:spPr>
          <a:xfrm>
            <a:off x="4725925" y="4609450"/>
            <a:ext cx="36942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Source Sans Pro"/>
                <a:ea typeface="Source Sans Pro"/>
                <a:cs typeface="Source Sans Pro"/>
                <a:sym typeface="Source Sans Pro"/>
                <a:hlinkClick r:id="rId4"/>
              </a:rPr>
              <a:t>https://en.wikipedia.org/wiki/Document_Object_Model</a:t>
            </a:r>
            <a:r>
              <a:rPr lang="en" sz="1000">
                <a:latin typeface="Source Sans Pro"/>
                <a:ea typeface="Source Sans Pro"/>
                <a:cs typeface="Source Sans Pro"/>
                <a:sym typeface="Source Sans Pro"/>
              </a:rPr>
              <a:t> </a:t>
            </a:r>
            <a:endParaRPr sz="1000">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CSS 101</a:t>
            </a:r>
            <a:endParaRPr/>
          </a:p>
        </p:txBody>
      </p:sp>
      <p:sp>
        <p:nvSpPr>
          <p:cNvPr id="181" name="Google Shape;181;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Cascading Style Sheets</a:t>
            </a:r>
            <a:endParaRPr/>
          </a:p>
        </p:txBody>
      </p:sp>
      <p:sp>
        <p:nvSpPr>
          <p:cNvPr id="187" name="Google Shape;187;p28"/>
          <p:cNvSpPr txBox="1"/>
          <p:nvPr>
            <p:ph idx="1" type="body"/>
          </p:nvPr>
        </p:nvSpPr>
        <p:spPr>
          <a:xfrm>
            <a:off x="311700" y="1152475"/>
            <a:ext cx="8520600" cy="10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t>
            </a:r>
            <a:r>
              <a:rPr b="1" lang="en"/>
              <a:t>HTML </a:t>
            </a:r>
            <a:r>
              <a:rPr lang="en"/>
              <a:t>is how we structure content in a page, </a:t>
            </a:r>
            <a:r>
              <a:rPr b="1" lang="en"/>
              <a:t>CSS </a:t>
            </a:r>
            <a:r>
              <a:rPr lang="en"/>
              <a:t>is how we make it look nice.</a:t>
            </a:r>
            <a:endParaRPr/>
          </a:p>
          <a:p>
            <a:pPr indent="0" lvl="0" marL="0" rtl="0" algn="l">
              <a:spcBef>
                <a:spcPts val="1600"/>
              </a:spcBef>
              <a:spcAft>
                <a:spcPts val="1600"/>
              </a:spcAft>
              <a:buNone/>
            </a:pPr>
            <a:r>
              <a:rPr lang="en"/>
              <a:t>Each of these are made with the same HTML, but different CSS!</a:t>
            </a:r>
            <a:endParaRPr/>
          </a:p>
        </p:txBody>
      </p:sp>
      <p:sp>
        <p:nvSpPr>
          <p:cNvPr id="188" name="Google Shape;188;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8"/>
          <p:cNvSpPr txBox="1"/>
          <p:nvPr/>
        </p:nvSpPr>
        <p:spPr>
          <a:xfrm>
            <a:off x="366100" y="4451350"/>
            <a:ext cx="75963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hlink"/>
                </a:solidFill>
                <a:uFill>
                  <a:noFill/>
                </a:uFill>
                <a:latin typeface="Source Sans Pro"/>
                <a:ea typeface="Source Sans Pro"/>
                <a:cs typeface="Source Sans Pro"/>
                <a:sym typeface="Source Sans Pro"/>
                <a:hlinkClick r:id="rId3"/>
              </a:rPr>
              <a:t>https://www.w3schools.com/css/css_intro.asp</a:t>
            </a:r>
            <a:r>
              <a:rPr b="1" lang="en" sz="2400">
                <a:latin typeface="Source Sans Pro"/>
                <a:ea typeface="Source Sans Pro"/>
                <a:cs typeface="Source Sans Pro"/>
                <a:sym typeface="Source Sans Pro"/>
              </a:rPr>
              <a:t> </a:t>
            </a:r>
            <a:endParaRPr b="1" sz="2400">
              <a:latin typeface="Source Sans Pro"/>
              <a:ea typeface="Source Sans Pro"/>
              <a:cs typeface="Source Sans Pro"/>
              <a:sym typeface="Source Sans Pro"/>
            </a:endParaRPr>
          </a:p>
        </p:txBody>
      </p:sp>
      <p:pic>
        <p:nvPicPr>
          <p:cNvPr id="190" name="Google Shape;190;p28"/>
          <p:cNvPicPr preferRelativeResize="0"/>
          <p:nvPr/>
        </p:nvPicPr>
        <p:blipFill rotWithShape="1">
          <a:blip r:embed="rId4">
            <a:alphaModFix/>
          </a:blip>
          <a:srcRect b="12002" l="0" r="0" t="0"/>
          <a:stretch/>
        </p:blipFill>
        <p:spPr>
          <a:xfrm>
            <a:off x="181838" y="2163175"/>
            <a:ext cx="3162462" cy="2288174"/>
          </a:xfrm>
          <a:prstGeom prst="rect">
            <a:avLst/>
          </a:prstGeom>
          <a:noFill/>
          <a:ln cap="flat" cmpd="sng" w="19050">
            <a:solidFill>
              <a:schemeClr val="dk2"/>
            </a:solidFill>
            <a:prstDash val="solid"/>
            <a:round/>
            <a:headEnd len="sm" w="sm" type="none"/>
            <a:tailEnd len="sm" w="sm" type="none"/>
          </a:ln>
        </p:spPr>
      </p:pic>
      <p:pic>
        <p:nvPicPr>
          <p:cNvPr id="191" name="Google Shape;191;p28"/>
          <p:cNvPicPr preferRelativeResize="0"/>
          <p:nvPr/>
        </p:nvPicPr>
        <p:blipFill>
          <a:blip r:embed="rId5">
            <a:alphaModFix/>
          </a:blip>
          <a:stretch>
            <a:fillRect/>
          </a:stretch>
        </p:blipFill>
        <p:spPr>
          <a:xfrm>
            <a:off x="2215375" y="2096613"/>
            <a:ext cx="3249900" cy="2354749"/>
          </a:xfrm>
          <a:prstGeom prst="rect">
            <a:avLst/>
          </a:prstGeom>
          <a:noFill/>
          <a:ln cap="flat" cmpd="sng" w="19050">
            <a:solidFill>
              <a:schemeClr val="dk2"/>
            </a:solidFill>
            <a:prstDash val="solid"/>
            <a:round/>
            <a:headEnd len="sm" w="sm" type="none"/>
            <a:tailEnd len="sm" w="sm" type="none"/>
          </a:ln>
        </p:spPr>
      </p:pic>
      <p:pic>
        <p:nvPicPr>
          <p:cNvPr id="192" name="Google Shape;192;p28"/>
          <p:cNvPicPr preferRelativeResize="0"/>
          <p:nvPr/>
        </p:nvPicPr>
        <p:blipFill>
          <a:blip r:embed="rId6">
            <a:alphaModFix/>
          </a:blip>
          <a:stretch>
            <a:fillRect/>
          </a:stretch>
        </p:blipFill>
        <p:spPr>
          <a:xfrm>
            <a:off x="5368050" y="2247225"/>
            <a:ext cx="3332917" cy="22881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How does it work?</a:t>
            </a:r>
            <a:endParaRPr/>
          </a:p>
        </p:txBody>
      </p:sp>
      <p:sp>
        <p:nvSpPr>
          <p:cNvPr id="198" name="Google Shape;198;p29"/>
          <p:cNvSpPr txBox="1"/>
          <p:nvPr>
            <p:ph idx="1" type="body"/>
          </p:nvPr>
        </p:nvSpPr>
        <p:spPr>
          <a:xfrm>
            <a:off x="311700" y="1152475"/>
            <a:ext cx="8520600" cy="116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CSS </a:t>
            </a:r>
            <a:r>
              <a:rPr lang="en"/>
              <a:t>uses </a:t>
            </a:r>
            <a:r>
              <a:rPr b="1" lang="en"/>
              <a:t>rules</a:t>
            </a:r>
            <a:r>
              <a:rPr lang="en"/>
              <a:t> that are applied to elements in the HTML. These rules are made up of the </a:t>
            </a:r>
            <a:r>
              <a:rPr b="1" lang="en"/>
              <a:t>selector</a:t>
            </a:r>
            <a:r>
              <a:rPr lang="en"/>
              <a:t>, the pattern used to find elements to style, and the </a:t>
            </a:r>
            <a:r>
              <a:rPr b="1" lang="en"/>
              <a:t>declaration block</a:t>
            </a:r>
            <a:r>
              <a:rPr lang="en"/>
              <a:t>, the set of values to apply to properties.</a:t>
            </a:r>
            <a:endParaRPr baseline="-25000"/>
          </a:p>
        </p:txBody>
      </p:sp>
      <p:sp>
        <p:nvSpPr>
          <p:cNvPr id="199" name="Google Shape;199;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9"/>
          <p:cNvSpPr txBox="1"/>
          <p:nvPr/>
        </p:nvSpPr>
        <p:spPr>
          <a:xfrm>
            <a:off x="391725" y="2317075"/>
            <a:ext cx="8158500" cy="2509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a:solidFill>
                  <a:srgbClr val="D7BA7D"/>
                </a:solidFill>
                <a:latin typeface="Courier New"/>
                <a:ea typeface="Courier New"/>
                <a:cs typeface="Courier New"/>
                <a:sym typeface="Courier New"/>
              </a:rPr>
              <a:t>h1</a:t>
            </a:r>
            <a:r>
              <a:rPr b="1" lang="en" sz="1800">
                <a:solidFill>
                  <a:srgbClr val="D4D4D4"/>
                </a:solidFill>
                <a:latin typeface="Courier New"/>
                <a:ea typeface="Courier New"/>
                <a:cs typeface="Courier New"/>
                <a:sym typeface="Courier New"/>
              </a:rPr>
              <a:t>, </a:t>
            </a:r>
            <a:r>
              <a:rPr b="1" lang="en" sz="1800">
                <a:solidFill>
                  <a:srgbClr val="D7BA7D"/>
                </a:solidFill>
                <a:latin typeface="Courier New"/>
                <a:ea typeface="Courier New"/>
                <a:cs typeface="Courier New"/>
                <a:sym typeface="Courier New"/>
              </a:rPr>
              <a:t>h2</a:t>
            </a:r>
            <a:endParaRPr b="1" sz="1800">
              <a:solidFill>
                <a:srgbClr val="D7BA7D"/>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a:t>
            </a:r>
            <a:r>
              <a:rPr b="1" lang="en" sz="1800">
                <a:solidFill>
                  <a:srgbClr val="9CDCFE"/>
                </a:solidFill>
                <a:latin typeface="Courier New"/>
                <a:ea typeface="Courier New"/>
                <a:cs typeface="Courier New"/>
                <a:sym typeface="Courier New"/>
              </a:rPr>
              <a:t>color</a:t>
            </a:r>
            <a:r>
              <a:rPr b="1" lang="en" sz="1800">
                <a:solidFill>
                  <a:srgbClr val="D4D4D4"/>
                </a:solidFill>
                <a:latin typeface="Courier New"/>
                <a:ea typeface="Courier New"/>
                <a:cs typeface="Courier New"/>
                <a:sym typeface="Courier New"/>
              </a:rPr>
              <a:t>: </a:t>
            </a:r>
            <a:r>
              <a:rPr b="1" lang="en" sz="1800">
                <a:solidFill>
                  <a:srgbClr val="CE9178"/>
                </a:solidFill>
                <a:latin typeface="Courier New"/>
                <a:ea typeface="Courier New"/>
                <a:cs typeface="Courier New"/>
                <a:sym typeface="Courier New"/>
              </a:rPr>
              <a:t>red</a:t>
            </a:r>
            <a:r>
              <a:rPr b="1" lang="en" sz="1800">
                <a:solidFill>
                  <a:srgbClr val="D4D4D4"/>
                </a:solidFill>
                <a:latin typeface="Courier New"/>
                <a:ea typeface="Courier New"/>
                <a:cs typeface="Courier New"/>
                <a:sym typeface="Courier New"/>
              </a:rPr>
              <a:t>;</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a:t>
            </a:r>
            <a:r>
              <a:rPr b="1" lang="en" sz="1800">
                <a:solidFill>
                  <a:srgbClr val="9CDCFE"/>
                </a:solidFill>
                <a:latin typeface="Courier New"/>
                <a:ea typeface="Courier New"/>
                <a:cs typeface="Courier New"/>
                <a:sym typeface="Courier New"/>
              </a:rPr>
              <a:t>font-family</a:t>
            </a:r>
            <a:r>
              <a:rPr b="1" lang="en" sz="1800">
                <a:solidFill>
                  <a:srgbClr val="D4D4D4"/>
                </a:solidFill>
                <a:latin typeface="Courier New"/>
                <a:ea typeface="Courier New"/>
                <a:cs typeface="Courier New"/>
                <a:sym typeface="Courier New"/>
              </a:rPr>
              <a:t>: </a:t>
            </a:r>
            <a:r>
              <a:rPr b="1" lang="en" sz="1800">
                <a:solidFill>
                  <a:srgbClr val="CE9178"/>
                </a:solidFill>
                <a:latin typeface="Courier New"/>
                <a:ea typeface="Courier New"/>
                <a:cs typeface="Courier New"/>
                <a:sym typeface="Courier New"/>
              </a:rPr>
              <a:t>"Comic Sans MS"</a:t>
            </a:r>
            <a:r>
              <a:rPr b="1" lang="en" sz="1800">
                <a:solidFill>
                  <a:srgbClr val="D4D4D4"/>
                </a:solidFill>
                <a:latin typeface="Courier New"/>
                <a:ea typeface="Courier New"/>
                <a:cs typeface="Courier New"/>
                <a:sym typeface="Courier New"/>
              </a:rPr>
              <a:t>;</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a:t>
            </a:r>
            <a:r>
              <a:rPr b="1" lang="en" sz="1800">
                <a:solidFill>
                  <a:srgbClr val="9CDCFE"/>
                </a:solidFill>
                <a:latin typeface="Courier New"/>
                <a:ea typeface="Courier New"/>
                <a:cs typeface="Courier New"/>
                <a:sym typeface="Courier New"/>
              </a:rPr>
              <a:t>text-decoration</a:t>
            </a:r>
            <a:r>
              <a:rPr b="1" lang="en" sz="1800">
                <a:solidFill>
                  <a:srgbClr val="D4D4D4"/>
                </a:solidFill>
                <a:latin typeface="Courier New"/>
                <a:ea typeface="Courier New"/>
                <a:cs typeface="Courier New"/>
                <a:sym typeface="Courier New"/>
              </a:rPr>
              <a:t>: </a:t>
            </a:r>
            <a:r>
              <a:rPr b="1" lang="en" sz="1800">
                <a:solidFill>
                  <a:srgbClr val="CE9178"/>
                </a:solidFill>
                <a:latin typeface="Courier New"/>
                <a:ea typeface="Courier New"/>
                <a:cs typeface="Courier New"/>
                <a:sym typeface="Courier New"/>
              </a:rPr>
              <a:t>underline</a:t>
            </a:r>
            <a:r>
              <a:rPr b="1" lang="en" sz="1800">
                <a:solidFill>
                  <a:srgbClr val="D4D4D4"/>
                </a:solidFill>
                <a:latin typeface="Courier New"/>
                <a:ea typeface="Courier New"/>
                <a:cs typeface="Courier New"/>
                <a:sym typeface="Courier New"/>
              </a:rPr>
              <a:t>;</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a:t>
            </a:r>
            <a:endParaRPr b="1" sz="1800">
              <a:solidFill>
                <a:srgbClr val="808080"/>
              </a:solidFill>
              <a:latin typeface="Courier New"/>
              <a:ea typeface="Courier New"/>
              <a:cs typeface="Courier New"/>
              <a:sym typeface="Courier New"/>
            </a:endParaRPr>
          </a:p>
        </p:txBody>
      </p:sp>
      <p:sp>
        <p:nvSpPr>
          <p:cNvPr id="201" name="Google Shape;201;p29"/>
          <p:cNvSpPr txBox="1"/>
          <p:nvPr/>
        </p:nvSpPr>
        <p:spPr>
          <a:xfrm>
            <a:off x="1997225" y="2216600"/>
            <a:ext cx="60306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6"/>
                </a:solidFill>
                <a:latin typeface="Source Sans Pro"/>
                <a:ea typeface="Source Sans Pro"/>
                <a:cs typeface="Source Sans Pro"/>
                <a:sym typeface="Source Sans Pro"/>
              </a:rPr>
              <a:t>s</a:t>
            </a:r>
            <a:r>
              <a:rPr lang="en" sz="2400">
                <a:solidFill>
                  <a:schemeClr val="accent6"/>
                </a:solidFill>
                <a:latin typeface="Source Sans Pro"/>
                <a:ea typeface="Source Sans Pro"/>
                <a:cs typeface="Source Sans Pro"/>
                <a:sym typeface="Source Sans Pro"/>
              </a:rPr>
              <a:t>elector </a:t>
            </a:r>
            <a:r>
              <a:rPr lang="en" sz="1800">
                <a:solidFill>
                  <a:schemeClr val="accent6"/>
                </a:solidFill>
                <a:latin typeface="Source Sans Pro"/>
                <a:ea typeface="Source Sans Pro"/>
                <a:cs typeface="Source Sans Pro"/>
                <a:sym typeface="Source Sans Pro"/>
              </a:rPr>
              <a:t>(apply this style to all h1 and h2 elements)</a:t>
            </a:r>
            <a:endParaRPr sz="1800">
              <a:solidFill>
                <a:schemeClr val="accent6"/>
              </a:solidFill>
              <a:latin typeface="Source Sans Pro"/>
              <a:ea typeface="Source Sans Pro"/>
              <a:cs typeface="Source Sans Pro"/>
              <a:sym typeface="Source Sans Pro"/>
            </a:endParaRPr>
          </a:p>
        </p:txBody>
      </p:sp>
      <p:cxnSp>
        <p:nvCxnSpPr>
          <p:cNvPr id="202" name="Google Shape;202;p29"/>
          <p:cNvCxnSpPr>
            <a:stCxn id="201" idx="1"/>
          </p:cNvCxnSpPr>
          <p:nvPr/>
        </p:nvCxnSpPr>
        <p:spPr>
          <a:xfrm flipH="1">
            <a:off x="1429325" y="2528300"/>
            <a:ext cx="567900" cy="10500"/>
          </a:xfrm>
          <a:prstGeom prst="straightConnector1">
            <a:avLst/>
          </a:prstGeom>
          <a:noFill/>
          <a:ln cap="flat" cmpd="sng" w="9525">
            <a:solidFill>
              <a:schemeClr val="accent6"/>
            </a:solidFill>
            <a:prstDash val="solid"/>
            <a:round/>
            <a:headEnd len="med" w="med" type="none"/>
            <a:tailEnd len="med" w="med" type="triangle"/>
          </a:ln>
        </p:spPr>
      </p:cxnSp>
      <p:cxnSp>
        <p:nvCxnSpPr>
          <p:cNvPr id="203" name="Google Shape;203;p29"/>
          <p:cNvCxnSpPr>
            <a:stCxn id="204" idx="1"/>
          </p:cNvCxnSpPr>
          <p:nvPr/>
        </p:nvCxnSpPr>
        <p:spPr>
          <a:xfrm flipH="1">
            <a:off x="2453900" y="3064475"/>
            <a:ext cx="562200" cy="212100"/>
          </a:xfrm>
          <a:prstGeom prst="straightConnector1">
            <a:avLst/>
          </a:prstGeom>
          <a:noFill/>
          <a:ln cap="flat" cmpd="sng" w="9525">
            <a:solidFill>
              <a:schemeClr val="accent6"/>
            </a:solidFill>
            <a:prstDash val="solid"/>
            <a:round/>
            <a:headEnd len="med" w="med" type="none"/>
            <a:tailEnd len="med" w="med" type="triangle"/>
          </a:ln>
        </p:spPr>
      </p:cxnSp>
      <p:sp>
        <p:nvSpPr>
          <p:cNvPr id="204" name="Google Shape;204;p29"/>
          <p:cNvSpPr txBox="1"/>
          <p:nvPr/>
        </p:nvSpPr>
        <p:spPr>
          <a:xfrm>
            <a:off x="3016100" y="2752775"/>
            <a:ext cx="49791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6"/>
                </a:solidFill>
                <a:latin typeface="Source Sans Pro"/>
                <a:ea typeface="Source Sans Pro"/>
                <a:cs typeface="Source Sans Pro"/>
                <a:sym typeface="Source Sans Pro"/>
              </a:rPr>
              <a:t>Set the </a:t>
            </a:r>
            <a:r>
              <a:rPr b="1" lang="en" sz="2400">
                <a:solidFill>
                  <a:schemeClr val="accent6"/>
                </a:solidFill>
                <a:latin typeface="Courier New"/>
                <a:ea typeface="Courier New"/>
                <a:cs typeface="Courier New"/>
                <a:sym typeface="Courier New"/>
              </a:rPr>
              <a:t>color</a:t>
            </a:r>
            <a:r>
              <a:rPr lang="en" sz="2400">
                <a:solidFill>
                  <a:schemeClr val="accent6"/>
                </a:solidFill>
                <a:latin typeface="Source Sans Pro"/>
                <a:ea typeface="Source Sans Pro"/>
                <a:cs typeface="Source Sans Pro"/>
                <a:sym typeface="Source Sans Pro"/>
              </a:rPr>
              <a:t> property to </a:t>
            </a:r>
            <a:r>
              <a:rPr b="1" lang="en" sz="2400">
                <a:solidFill>
                  <a:srgbClr val="FF0000"/>
                </a:solidFill>
                <a:latin typeface="Courier New"/>
                <a:ea typeface="Courier New"/>
                <a:cs typeface="Courier New"/>
                <a:sym typeface="Courier New"/>
              </a:rPr>
              <a:t>red</a:t>
            </a:r>
            <a:endParaRPr b="1" sz="1800">
              <a:solidFill>
                <a:srgbClr val="FF0000"/>
              </a:solidFill>
              <a:latin typeface="Courier New"/>
              <a:ea typeface="Courier New"/>
              <a:cs typeface="Courier New"/>
              <a:sym typeface="Courier New"/>
            </a:endParaRPr>
          </a:p>
        </p:txBody>
      </p:sp>
      <p:sp>
        <p:nvSpPr>
          <p:cNvPr id="205" name="Google Shape;205;p29"/>
          <p:cNvSpPr txBox="1"/>
          <p:nvPr/>
        </p:nvSpPr>
        <p:spPr>
          <a:xfrm>
            <a:off x="4966875" y="3376175"/>
            <a:ext cx="27609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Source Sans Pro"/>
                <a:ea typeface="Source Sans Pro"/>
                <a:cs typeface="Source Sans Pro"/>
                <a:sym typeface="Source Sans Pro"/>
              </a:rPr>
              <a:t>Set the </a:t>
            </a:r>
            <a:r>
              <a:rPr b="1" lang="en">
                <a:solidFill>
                  <a:schemeClr val="accent6"/>
                </a:solidFill>
                <a:latin typeface="Courier New"/>
                <a:ea typeface="Courier New"/>
                <a:cs typeface="Courier New"/>
                <a:sym typeface="Courier New"/>
              </a:rPr>
              <a:t>font-family</a:t>
            </a:r>
            <a:r>
              <a:rPr lang="en">
                <a:solidFill>
                  <a:schemeClr val="accent6"/>
                </a:solidFill>
                <a:latin typeface="Source Sans Pro"/>
                <a:ea typeface="Source Sans Pro"/>
                <a:cs typeface="Source Sans Pro"/>
                <a:sym typeface="Source Sans Pro"/>
              </a:rPr>
              <a:t> property to </a:t>
            </a:r>
            <a:r>
              <a:rPr b="1" lang="en">
                <a:solidFill>
                  <a:schemeClr val="accent6"/>
                </a:solidFill>
                <a:latin typeface="Courier New"/>
                <a:ea typeface="Courier New"/>
                <a:cs typeface="Courier New"/>
                <a:sym typeface="Courier New"/>
              </a:rPr>
              <a:t>“Comic Sans MS”</a:t>
            </a:r>
            <a:endParaRPr b="1">
              <a:solidFill>
                <a:schemeClr val="accent6"/>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How does it work?</a:t>
            </a:r>
            <a:endParaRPr/>
          </a:p>
        </p:txBody>
      </p:sp>
      <p:sp>
        <p:nvSpPr>
          <p:cNvPr id="211" name="Google Shape;211;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30"/>
          <p:cNvPicPr preferRelativeResize="0"/>
          <p:nvPr/>
        </p:nvPicPr>
        <p:blipFill>
          <a:blip r:embed="rId3">
            <a:alphaModFix/>
          </a:blip>
          <a:stretch>
            <a:fillRect/>
          </a:stretch>
        </p:blipFill>
        <p:spPr>
          <a:xfrm>
            <a:off x="472225" y="1252538"/>
            <a:ext cx="3200400" cy="2638425"/>
          </a:xfrm>
          <a:prstGeom prst="rect">
            <a:avLst/>
          </a:prstGeom>
          <a:noFill/>
          <a:ln cap="flat" cmpd="sng" w="19050">
            <a:solidFill>
              <a:schemeClr val="dk2"/>
            </a:solidFill>
            <a:prstDash val="solid"/>
            <a:round/>
            <a:headEnd len="sm" w="sm" type="none"/>
            <a:tailEnd len="sm" w="sm" type="none"/>
          </a:ln>
        </p:spPr>
      </p:pic>
      <p:pic>
        <p:nvPicPr>
          <p:cNvPr id="213" name="Google Shape;213;p30"/>
          <p:cNvPicPr preferRelativeResize="0"/>
          <p:nvPr/>
        </p:nvPicPr>
        <p:blipFill>
          <a:blip r:embed="rId4">
            <a:alphaModFix/>
          </a:blip>
          <a:stretch>
            <a:fillRect/>
          </a:stretch>
        </p:blipFill>
        <p:spPr>
          <a:xfrm>
            <a:off x="5404475" y="1133488"/>
            <a:ext cx="2867025" cy="2876550"/>
          </a:xfrm>
          <a:prstGeom prst="rect">
            <a:avLst/>
          </a:prstGeom>
          <a:noFill/>
          <a:ln cap="flat" cmpd="sng" w="19050">
            <a:solidFill>
              <a:schemeClr val="dk2"/>
            </a:solidFill>
            <a:prstDash val="solid"/>
            <a:round/>
            <a:headEnd len="sm" w="sm" type="none"/>
            <a:tailEnd len="sm" w="sm" type="none"/>
          </a:ln>
        </p:spPr>
      </p:pic>
      <p:sp>
        <p:nvSpPr>
          <p:cNvPr id="214" name="Google Shape;214;p30"/>
          <p:cNvSpPr txBox="1"/>
          <p:nvPr/>
        </p:nvSpPr>
        <p:spPr>
          <a:xfrm>
            <a:off x="456875" y="4164075"/>
            <a:ext cx="79431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Actually, I think I’ve made it worse. At least it’s </a:t>
            </a:r>
            <a:r>
              <a:rPr i="1" lang="en" sz="2400">
                <a:latin typeface="Source Sans Pro"/>
                <a:ea typeface="Source Sans Pro"/>
                <a:cs typeface="Source Sans Pro"/>
                <a:sym typeface="Source Sans Pro"/>
              </a:rPr>
              <a:t>unique.</a:t>
            </a:r>
            <a:endParaRPr sz="2400">
              <a:latin typeface="Source Sans Pro"/>
              <a:ea typeface="Source Sans Pro"/>
              <a:cs typeface="Source Sans Pro"/>
              <a:sym typeface="Source Sans Pro"/>
            </a:endParaRPr>
          </a:p>
        </p:txBody>
      </p:sp>
      <p:sp>
        <p:nvSpPr>
          <p:cNvPr id="215" name="Google Shape;215;p30"/>
          <p:cNvSpPr/>
          <p:nvPr/>
        </p:nvSpPr>
        <p:spPr>
          <a:xfrm>
            <a:off x="3792050" y="1847075"/>
            <a:ext cx="1383600" cy="105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Source Sans Pro"/>
                <a:ea typeface="Source Sans Pro"/>
                <a:cs typeface="Source Sans Pro"/>
                <a:sym typeface="Source Sans Pro"/>
              </a:rPr>
              <a:t>Apply the CSS</a:t>
            </a:r>
            <a:endParaRPr b="1">
              <a:solidFill>
                <a:schemeClr val="accent6"/>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Adding CSS - Best Practices</a:t>
            </a:r>
            <a:endParaRPr/>
          </a:p>
        </p:txBody>
      </p:sp>
      <p:sp>
        <p:nvSpPr>
          <p:cNvPr id="221" name="Google Shape;22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3 common ways to add CSS rules to your pages.</a:t>
            </a:r>
            <a:endParaRPr/>
          </a:p>
          <a:p>
            <a:pPr indent="0" lvl="0" marL="0" rtl="0" algn="l">
              <a:spcBef>
                <a:spcPts val="1600"/>
              </a:spcBef>
              <a:spcAft>
                <a:spcPts val="0"/>
              </a:spcAft>
              <a:buNone/>
            </a:pPr>
            <a:r>
              <a:rPr lang="en"/>
              <a:t>However, there is only one (1) best practice.</a:t>
            </a:r>
            <a:endParaRPr/>
          </a:p>
          <a:p>
            <a:pPr indent="0" lvl="0" marL="0" rtl="0" algn="l">
              <a:spcBef>
                <a:spcPts val="1600"/>
              </a:spcBef>
              <a:spcAft>
                <a:spcPts val="0"/>
              </a:spcAft>
              <a:buNone/>
            </a:pPr>
            <a:r>
              <a:rPr lang="en"/>
              <a:t>We will discuss each of these:</a:t>
            </a:r>
            <a:endParaRPr/>
          </a:p>
          <a:p>
            <a:pPr indent="-342900" lvl="0" marL="457200" rtl="0" algn="l">
              <a:spcBef>
                <a:spcPts val="1600"/>
              </a:spcBef>
              <a:spcAft>
                <a:spcPts val="0"/>
              </a:spcAft>
              <a:buSzPts val="1800"/>
              <a:buAutoNum type="arabicPeriod"/>
            </a:pPr>
            <a:r>
              <a:rPr lang="en"/>
              <a:t>Inline stylings for individual HTML elements</a:t>
            </a:r>
            <a:endParaRPr/>
          </a:p>
          <a:p>
            <a:pPr indent="-342900" lvl="0" marL="457200" rtl="0" algn="l">
              <a:spcBef>
                <a:spcPts val="0"/>
              </a:spcBef>
              <a:spcAft>
                <a:spcPts val="0"/>
              </a:spcAft>
              <a:buSzPts val="1800"/>
              <a:buAutoNum type="arabicPeriod"/>
            </a:pPr>
            <a:r>
              <a:rPr lang="en">
                <a:latin typeface="Courier New"/>
                <a:ea typeface="Courier New"/>
                <a:cs typeface="Courier New"/>
                <a:sym typeface="Courier New"/>
              </a:rPr>
              <a:t>&lt;style&gt;</a:t>
            </a:r>
            <a:r>
              <a:rPr lang="en"/>
              <a:t> delcaration in the </a:t>
            </a:r>
            <a:r>
              <a:rPr lang="en">
                <a:latin typeface="Courier New"/>
                <a:ea typeface="Courier New"/>
                <a:cs typeface="Courier New"/>
                <a:sym typeface="Courier New"/>
              </a:rPr>
              <a:t>&lt;head&gt;</a:t>
            </a:r>
            <a:r>
              <a:rPr lang="en"/>
              <a:t> section of an HTML page</a:t>
            </a:r>
            <a:endParaRPr/>
          </a:p>
          <a:p>
            <a:pPr indent="-342900" lvl="0" marL="457200" rtl="0" algn="l">
              <a:spcBef>
                <a:spcPts val="0"/>
              </a:spcBef>
              <a:spcAft>
                <a:spcPts val="0"/>
              </a:spcAft>
              <a:buSzPts val="1800"/>
              <a:buAutoNum type="arabicPeriod"/>
            </a:pPr>
            <a:r>
              <a:rPr lang="en"/>
              <a:t>Linked stylesheets</a:t>
            </a:r>
            <a:endParaRPr/>
          </a:p>
          <a:p>
            <a:pPr indent="0" lvl="0" marL="0" rtl="0" algn="l">
              <a:spcBef>
                <a:spcPts val="1600"/>
              </a:spcBef>
              <a:spcAft>
                <a:spcPts val="1600"/>
              </a:spcAft>
              <a:buNone/>
            </a:pPr>
            <a:r>
              <a:rPr lang="en"/>
              <a:t> </a:t>
            </a:r>
            <a:endParaRPr/>
          </a:p>
        </p:txBody>
      </p:sp>
      <p:sp>
        <p:nvSpPr>
          <p:cNvPr id="222" name="Google Shape;222;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begin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a high-level introduction to HTML, CSS, and JS. </a:t>
            </a:r>
            <a:endParaRPr/>
          </a:p>
          <a:p>
            <a:pPr indent="-342900" lvl="0" marL="457200" rtl="0" algn="l">
              <a:spcBef>
                <a:spcPts val="0"/>
              </a:spcBef>
              <a:spcAft>
                <a:spcPts val="0"/>
              </a:spcAft>
              <a:buSzPts val="1800"/>
              <a:buChar char="-"/>
            </a:pPr>
            <a:r>
              <a:rPr lang="en"/>
              <a:t>This covers very basic topics.</a:t>
            </a:r>
            <a:endParaRPr/>
          </a:p>
          <a:p>
            <a:pPr indent="-342900" lvl="0" marL="457200" rtl="0" algn="l">
              <a:spcBef>
                <a:spcPts val="0"/>
              </a:spcBef>
              <a:spcAft>
                <a:spcPts val="0"/>
              </a:spcAft>
              <a:buSzPts val="1800"/>
              <a:buChar char="-"/>
            </a:pPr>
            <a:r>
              <a:rPr lang="en"/>
              <a:t>No previous experience needed!</a:t>
            </a:r>
            <a:endParaRPr/>
          </a:p>
          <a:p>
            <a:pPr indent="-342900" lvl="0" marL="457200" rtl="0" algn="l">
              <a:spcBef>
                <a:spcPts val="0"/>
              </a:spcBef>
              <a:spcAft>
                <a:spcPts val="0"/>
              </a:spcAft>
              <a:buSzPts val="1800"/>
              <a:buChar char="-"/>
            </a:pPr>
            <a:r>
              <a:rPr lang="en"/>
              <a:t>If you have questions, raise your hand to let us know.</a:t>
            </a:r>
            <a:endParaRPr/>
          </a:p>
          <a:p>
            <a:pPr indent="0" lvl="0" marL="0" rtl="0" algn="l">
              <a:spcBef>
                <a:spcPts val="1600"/>
              </a:spcBef>
              <a:spcAft>
                <a:spcPts val="0"/>
              </a:spcAft>
              <a:buNone/>
            </a:pPr>
            <a:r>
              <a:rPr lang="en"/>
              <a:t>All of the files and these slides are available at: </a:t>
            </a:r>
            <a:br>
              <a:rPr lang="en"/>
            </a:br>
            <a:br>
              <a:rPr lang="en"/>
            </a:br>
            <a:r>
              <a:rPr lang="en" sz="3000">
                <a:solidFill>
                  <a:schemeClr val="hlink"/>
                </a:solidFill>
                <a:uFill>
                  <a:noFill/>
                </a:uFill>
                <a:hlinkClick r:id="rId3"/>
              </a:rPr>
              <a:t>https://github.com/UWB-ACM/Intro-HTML-CSS-JS</a:t>
            </a:r>
            <a:endParaRPr sz="3000"/>
          </a:p>
          <a:p>
            <a:pPr indent="0" lvl="0" marL="0" rtl="0" algn="l">
              <a:spcBef>
                <a:spcPts val="1600"/>
              </a:spcBef>
              <a:spcAft>
                <a:spcPts val="1600"/>
              </a:spcAft>
              <a:buNone/>
            </a:pPr>
            <a:r>
              <a:t/>
            </a:r>
            <a:endParaRPr/>
          </a:p>
        </p:txBody>
      </p:sp>
      <p:sp>
        <p:nvSpPr>
          <p:cNvPr id="66" name="Google Shape;66;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Adding CSS - inline styling</a:t>
            </a:r>
            <a:endParaRPr/>
          </a:p>
        </p:txBody>
      </p:sp>
      <p:sp>
        <p:nvSpPr>
          <p:cNvPr id="228" name="Google Shape;228;p32"/>
          <p:cNvSpPr txBox="1"/>
          <p:nvPr>
            <p:ph idx="1" type="body"/>
          </p:nvPr>
        </p:nvSpPr>
        <p:spPr>
          <a:xfrm>
            <a:off x="311700" y="1152475"/>
            <a:ext cx="3023400" cy="21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assign style inside HTML tags using the </a:t>
            </a:r>
            <a:r>
              <a:rPr b="1" lang="en">
                <a:latin typeface="Courier New"/>
                <a:ea typeface="Courier New"/>
                <a:cs typeface="Courier New"/>
                <a:sym typeface="Courier New"/>
              </a:rPr>
              <a:t>style</a:t>
            </a:r>
            <a:r>
              <a:rPr lang="en"/>
              <a:t> attribute.</a:t>
            </a:r>
            <a:endParaRPr/>
          </a:p>
          <a:p>
            <a:pPr indent="-342900" lvl="0" marL="457200" rtl="0" algn="l">
              <a:spcBef>
                <a:spcPts val="1600"/>
              </a:spcBef>
              <a:spcAft>
                <a:spcPts val="0"/>
              </a:spcAft>
              <a:buSzPts val="1800"/>
              <a:buChar char="-"/>
            </a:pPr>
            <a:r>
              <a:rPr lang="en"/>
              <a:t>Very straightforward</a:t>
            </a:r>
            <a:endParaRPr/>
          </a:p>
          <a:p>
            <a:pPr indent="-342900" lvl="0" marL="457200" rtl="0" algn="l">
              <a:spcBef>
                <a:spcPts val="0"/>
              </a:spcBef>
              <a:spcAft>
                <a:spcPts val="0"/>
              </a:spcAft>
              <a:buSzPts val="1800"/>
              <a:buChar char="-"/>
            </a:pPr>
            <a:r>
              <a:rPr lang="en"/>
              <a:t>Re-using style requires copying and pasting :/</a:t>
            </a:r>
            <a:endParaRPr/>
          </a:p>
        </p:txBody>
      </p:sp>
      <p:sp>
        <p:nvSpPr>
          <p:cNvPr id="229" name="Google Shape;229;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32"/>
          <p:cNvPicPr preferRelativeResize="0"/>
          <p:nvPr/>
        </p:nvPicPr>
        <p:blipFill>
          <a:blip r:embed="rId3">
            <a:alphaModFix/>
          </a:blip>
          <a:stretch>
            <a:fillRect/>
          </a:stretch>
        </p:blipFill>
        <p:spPr>
          <a:xfrm>
            <a:off x="3876250" y="3776650"/>
            <a:ext cx="4895850" cy="1114425"/>
          </a:xfrm>
          <a:prstGeom prst="rect">
            <a:avLst/>
          </a:prstGeom>
          <a:noFill/>
          <a:ln cap="flat" cmpd="sng" w="19050">
            <a:solidFill>
              <a:schemeClr val="dk2"/>
            </a:solidFill>
            <a:prstDash val="solid"/>
            <a:round/>
            <a:headEnd len="sm" w="sm" type="none"/>
            <a:tailEnd len="sm" w="sm" type="none"/>
          </a:ln>
        </p:spPr>
      </p:pic>
      <p:sp>
        <p:nvSpPr>
          <p:cNvPr id="231" name="Google Shape;231;p32"/>
          <p:cNvSpPr txBox="1"/>
          <p:nvPr/>
        </p:nvSpPr>
        <p:spPr>
          <a:xfrm>
            <a:off x="3407100" y="1167788"/>
            <a:ext cx="5562300" cy="2509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  &lt;</a:t>
            </a:r>
            <a:r>
              <a:rPr b="1" lang="en" sz="1800">
                <a:solidFill>
                  <a:srgbClr val="569CD6"/>
                </a:solidFill>
                <a:latin typeface="Courier New"/>
                <a:ea typeface="Courier New"/>
                <a:cs typeface="Courier New"/>
                <a:sym typeface="Courier New"/>
              </a:rPr>
              <a:t>h1</a:t>
            </a:r>
            <a:r>
              <a:rPr b="1" lang="en" sz="1800">
                <a:solidFill>
                  <a:srgbClr val="D4D4D4"/>
                </a:solidFill>
                <a:latin typeface="Courier New"/>
                <a:ea typeface="Courier New"/>
                <a:cs typeface="Courier New"/>
                <a:sym typeface="Courier New"/>
              </a:rPr>
              <a:t> </a:t>
            </a:r>
            <a:r>
              <a:rPr b="1" lang="en" sz="1800">
                <a:solidFill>
                  <a:srgbClr val="9CDCFE"/>
                </a:solidFill>
                <a:latin typeface="Courier New"/>
                <a:ea typeface="Courier New"/>
                <a:cs typeface="Courier New"/>
                <a:sym typeface="Courier New"/>
              </a:rPr>
              <a:t>style</a:t>
            </a:r>
            <a:r>
              <a:rPr b="1" lang="en" sz="1800">
                <a:solidFill>
                  <a:srgbClr val="D4D4D4"/>
                </a:solidFill>
                <a:latin typeface="Courier New"/>
                <a:ea typeface="Courier New"/>
                <a:cs typeface="Courier New"/>
                <a:sym typeface="Courier New"/>
              </a:rPr>
              <a:t>=</a:t>
            </a:r>
            <a:r>
              <a:rPr b="1" lang="en" sz="1800">
                <a:solidFill>
                  <a:srgbClr val="CE9178"/>
                </a:solidFill>
                <a:latin typeface="Courier New"/>
                <a:ea typeface="Courier New"/>
                <a:cs typeface="Courier New"/>
                <a:sym typeface="Courier New"/>
              </a:rPr>
              <a:t>"color: red;"</a:t>
            </a:r>
            <a:r>
              <a:rPr b="1" lang="en" sz="1800">
                <a:solidFill>
                  <a:srgbClr val="808080"/>
                </a:solidFill>
                <a:latin typeface="Courier New"/>
                <a:ea typeface="Courier New"/>
                <a:cs typeface="Courier New"/>
                <a:sym typeface="Courier New"/>
              </a:rPr>
              <a:t>&gt;</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Style, now with attributes!</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  &lt;/</a:t>
            </a:r>
            <a:r>
              <a:rPr b="1" lang="en" sz="1800">
                <a:solidFill>
                  <a:srgbClr val="569CD6"/>
                </a:solidFill>
                <a:latin typeface="Courier New"/>
                <a:ea typeface="Courier New"/>
                <a:cs typeface="Courier New"/>
                <a:sym typeface="Courier New"/>
              </a:rPr>
              <a:t>h1</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This doesn't scale well, though.</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800">
              <a:solidFill>
                <a:srgbClr val="80808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Adding CSS - </a:t>
            </a:r>
            <a:r>
              <a:rPr lang="en">
                <a:latin typeface="Courier New"/>
                <a:ea typeface="Courier New"/>
                <a:cs typeface="Courier New"/>
                <a:sym typeface="Courier New"/>
              </a:rPr>
              <a:t>&lt;style&gt;</a:t>
            </a:r>
            <a:endParaRPr>
              <a:latin typeface="Courier New"/>
              <a:ea typeface="Courier New"/>
              <a:cs typeface="Courier New"/>
              <a:sym typeface="Courier New"/>
            </a:endParaRPr>
          </a:p>
        </p:txBody>
      </p:sp>
      <p:sp>
        <p:nvSpPr>
          <p:cNvPr id="237" name="Google Shape;237;p33"/>
          <p:cNvSpPr txBox="1"/>
          <p:nvPr>
            <p:ph idx="1" type="body"/>
          </p:nvPr>
        </p:nvSpPr>
        <p:spPr>
          <a:xfrm>
            <a:off x="311700" y="1152475"/>
            <a:ext cx="3539100" cy="22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add CSS rules for all matching HTML tags in a file by using the </a:t>
            </a:r>
            <a:r>
              <a:rPr lang="en">
                <a:latin typeface="Courier New"/>
                <a:ea typeface="Courier New"/>
                <a:cs typeface="Courier New"/>
                <a:sym typeface="Courier New"/>
              </a:rPr>
              <a:t>&lt;style&gt;</a:t>
            </a:r>
            <a:r>
              <a:rPr lang="en"/>
              <a:t> tag inside the </a:t>
            </a:r>
            <a:r>
              <a:rPr lang="en">
                <a:latin typeface="Courier New"/>
                <a:ea typeface="Courier New"/>
                <a:cs typeface="Courier New"/>
                <a:sym typeface="Courier New"/>
              </a:rPr>
              <a:t>&lt;head&gt;</a:t>
            </a:r>
            <a:r>
              <a:rPr lang="en"/>
              <a:t> tag..</a:t>
            </a:r>
            <a:endParaRPr/>
          </a:p>
          <a:p>
            <a:pPr indent="-342900" lvl="0" marL="457200" rtl="0" algn="l">
              <a:spcBef>
                <a:spcPts val="1600"/>
              </a:spcBef>
              <a:spcAft>
                <a:spcPts val="0"/>
              </a:spcAft>
              <a:buSzPts val="1800"/>
              <a:buChar char="-"/>
            </a:pPr>
            <a:r>
              <a:rPr lang="en"/>
              <a:t>Easy and quick to use.</a:t>
            </a:r>
            <a:endParaRPr/>
          </a:p>
          <a:p>
            <a:pPr indent="-342900" lvl="0" marL="457200" rtl="0" algn="l">
              <a:spcBef>
                <a:spcPts val="0"/>
              </a:spcBef>
              <a:spcAft>
                <a:spcPts val="0"/>
              </a:spcAft>
              <a:buSzPts val="1800"/>
              <a:buChar char="-"/>
            </a:pPr>
            <a:r>
              <a:rPr lang="en"/>
              <a:t>Not great if your site has multiple HTML pages.</a:t>
            </a:r>
            <a:endParaRPr/>
          </a:p>
        </p:txBody>
      </p:sp>
      <p:sp>
        <p:nvSpPr>
          <p:cNvPr id="238" name="Google Shape;238;p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3"/>
          <p:cNvSpPr txBox="1"/>
          <p:nvPr/>
        </p:nvSpPr>
        <p:spPr>
          <a:xfrm>
            <a:off x="4071125" y="982375"/>
            <a:ext cx="4643700" cy="37566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2"/>
              </a:buClr>
              <a:buSzPts val="1100"/>
              <a:buFont typeface="Arial"/>
              <a:buNone/>
            </a:pP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head</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style</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a:solidFill>
                  <a:srgbClr val="D4D4D4"/>
                </a:solidFill>
                <a:latin typeface="Courier New"/>
                <a:ea typeface="Courier New"/>
                <a:cs typeface="Courier New"/>
                <a:sym typeface="Courier New"/>
              </a:rPr>
              <a:t>       </a:t>
            </a:r>
            <a:r>
              <a:rPr b="1" lang="en">
                <a:solidFill>
                  <a:srgbClr val="D7BA7D"/>
                </a:solidFill>
                <a:latin typeface="Courier New"/>
                <a:ea typeface="Courier New"/>
                <a:cs typeface="Courier New"/>
                <a:sym typeface="Courier New"/>
              </a:rPr>
              <a:t>h1</a:t>
            </a:r>
            <a:r>
              <a:rPr b="1" lang="en">
                <a:solidFill>
                  <a:srgbClr val="D4D4D4"/>
                </a:solidFill>
                <a:latin typeface="Courier New"/>
                <a:ea typeface="Courier New"/>
                <a:cs typeface="Courier New"/>
                <a:sym typeface="Courier New"/>
              </a:rPr>
              <a:t> { </a:t>
            </a:r>
            <a:r>
              <a:rPr b="1" lang="en">
                <a:solidFill>
                  <a:srgbClr val="9CDCFE"/>
                </a:solidFill>
                <a:latin typeface="Courier New"/>
                <a:ea typeface="Courier New"/>
                <a:cs typeface="Courier New"/>
                <a:sym typeface="Courier New"/>
              </a:rPr>
              <a:t>color</a:t>
            </a:r>
            <a:r>
              <a:rPr b="1" lang="en">
                <a:solidFill>
                  <a:srgbClr val="D4D4D4"/>
                </a:solidFill>
                <a:latin typeface="Courier New"/>
                <a:ea typeface="Courier New"/>
                <a:cs typeface="Courier New"/>
                <a:sym typeface="Courier New"/>
              </a:rPr>
              <a:t>: </a:t>
            </a:r>
            <a:r>
              <a:rPr b="1" lang="en">
                <a:solidFill>
                  <a:srgbClr val="CE9178"/>
                </a:solidFill>
                <a:latin typeface="Courier New"/>
                <a:ea typeface="Courier New"/>
                <a:cs typeface="Courier New"/>
                <a:sym typeface="Courier New"/>
              </a:rPr>
              <a:t>red</a:t>
            </a:r>
            <a:r>
              <a:rPr b="1" lang="en">
                <a:solidFill>
                  <a:srgbClr val="D4D4D4"/>
                </a:solidFill>
                <a:latin typeface="Courier New"/>
                <a:ea typeface="Courier New"/>
                <a:cs typeface="Courier New"/>
                <a:sym typeface="Courier New"/>
              </a:rPr>
              <a:t>; }</a:t>
            </a:r>
            <a:endParaRPr b="1">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style</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head</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body</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p</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h1</a:t>
            </a:r>
            <a:r>
              <a:rPr b="1" lang="en">
                <a:solidFill>
                  <a:srgbClr val="808080"/>
                </a:solidFill>
                <a:latin typeface="Courier New"/>
                <a:ea typeface="Courier New"/>
                <a:cs typeface="Courier New"/>
                <a:sym typeface="Courier New"/>
              </a:rPr>
              <a:t>&gt;</a:t>
            </a:r>
            <a:r>
              <a:rPr b="1" lang="en">
                <a:solidFill>
                  <a:srgbClr val="D4D4D4"/>
                </a:solidFill>
                <a:latin typeface="Courier New"/>
                <a:ea typeface="Courier New"/>
                <a:cs typeface="Courier New"/>
                <a:sym typeface="Courier New"/>
              </a:rPr>
              <a:t> This is my page!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h1</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a:solidFill>
                  <a:srgbClr val="D4D4D4"/>
                </a:solidFill>
                <a:latin typeface="Courier New"/>
                <a:ea typeface="Courier New"/>
                <a:cs typeface="Courier New"/>
                <a:sym typeface="Courier New"/>
              </a:rPr>
              <a:t>   There's nothing here yet... how did you find this?</a:t>
            </a:r>
            <a:endParaRPr b="1">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p</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body</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p:txBody>
      </p:sp>
      <p:pic>
        <p:nvPicPr>
          <p:cNvPr id="240" name="Google Shape;240;p33"/>
          <p:cNvPicPr preferRelativeResize="0"/>
          <p:nvPr/>
        </p:nvPicPr>
        <p:blipFill>
          <a:blip r:embed="rId3">
            <a:alphaModFix/>
          </a:blip>
          <a:stretch>
            <a:fillRect/>
          </a:stretch>
        </p:blipFill>
        <p:spPr>
          <a:xfrm>
            <a:off x="170175" y="3693574"/>
            <a:ext cx="3822150" cy="99516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Adding CSS - Linked </a:t>
            </a:r>
            <a:r>
              <a:rPr lang="en">
                <a:latin typeface="Courier New"/>
                <a:ea typeface="Courier New"/>
                <a:cs typeface="Courier New"/>
                <a:sym typeface="Courier New"/>
              </a:rPr>
              <a:t>.css</a:t>
            </a:r>
            <a:r>
              <a:rPr lang="en"/>
              <a:t> file</a:t>
            </a:r>
            <a:endParaRPr/>
          </a:p>
        </p:txBody>
      </p:sp>
      <p:sp>
        <p:nvSpPr>
          <p:cNvPr id="246" name="Google Shape;246;p34"/>
          <p:cNvSpPr txBox="1"/>
          <p:nvPr>
            <p:ph idx="1" type="body"/>
          </p:nvPr>
        </p:nvSpPr>
        <p:spPr>
          <a:xfrm>
            <a:off x="311700" y="1152475"/>
            <a:ext cx="260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method is most commonly used, since it’s the easiest way to reuse a style across multiple HTML documents for consistency.</a:t>
            </a:r>
            <a:endParaRPr/>
          </a:p>
          <a:p>
            <a:pPr indent="0" lvl="0" marL="0" rtl="0" algn="l">
              <a:spcBef>
                <a:spcPts val="1600"/>
              </a:spcBef>
              <a:spcAft>
                <a:spcPts val="1600"/>
              </a:spcAft>
              <a:buNone/>
            </a:pPr>
            <a:r>
              <a:t/>
            </a:r>
            <a:endParaRPr/>
          </a:p>
        </p:txBody>
      </p:sp>
      <p:sp>
        <p:nvSpPr>
          <p:cNvPr id="247" name="Google Shape;247;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4"/>
          <p:cNvSpPr txBox="1"/>
          <p:nvPr/>
        </p:nvSpPr>
        <p:spPr>
          <a:xfrm>
            <a:off x="3119800" y="982375"/>
            <a:ext cx="5886900" cy="30252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head</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link</a:t>
            </a:r>
            <a:r>
              <a:rPr b="1" lang="en">
                <a:solidFill>
                  <a:srgbClr val="D4D4D4"/>
                </a:solidFill>
                <a:latin typeface="Courier New"/>
                <a:ea typeface="Courier New"/>
                <a:cs typeface="Courier New"/>
                <a:sym typeface="Courier New"/>
              </a:rPr>
              <a:t> </a:t>
            </a:r>
            <a:r>
              <a:rPr b="1" lang="en">
                <a:solidFill>
                  <a:srgbClr val="9CDCFE"/>
                </a:solidFill>
                <a:latin typeface="Courier New"/>
                <a:ea typeface="Courier New"/>
                <a:cs typeface="Courier New"/>
                <a:sym typeface="Courier New"/>
              </a:rPr>
              <a:t>rel</a:t>
            </a:r>
            <a:r>
              <a:rPr b="1" lang="en">
                <a:solidFill>
                  <a:srgbClr val="D4D4D4"/>
                </a:solidFill>
                <a:latin typeface="Courier New"/>
                <a:ea typeface="Courier New"/>
                <a:cs typeface="Courier New"/>
                <a:sym typeface="Courier New"/>
              </a:rPr>
              <a:t>=</a:t>
            </a:r>
            <a:r>
              <a:rPr b="1" lang="en">
                <a:solidFill>
                  <a:srgbClr val="CE9178"/>
                </a:solidFill>
                <a:latin typeface="Courier New"/>
                <a:ea typeface="Courier New"/>
                <a:cs typeface="Courier New"/>
                <a:sym typeface="Courier New"/>
              </a:rPr>
              <a:t>"stylesheet"</a:t>
            </a:r>
            <a:r>
              <a:rPr b="1" lang="en">
                <a:solidFill>
                  <a:srgbClr val="D4D4D4"/>
                </a:solidFill>
                <a:latin typeface="Courier New"/>
                <a:ea typeface="Courier New"/>
                <a:cs typeface="Courier New"/>
                <a:sym typeface="Courier New"/>
              </a:rPr>
              <a:t> </a:t>
            </a:r>
            <a:r>
              <a:rPr b="1" lang="en">
                <a:solidFill>
                  <a:srgbClr val="9CDCFE"/>
                </a:solidFill>
                <a:latin typeface="Courier New"/>
                <a:ea typeface="Courier New"/>
                <a:cs typeface="Courier New"/>
                <a:sym typeface="Courier New"/>
              </a:rPr>
              <a:t>type</a:t>
            </a:r>
            <a:r>
              <a:rPr b="1" lang="en">
                <a:solidFill>
                  <a:srgbClr val="D4D4D4"/>
                </a:solidFill>
                <a:latin typeface="Courier New"/>
                <a:ea typeface="Courier New"/>
                <a:cs typeface="Courier New"/>
                <a:sym typeface="Courier New"/>
              </a:rPr>
              <a:t>=</a:t>
            </a:r>
            <a:r>
              <a:rPr b="1" lang="en">
                <a:solidFill>
                  <a:srgbClr val="CE9178"/>
                </a:solidFill>
                <a:latin typeface="Courier New"/>
                <a:ea typeface="Courier New"/>
                <a:cs typeface="Courier New"/>
                <a:sym typeface="Courier New"/>
              </a:rPr>
              <a:t>"text/css"</a:t>
            </a:r>
            <a:r>
              <a:rPr b="1" lang="en">
                <a:solidFill>
                  <a:srgbClr val="D4D4D4"/>
                </a:solidFill>
                <a:latin typeface="Courier New"/>
                <a:ea typeface="Courier New"/>
                <a:cs typeface="Courier New"/>
                <a:sym typeface="Courier New"/>
              </a:rPr>
              <a:t> </a:t>
            </a:r>
            <a:endParaRPr b="1">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9CDCFE"/>
                </a:solidFill>
                <a:latin typeface="Courier New"/>
                <a:ea typeface="Courier New"/>
                <a:cs typeface="Courier New"/>
                <a:sym typeface="Courier New"/>
              </a:rPr>
              <a:t>         href</a:t>
            </a:r>
            <a:r>
              <a:rPr b="1" lang="en">
                <a:solidFill>
                  <a:srgbClr val="D4D4D4"/>
                </a:solidFill>
                <a:latin typeface="Courier New"/>
                <a:ea typeface="Courier New"/>
                <a:cs typeface="Courier New"/>
                <a:sym typeface="Courier New"/>
              </a:rPr>
              <a:t>=</a:t>
            </a:r>
            <a:r>
              <a:rPr b="1" lang="en">
                <a:solidFill>
                  <a:srgbClr val="CE9178"/>
                </a:solidFill>
                <a:latin typeface="Courier New"/>
                <a:ea typeface="Courier New"/>
                <a:cs typeface="Courier New"/>
                <a:sym typeface="Courier New"/>
              </a:rPr>
              <a:t>"example.css"</a:t>
            </a: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head</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body</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p</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h1</a:t>
            </a:r>
            <a:r>
              <a:rPr b="1" lang="en">
                <a:solidFill>
                  <a:srgbClr val="808080"/>
                </a:solidFill>
                <a:latin typeface="Courier New"/>
                <a:ea typeface="Courier New"/>
                <a:cs typeface="Courier New"/>
                <a:sym typeface="Courier New"/>
              </a:rPr>
              <a:t>&gt;</a:t>
            </a:r>
            <a:r>
              <a:rPr b="1" lang="en">
                <a:solidFill>
                  <a:srgbClr val="D4D4D4"/>
                </a:solidFill>
                <a:latin typeface="Courier New"/>
                <a:ea typeface="Courier New"/>
                <a:cs typeface="Courier New"/>
                <a:sym typeface="Courier New"/>
              </a:rPr>
              <a:t> Linked Style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h1</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D4D4D4"/>
                </a:solidFill>
                <a:latin typeface="Courier New"/>
                <a:ea typeface="Courier New"/>
                <a:cs typeface="Courier New"/>
                <a:sym typeface="Courier New"/>
              </a:rPr>
              <a:t>   The style is defined in example.css</a:t>
            </a:r>
            <a:endParaRPr b="1">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D4D4D4"/>
                </a:solidFill>
                <a:latin typeface="Courier New"/>
                <a:ea typeface="Courier New"/>
                <a:cs typeface="Courier New"/>
                <a:sym typeface="Courier New"/>
              </a:rPr>
              <a:t>   </a:t>
            </a: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p</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808080"/>
                </a:solidFill>
                <a:latin typeface="Courier New"/>
                <a:ea typeface="Courier New"/>
                <a:cs typeface="Courier New"/>
                <a:sym typeface="Courier New"/>
              </a:rPr>
              <a:t>&lt;/</a:t>
            </a:r>
            <a:r>
              <a:rPr b="1" lang="en">
                <a:solidFill>
                  <a:srgbClr val="569CD6"/>
                </a:solidFill>
                <a:latin typeface="Courier New"/>
                <a:ea typeface="Courier New"/>
                <a:cs typeface="Courier New"/>
                <a:sym typeface="Courier New"/>
              </a:rPr>
              <a:t>body</a:t>
            </a:r>
            <a:r>
              <a:rPr b="1" lang="en">
                <a:solidFill>
                  <a:srgbClr val="808080"/>
                </a:solidFill>
                <a:latin typeface="Courier New"/>
                <a:ea typeface="Courier New"/>
                <a:cs typeface="Courier New"/>
                <a:sym typeface="Courier New"/>
              </a:rPr>
              <a:t>&gt;</a:t>
            </a:r>
            <a:endParaRPr b="1">
              <a:solidFill>
                <a:srgbClr val="808080"/>
              </a:solidFill>
              <a:latin typeface="Courier New"/>
              <a:ea typeface="Courier New"/>
              <a:cs typeface="Courier New"/>
              <a:sym typeface="Courier New"/>
            </a:endParaRPr>
          </a:p>
        </p:txBody>
      </p:sp>
      <p:sp>
        <p:nvSpPr>
          <p:cNvPr id="249" name="Google Shape;249;p34"/>
          <p:cNvSpPr txBox="1"/>
          <p:nvPr/>
        </p:nvSpPr>
        <p:spPr>
          <a:xfrm>
            <a:off x="3119800" y="4053150"/>
            <a:ext cx="2140800" cy="8289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a:solidFill>
                  <a:srgbClr val="6A9955"/>
                </a:solidFill>
                <a:latin typeface="Courier New"/>
                <a:ea typeface="Courier New"/>
                <a:cs typeface="Courier New"/>
                <a:sym typeface="Courier New"/>
              </a:rPr>
              <a:t>/* example.css */</a:t>
            </a:r>
            <a:endParaRPr b="1">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a:solidFill>
                  <a:srgbClr val="D7BA7D"/>
                </a:solidFill>
                <a:latin typeface="Courier New"/>
                <a:ea typeface="Courier New"/>
                <a:cs typeface="Courier New"/>
                <a:sym typeface="Courier New"/>
              </a:rPr>
              <a:t>h1</a:t>
            </a:r>
            <a:r>
              <a:rPr b="1" lang="en">
                <a:solidFill>
                  <a:srgbClr val="D4D4D4"/>
                </a:solidFill>
                <a:latin typeface="Courier New"/>
                <a:ea typeface="Courier New"/>
                <a:cs typeface="Courier New"/>
                <a:sym typeface="Courier New"/>
              </a:rPr>
              <a:t> { </a:t>
            </a:r>
            <a:r>
              <a:rPr b="1" lang="en">
                <a:solidFill>
                  <a:srgbClr val="9CDCFE"/>
                </a:solidFill>
                <a:latin typeface="Courier New"/>
                <a:ea typeface="Courier New"/>
                <a:cs typeface="Courier New"/>
                <a:sym typeface="Courier New"/>
              </a:rPr>
              <a:t>color</a:t>
            </a:r>
            <a:r>
              <a:rPr b="1" lang="en">
                <a:solidFill>
                  <a:srgbClr val="D4D4D4"/>
                </a:solidFill>
                <a:latin typeface="Courier New"/>
                <a:ea typeface="Courier New"/>
                <a:cs typeface="Courier New"/>
                <a:sym typeface="Courier New"/>
              </a:rPr>
              <a:t>: </a:t>
            </a:r>
            <a:r>
              <a:rPr b="1" lang="en">
                <a:solidFill>
                  <a:srgbClr val="CE9178"/>
                </a:solidFill>
                <a:latin typeface="Courier New"/>
                <a:ea typeface="Courier New"/>
                <a:cs typeface="Courier New"/>
                <a:sym typeface="Courier New"/>
              </a:rPr>
              <a:t>red</a:t>
            </a:r>
            <a:r>
              <a:rPr b="1" lang="en">
                <a:solidFill>
                  <a:srgbClr val="D4D4D4"/>
                </a:solidFill>
                <a:latin typeface="Courier New"/>
                <a:ea typeface="Courier New"/>
                <a:cs typeface="Courier New"/>
                <a:sym typeface="Courier New"/>
              </a:rPr>
              <a:t>;}</a:t>
            </a:r>
            <a:endParaRPr b="1">
              <a:solidFill>
                <a:srgbClr val="808080"/>
              </a:solidFill>
              <a:latin typeface="Courier New"/>
              <a:ea typeface="Courier New"/>
              <a:cs typeface="Courier New"/>
              <a:sym typeface="Courier New"/>
            </a:endParaRPr>
          </a:p>
        </p:txBody>
      </p:sp>
      <p:pic>
        <p:nvPicPr>
          <p:cNvPr id="250" name="Google Shape;250;p34"/>
          <p:cNvPicPr preferRelativeResize="0"/>
          <p:nvPr/>
        </p:nvPicPr>
        <p:blipFill>
          <a:blip r:embed="rId3">
            <a:alphaModFix/>
          </a:blip>
          <a:stretch>
            <a:fillRect/>
          </a:stretch>
        </p:blipFill>
        <p:spPr>
          <a:xfrm>
            <a:off x="5373850" y="4052038"/>
            <a:ext cx="2608318" cy="831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35"/>
          <p:cNvPicPr preferRelativeResize="0"/>
          <p:nvPr/>
        </p:nvPicPr>
        <p:blipFill>
          <a:blip r:embed="rId3">
            <a:alphaModFix/>
          </a:blip>
          <a:stretch>
            <a:fillRect/>
          </a:stretch>
        </p:blipFill>
        <p:spPr>
          <a:xfrm>
            <a:off x="6244825" y="3830525"/>
            <a:ext cx="1603774" cy="789100"/>
          </a:xfrm>
          <a:prstGeom prst="rect">
            <a:avLst/>
          </a:prstGeom>
          <a:noFill/>
          <a:ln>
            <a:noFill/>
          </a:ln>
        </p:spPr>
      </p:pic>
      <p:sp>
        <p:nvSpPr>
          <p:cNvPr id="256" name="Google Shape;256;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Common Style Attributes</a:t>
            </a:r>
            <a:endParaRPr/>
          </a:p>
        </p:txBody>
      </p:sp>
      <p:sp>
        <p:nvSpPr>
          <p:cNvPr id="257" name="Google Shape;257;p35"/>
          <p:cNvSpPr txBox="1"/>
          <p:nvPr>
            <p:ph idx="1" type="body"/>
          </p:nvPr>
        </p:nvSpPr>
        <p:spPr>
          <a:xfrm>
            <a:off x="311700" y="1152475"/>
            <a:ext cx="8520600" cy="42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CSS has </a:t>
            </a:r>
            <a:r>
              <a:rPr b="1" lang="en"/>
              <a:t>tons </a:t>
            </a:r>
            <a:r>
              <a:rPr lang="en"/>
              <a:t>of properties that you can set. Here are a few that you may find useful:</a:t>
            </a:r>
            <a:endParaRPr/>
          </a:p>
        </p:txBody>
      </p:sp>
      <p:sp>
        <p:nvSpPr>
          <p:cNvPr id="258" name="Google Shape;258;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9" name="Google Shape;259;p35"/>
          <p:cNvGraphicFramePr/>
          <p:nvPr/>
        </p:nvGraphicFramePr>
        <p:xfrm>
          <a:off x="632675" y="1605575"/>
          <a:ext cx="3000000" cy="3000000"/>
        </p:xfrm>
        <a:graphic>
          <a:graphicData uri="http://schemas.openxmlformats.org/drawingml/2006/table">
            <a:tbl>
              <a:tblPr>
                <a:noFill/>
                <a:tableStyleId>{E6CCCB23-21CD-41A0-BC75-18336154535D}</a:tableStyleId>
              </a:tblPr>
              <a:tblGrid>
                <a:gridCol w="2064275"/>
                <a:gridCol w="1555225"/>
                <a:gridCol w="1976850"/>
                <a:gridCol w="1642650"/>
              </a:tblGrid>
              <a:tr h="594300">
                <a:tc>
                  <a:txBody>
                    <a:bodyPr>
                      <a:noAutofit/>
                    </a:bodyPr>
                    <a:lstStyle/>
                    <a:p>
                      <a:pPr indent="0" lvl="0" marL="0" rtl="0" algn="l">
                        <a:spcBef>
                          <a:spcPts val="0"/>
                        </a:spcBef>
                        <a:spcAft>
                          <a:spcPts val="0"/>
                        </a:spcAft>
                        <a:buNone/>
                      </a:pPr>
                      <a:r>
                        <a:rPr b="1" lang="en">
                          <a:latin typeface="Courier New"/>
                          <a:ea typeface="Courier New"/>
                          <a:cs typeface="Courier New"/>
                          <a:sym typeface="Courier New"/>
                        </a:rPr>
                        <a:t>color</a:t>
                      </a:r>
                      <a:endParaRPr b="1">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Sets the text color.</a:t>
                      </a:r>
                      <a:endParaRPr>
                        <a:solidFill>
                          <a:schemeClr val="dk1"/>
                        </a:solidFill>
                        <a:latin typeface="Source Sans Pro"/>
                        <a:ea typeface="Source Sans Pro"/>
                        <a:cs typeface="Source Sans Pro"/>
                        <a:sym typeface="Source Sans Pro"/>
                      </a:endParaRPr>
                    </a:p>
                  </a:txBody>
                  <a:tcPr marT="91425" marB="91425" marR="91425" marL="91425"/>
                </a:tc>
                <a:tc>
                  <a:txBody>
                    <a:bodyPr>
                      <a:noAutofit/>
                    </a:bodyPr>
                    <a:lstStyle/>
                    <a:p>
                      <a:pPr indent="0" lvl="0" marL="0" rtl="0" algn="l">
                        <a:spcBef>
                          <a:spcPts val="0"/>
                        </a:spcBef>
                        <a:spcAft>
                          <a:spcPts val="0"/>
                        </a:spcAft>
                        <a:buNone/>
                      </a:pPr>
                      <a:r>
                        <a:rPr b="1" lang="en">
                          <a:latin typeface="Courier New"/>
                          <a:ea typeface="Courier New"/>
                          <a:cs typeface="Courier New"/>
                          <a:sym typeface="Courier New"/>
                        </a:rPr>
                        <a:t>text-style</a:t>
                      </a:r>
                      <a:endParaRPr b="1">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u="sng">
                          <a:latin typeface="Source Sans Pro"/>
                          <a:ea typeface="Source Sans Pro"/>
                          <a:cs typeface="Source Sans Pro"/>
                          <a:sym typeface="Source Sans Pro"/>
                        </a:rPr>
                        <a:t>Sets if text is underlined.</a:t>
                      </a:r>
                      <a:endParaRPr u="sng">
                        <a:latin typeface="Source Sans Pro"/>
                        <a:ea typeface="Source Sans Pro"/>
                        <a:cs typeface="Source Sans Pro"/>
                        <a:sym typeface="Source Sans Pro"/>
                      </a:endParaRPr>
                    </a:p>
                  </a:txBody>
                  <a:tcPr marT="91425" marB="91425" marR="91425" marL="91425"/>
                </a:tc>
              </a:tr>
              <a:tr h="798450">
                <a:tc>
                  <a:txBody>
                    <a:bodyPr>
                      <a:noAutofit/>
                    </a:bodyPr>
                    <a:lstStyle/>
                    <a:p>
                      <a:pPr indent="0" lvl="0" marL="0" rtl="0" algn="l">
                        <a:spcBef>
                          <a:spcPts val="0"/>
                        </a:spcBef>
                        <a:spcAft>
                          <a:spcPts val="0"/>
                        </a:spcAft>
                        <a:buNone/>
                      </a:pPr>
                      <a:r>
                        <a:rPr b="1" lang="en">
                          <a:latin typeface="Courier New"/>
                          <a:ea typeface="Courier New"/>
                          <a:cs typeface="Courier New"/>
                          <a:sym typeface="Courier New"/>
                        </a:rPr>
                        <a:t>background-color</a:t>
                      </a:r>
                      <a:endParaRPr b="1">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highlight>
                            <a:srgbClr val="B6D7A8"/>
                          </a:highlight>
                          <a:latin typeface="Source Sans Pro"/>
                          <a:ea typeface="Source Sans Pro"/>
                          <a:cs typeface="Source Sans Pro"/>
                          <a:sym typeface="Source Sans Pro"/>
                        </a:rPr>
                        <a:t>Sets the color behind an element.</a:t>
                      </a:r>
                      <a:endParaRPr>
                        <a:highlight>
                          <a:srgbClr val="B6D7A8"/>
                        </a:highlight>
                        <a:latin typeface="Source Sans Pro"/>
                        <a:ea typeface="Source Sans Pro"/>
                        <a:cs typeface="Source Sans Pro"/>
                        <a:sym typeface="Source Sans Pro"/>
                      </a:endParaRPr>
                    </a:p>
                  </a:txBody>
                  <a:tcPr marT="91425" marB="91425" marR="91425" marL="91425"/>
                </a:tc>
                <a:tc>
                  <a:txBody>
                    <a:bodyPr>
                      <a:noAutofit/>
                    </a:bodyPr>
                    <a:lstStyle/>
                    <a:p>
                      <a:pPr indent="0" lvl="0" marL="0" rtl="0" algn="l">
                        <a:spcBef>
                          <a:spcPts val="0"/>
                        </a:spcBef>
                        <a:spcAft>
                          <a:spcPts val="0"/>
                        </a:spcAft>
                        <a:buNone/>
                      </a:pPr>
                      <a:r>
                        <a:rPr b="1" lang="en">
                          <a:latin typeface="Courier New"/>
                          <a:ea typeface="Courier New"/>
                          <a:cs typeface="Courier New"/>
                          <a:sym typeface="Courier New"/>
                        </a:rPr>
                        <a:t>text-align</a:t>
                      </a:r>
                      <a:endParaRPr b="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lang="en"/>
                        <a:t>Centers text</a:t>
                      </a:r>
                      <a:endParaRPr/>
                    </a:p>
                  </a:txBody>
                  <a:tcPr marT="91425" marB="91425" marR="91425" marL="91425"/>
                </a:tc>
              </a:tr>
              <a:tr h="801200">
                <a:tc>
                  <a:txBody>
                    <a:bodyPr>
                      <a:noAutofit/>
                    </a:bodyPr>
                    <a:lstStyle/>
                    <a:p>
                      <a:pPr indent="0" lvl="0" marL="0" rtl="0" algn="l">
                        <a:spcBef>
                          <a:spcPts val="0"/>
                        </a:spcBef>
                        <a:spcAft>
                          <a:spcPts val="0"/>
                        </a:spcAft>
                        <a:buNone/>
                      </a:pPr>
                      <a:r>
                        <a:rPr b="1" lang="en">
                          <a:latin typeface="Courier New"/>
                          <a:ea typeface="Courier New"/>
                          <a:cs typeface="Courier New"/>
                          <a:sym typeface="Courier New"/>
                        </a:rPr>
                        <a:t>font-weight</a:t>
                      </a:r>
                      <a:endParaRPr b="1">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latin typeface="Source Sans Pro SemiBold"/>
                          <a:ea typeface="Source Sans Pro SemiBold"/>
                          <a:cs typeface="Source Sans Pro SemiBold"/>
                          <a:sym typeface="Source Sans Pro SemiBold"/>
                        </a:rPr>
                        <a:t>Sets</a:t>
                      </a:r>
                      <a:r>
                        <a:rPr lang="en">
                          <a:latin typeface="Source Sans Pro"/>
                          <a:ea typeface="Source Sans Pro"/>
                          <a:cs typeface="Source Sans Pro"/>
                          <a:sym typeface="Source Sans Pro"/>
                        </a:rPr>
                        <a:t> the </a:t>
                      </a:r>
                      <a:r>
                        <a:rPr lang="en">
                          <a:latin typeface="Source Sans Pro Light"/>
                          <a:ea typeface="Source Sans Pro Light"/>
                          <a:cs typeface="Source Sans Pro Light"/>
                          <a:sym typeface="Source Sans Pro Light"/>
                        </a:rPr>
                        <a:t>font</a:t>
                      </a:r>
                      <a:r>
                        <a:rPr lang="en">
                          <a:latin typeface="Source Sans Pro"/>
                          <a:ea typeface="Source Sans Pro"/>
                          <a:cs typeface="Source Sans Pro"/>
                          <a:sym typeface="Source Sans Pro"/>
                        </a:rPr>
                        <a:t> </a:t>
                      </a:r>
                      <a:r>
                        <a:rPr b="1" lang="en">
                          <a:latin typeface="Source Sans Pro"/>
                          <a:ea typeface="Source Sans Pro"/>
                          <a:cs typeface="Source Sans Pro"/>
                          <a:sym typeface="Source Sans Pro"/>
                        </a:rPr>
                        <a:t>weight</a:t>
                      </a:r>
                      <a:r>
                        <a:rPr lang="en">
                          <a:latin typeface="Source Sans Pro"/>
                          <a:ea typeface="Source Sans Pro"/>
                          <a:cs typeface="Source Sans Pro"/>
                          <a:sym typeface="Source Sans Pro"/>
                        </a:rPr>
                        <a:t> (how </a:t>
                      </a:r>
                      <a:r>
                        <a:rPr lang="en">
                          <a:latin typeface="Source Sans Pro Black"/>
                          <a:ea typeface="Source Sans Pro Black"/>
                          <a:cs typeface="Source Sans Pro Black"/>
                          <a:sym typeface="Source Sans Pro Black"/>
                        </a:rPr>
                        <a:t>bold</a:t>
                      </a:r>
                      <a:r>
                        <a:rPr lang="en">
                          <a:latin typeface="Source Sans Pro"/>
                          <a:ea typeface="Source Sans Pro"/>
                          <a:cs typeface="Source Sans Pro"/>
                          <a:sym typeface="Source Sans Pro"/>
                        </a:rPr>
                        <a:t> it is)</a:t>
                      </a:r>
                      <a:endParaRPr>
                        <a:latin typeface="Source Sans Pro"/>
                        <a:ea typeface="Source Sans Pro"/>
                        <a:cs typeface="Source Sans Pro"/>
                        <a:sym typeface="Source Sans Pro"/>
                      </a:endParaRPr>
                    </a:p>
                  </a:txBody>
                  <a:tcPr marT="91425" marB="91425" marR="91425" marL="91425"/>
                </a:tc>
                <a:tc>
                  <a:txBody>
                    <a:bodyPr>
                      <a:noAutofit/>
                    </a:bodyPr>
                    <a:lstStyle/>
                    <a:p>
                      <a:pPr indent="0" lvl="0" marL="0" rtl="0" algn="l">
                        <a:spcBef>
                          <a:spcPts val="0"/>
                        </a:spcBef>
                        <a:spcAft>
                          <a:spcPts val="0"/>
                        </a:spcAft>
                        <a:buNone/>
                      </a:pPr>
                      <a:r>
                        <a:rPr b="1" lang="en">
                          <a:latin typeface="Courier New"/>
                          <a:ea typeface="Courier New"/>
                          <a:cs typeface="Courier New"/>
                          <a:sym typeface="Courier New"/>
                        </a:rPr>
                        <a:t>text-transform</a:t>
                      </a:r>
                      <a:endParaRPr b="1">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ALL CAPS</a:t>
                      </a:r>
                      <a:endParaRPr/>
                    </a:p>
                    <a:p>
                      <a:pPr indent="0" lvl="0" marL="0" rtl="0" algn="l">
                        <a:spcBef>
                          <a:spcPts val="0"/>
                        </a:spcBef>
                        <a:spcAft>
                          <a:spcPts val="0"/>
                        </a:spcAft>
                        <a:buNone/>
                      </a:pPr>
                      <a:r>
                        <a:rPr lang="en"/>
                        <a:t>a</a:t>
                      </a:r>
                      <a:r>
                        <a:rPr lang="en"/>
                        <a:t>ll lowercase</a:t>
                      </a:r>
                      <a:endParaRPr/>
                    </a:p>
                    <a:p>
                      <a:pPr indent="0" lvl="0" marL="0" rtl="0" algn="l">
                        <a:spcBef>
                          <a:spcPts val="0"/>
                        </a:spcBef>
                        <a:spcAft>
                          <a:spcPts val="0"/>
                        </a:spcAft>
                        <a:buNone/>
                      </a:pPr>
                      <a:r>
                        <a:rPr lang="en"/>
                        <a:t>All Camel Case</a:t>
                      </a:r>
                      <a:endParaRPr/>
                    </a:p>
                  </a:txBody>
                  <a:tcPr marT="91425" marB="91425" marR="91425" marL="91425"/>
                </a:tc>
              </a:tr>
              <a:tr h="801200">
                <a:tc>
                  <a:txBody>
                    <a:bodyPr>
                      <a:noAutofit/>
                    </a:bodyPr>
                    <a:lstStyle/>
                    <a:p>
                      <a:pPr indent="0" lvl="0" marL="0" rtl="0" algn="l">
                        <a:spcBef>
                          <a:spcPts val="0"/>
                        </a:spcBef>
                        <a:spcAft>
                          <a:spcPts val="0"/>
                        </a:spcAft>
                        <a:buNone/>
                      </a:pPr>
                      <a:r>
                        <a:rPr b="1" lang="en">
                          <a:latin typeface="Courier New"/>
                          <a:ea typeface="Courier New"/>
                          <a:cs typeface="Courier New"/>
                          <a:sym typeface="Courier New"/>
                        </a:rPr>
                        <a:t>font-family</a:t>
                      </a:r>
                      <a:endParaRPr b="1">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latin typeface="Comic Sans MS"/>
                          <a:ea typeface="Comic Sans MS"/>
                          <a:cs typeface="Comic Sans MS"/>
                          <a:sym typeface="Comic Sans MS"/>
                        </a:rPr>
                        <a:t>Sets the font.</a:t>
                      </a:r>
                      <a:endParaRPr>
                        <a:latin typeface="Comic Sans MS"/>
                        <a:ea typeface="Comic Sans MS"/>
                        <a:cs typeface="Comic Sans MS"/>
                        <a:sym typeface="Comic Sans MS"/>
                      </a:endParaRPr>
                    </a:p>
                  </a:txBody>
                  <a:tcPr marT="91425" marB="91425" marR="91425" marL="91425"/>
                </a:tc>
                <a:tc>
                  <a:txBody>
                    <a:bodyPr>
                      <a:noAutofit/>
                    </a:bodyPr>
                    <a:lstStyle/>
                    <a:p>
                      <a:pPr indent="0" lvl="0" marL="0" rtl="0" algn="l">
                        <a:spcBef>
                          <a:spcPts val="0"/>
                        </a:spcBef>
                        <a:spcAft>
                          <a:spcPts val="0"/>
                        </a:spcAft>
                        <a:buNone/>
                      </a:pPr>
                      <a:r>
                        <a:rPr b="1" lang="en">
                          <a:latin typeface="Courier New"/>
                          <a:ea typeface="Courier New"/>
                          <a:cs typeface="Courier New"/>
                          <a:sym typeface="Courier New"/>
                        </a:rPr>
                        <a:t>background-image</a:t>
                      </a:r>
                      <a:endParaRPr b="1">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b="1" lang="en">
                          <a:solidFill>
                            <a:srgbClr val="FF9900"/>
                          </a:solidFill>
                        </a:rPr>
                        <a:t>Sets element background as an image</a:t>
                      </a:r>
                      <a:endParaRPr b="1">
                        <a:solidFill>
                          <a:srgbClr val="FF9900"/>
                        </a:solidFill>
                      </a:endParaRPr>
                    </a:p>
                  </a:txBody>
                  <a:tcPr marT="91425" marB="91425" marR="91425" marL="91425"/>
                </a:tc>
              </a:tr>
            </a:tbl>
          </a:graphicData>
        </a:graphic>
      </p:graphicFrame>
      <p:sp>
        <p:nvSpPr>
          <p:cNvPr id="260" name="Google Shape;260;p35"/>
          <p:cNvSpPr txBox="1"/>
          <p:nvPr/>
        </p:nvSpPr>
        <p:spPr>
          <a:xfrm>
            <a:off x="632675" y="4557650"/>
            <a:ext cx="4830300" cy="5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1800" u="sng">
                <a:solidFill>
                  <a:schemeClr val="accent5"/>
                </a:solidFill>
                <a:latin typeface="Source Sans Pro"/>
                <a:ea typeface="Source Sans Pro"/>
                <a:cs typeface="Source Sans Pro"/>
                <a:sym typeface="Source Sans Pro"/>
                <a:hlinkClick r:id="rId4"/>
              </a:rPr>
              <a:t>https://www.w3schools.com/cssref/</a:t>
            </a:r>
            <a:endParaRPr>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Selectors</a:t>
            </a:r>
            <a:endParaRPr/>
          </a:p>
        </p:txBody>
      </p:sp>
      <p:sp>
        <p:nvSpPr>
          <p:cNvPr id="266" name="Google Shape;26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Selectors are </a:t>
            </a:r>
            <a:r>
              <a:rPr lang="en"/>
              <a:t>the patterns used to find elements to apply your style to. There are many types of selectors, but here are just a few.</a:t>
            </a:r>
            <a:endParaRPr/>
          </a:p>
          <a:p>
            <a:pPr indent="-342900" lvl="0" marL="457200" rtl="0" algn="l">
              <a:spcBef>
                <a:spcPts val="1600"/>
              </a:spcBef>
              <a:spcAft>
                <a:spcPts val="0"/>
              </a:spcAft>
              <a:buSzPts val="1800"/>
              <a:buChar char="-"/>
            </a:pPr>
            <a:r>
              <a:rPr b="1" lang="en">
                <a:latin typeface="Courier New"/>
                <a:ea typeface="Courier New"/>
                <a:cs typeface="Courier New"/>
                <a:sym typeface="Courier New"/>
              </a:rPr>
              <a:t>.myclass</a:t>
            </a:r>
            <a:r>
              <a:rPr lang="en"/>
              <a:t> Selects all elements with the class attribute set to </a:t>
            </a:r>
            <a:r>
              <a:rPr b="1" lang="en">
                <a:latin typeface="Courier New"/>
                <a:ea typeface="Courier New"/>
                <a:cs typeface="Courier New"/>
                <a:sym typeface="Courier New"/>
              </a:rPr>
              <a:t>“myclass”</a:t>
            </a: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b="1" lang="en">
                <a:latin typeface="Courier New"/>
                <a:ea typeface="Courier New"/>
                <a:cs typeface="Courier New"/>
                <a:sym typeface="Courier New"/>
              </a:rPr>
              <a:t>#id</a:t>
            </a:r>
            <a:r>
              <a:rPr lang="en"/>
              <a:t> Selects the element with the id attribute set to </a:t>
            </a:r>
            <a:r>
              <a:rPr b="1" lang="en">
                <a:latin typeface="Courier New"/>
                <a:ea typeface="Courier New"/>
                <a:cs typeface="Courier New"/>
                <a:sym typeface="Courier New"/>
              </a:rPr>
              <a:t>“id”</a:t>
            </a: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b="1" lang="en">
                <a:latin typeface="Courier New"/>
                <a:ea typeface="Courier New"/>
                <a:cs typeface="Courier New"/>
                <a:sym typeface="Courier New"/>
              </a:rPr>
              <a:t>*</a:t>
            </a:r>
            <a:r>
              <a:rPr lang="en"/>
              <a:t> Selects all elements</a:t>
            </a:r>
            <a:endParaRPr/>
          </a:p>
          <a:p>
            <a:pPr indent="-342900" lvl="0" marL="457200" rtl="0" algn="l">
              <a:spcBef>
                <a:spcPts val="0"/>
              </a:spcBef>
              <a:spcAft>
                <a:spcPts val="0"/>
              </a:spcAft>
              <a:buSzPts val="1800"/>
              <a:buChar char="-"/>
            </a:pPr>
            <a:r>
              <a:rPr b="1" lang="en">
                <a:latin typeface="Courier New"/>
                <a:ea typeface="Courier New"/>
                <a:cs typeface="Courier New"/>
                <a:sym typeface="Courier New"/>
              </a:rPr>
              <a:t>h1</a:t>
            </a:r>
            <a:r>
              <a:rPr lang="en"/>
              <a:t> Selects all </a:t>
            </a:r>
            <a:r>
              <a:rPr b="1" lang="en">
                <a:latin typeface="Courier New"/>
                <a:ea typeface="Courier New"/>
                <a:cs typeface="Courier New"/>
                <a:sym typeface="Courier New"/>
              </a:rPr>
              <a:t>h1</a:t>
            </a:r>
            <a:r>
              <a:rPr lang="en"/>
              <a:t> elements</a:t>
            </a:r>
            <a:endParaRPr/>
          </a:p>
          <a:p>
            <a:pPr indent="-342900" lvl="0" marL="457200" rtl="0" algn="l">
              <a:spcBef>
                <a:spcPts val="0"/>
              </a:spcBef>
              <a:spcAft>
                <a:spcPts val="0"/>
              </a:spcAft>
              <a:buSzPts val="1800"/>
              <a:buChar char="-"/>
            </a:pPr>
            <a:r>
              <a:rPr b="1" lang="en">
                <a:latin typeface="Courier New"/>
                <a:ea typeface="Courier New"/>
                <a:cs typeface="Courier New"/>
                <a:sym typeface="Courier New"/>
              </a:rPr>
              <a:t>h1, h2</a:t>
            </a:r>
            <a:r>
              <a:rPr lang="en"/>
              <a:t> selects all </a:t>
            </a:r>
            <a:r>
              <a:rPr b="1" lang="en">
                <a:latin typeface="Courier New"/>
                <a:ea typeface="Courier New"/>
                <a:cs typeface="Courier New"/>
                <a:sym typeface="Courier New"/>
              </a:rPr>
              <a:t>h1</a:t>
            </a:r>
            <a:r>
              <a:rPr lang="en"/>
              <a:t> and </a:t>
            </a:r>
            <a:r>
              <a:rPr b="1" lang="en">
                <a:latin typeface="Courier New"/>
                <a:ea typeface="Courier New"/>
                <a:cs typeface="Courier New"/>
                <a:sym typeface="Courier New"/>
              </a:rPr>
              <a:t>h2</a:t>
            </a:r>
            <a:r>
              <a:rPr lang="en"/>
              <a:t> elements.</a:t>
            </a:r>
            <a:endParaRPr/>
          </a:p>
          <a:p>
            <a:pPr indent="-342900" lvl="0" marL="457200" rtl="0" algn="l">
              <a:spcBef>
                <a:spcPts val="0"/>
              </a:spcBef>
              <a:spcAft>
                <a:spcPts val="0"/>
              </a:spcAft>
              <a:buSzPts val="1800"/>
              <a:buChar char="-"/>
            </a:pPr>
            <a:r>
              <a:rPr b="1" lang="en">
                <a:latin typeface="Courier New"/>
                <a:ea typeface="Courier New"/>
                <a:cs typeface="Courier New"/>
                <a:sym typeface="Courier New"/>
              </a:rPr>
              <a:t>p b</a:t>
            </a:r>
            <a:r>
              <a:rPr lang="en"/>
              <a:t> selects all </a:t>
            </a:r>
            <a:r>
              <a:rPr b="1" lang="en">
                <a:latin typeface="Courier New"/>
                <a:ea typeface="Courier New"/>
                <a:cs typeface="Courier New"/>
                <a:sym typeface="Courier New"/>
              </a:rPr>
              <a:t>b</a:t>
            </a:r>
            <a:r>
              <a:rPr lang="en"/>
              <a:t> elements inside of </a:t>
            </a:r>
            <a:r>
              <a:rPr b="1" lang="en">
                <a:latin typeface="Courier New"/>
                <a:ea typeface="Courier New"/>
                <a:cs typeface="Courier New"/>
                <a:sym typeface="Courier New"/>
              </a:rPr>
              <a:t>p</a:t>
            </a:r>
            <a:r>
              <a:rPr lang="en"/>
              <a:t> elements.</a:t>
            </a:r>
            <a:endParaRPr/>
          </a:p>
          <a:p>
            <a:pPr indent="0" lvl="0" marL="0" rtl="0" algn="l">
              <a:spcBef>
                <a:spcPts val="1600"/>
              </a:spcBef>
              <a:spcAft>
                <a:spcPts val="1600"/>
              </a:spcAft>
              <a:buNone/>
            </a:pPr>
            <a:r>
              <a:rPr lang="en" u="sng">
                <a:solidFill>
                  <a:schemeClr val="hlink"/>
                </a:solidFill>
                <a:hlinkClick r:id="rId3"/>
              </a:rPr>
              <a:t>https://www.w3schools.com/cssref/css_selectors.asp</a:t>
            </a:r>
            <a:r>
              <a:rPr lang="en"/>
              <a:t> </a:t>
            </a:r>
            <a:endParaRPr/>
          </a:p>
        </p:txBody>
      </p:sp>
      <p:sp>
        <p:nvSpPr>
          <p:cNvPr id="267" name="Google Shape;267;p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Box Model</a:t>
            </a:r>
            <a:endParaRPr/>
          </a:p>
        </p:txBody>
      </p:sp>
      <p:sp>
        <p:nvSpPr>
          <p:cNvPr id="273" name="Google Shape;273;p37"/>
          <p:cNvSpPr txBox="1"/>
          <p:nvPr>
            <p:ph idx="1" type="body"/>
          </p:nvPr>
        </p:nvSpPr>
        <p:spPr>
          <a:xfrm>
            <a:off x="311700" y="1152475"/>
            <a:ext cx="5699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block This determines how the element is positioned in the page, by treating everything in that element as a rectangle.</a:t>
            </a:r>
            <a:endParaRPr/>
          </a:p>
          <a:p>
            <a:pPr indent="0" lvl="0" marL="0" rtl="0" algn="l">
              <a:spcBef>
                <a:spcPts val="1600"/>
              </a:spcBef>
              <a:spcAft>
                <a:spcPts val="0"/>
              </a:spcAft>
              <a:buNone/>
            </a:pPr>
            <a:r>
              <a:rPr lang="en"/>
              <a:t>By combining the size of the element’s </a:t>
            </a:r>
            <a:r>
              <a:rPr b="1" lang="en"/>
              <a:t>margins</a:t>
            </a:r>
            <a:r>
              <a:rPr lang="en"/>
              <a:t>, </a:t>
            </a:r>
            <a:r>
              <a:rPr b="1" lang="en"/>
              <a:t>border</a:t>
            </a:r>
            <a:r>
              <a:rPr lang="en"/>
              <a:t>, </a:t>
            </a:r>
            <a:r>
              <a:rPr b="1" lang="en"/>
              <a:t>padding</a:t>
            </a:r>
            <a:r>
              <a:rPr lang="en"/>
              <a:t>, and </a:t>
            </a:r>
            <a:r>
              <a:rPr b="1" lang="en"/>
              <a:t>contents</a:t>
            </a:r>
            <a:r>
              <a:rPr lang="en"/>
              <a:t>, the overall size of the element can be determined.</a:t>
            </a:r>
            <a:endParaRPr/>
          </a:p>
          <a:p>
            <a:pPr indent="0" lvl="0" marL="0" rtl="0" algn="l">
              <a:spcBef>
                <a:spcPts val="1600"/>
              </a:spcBef>
              <a:spcAft>
                <a:spcPts val="1600"/>
              </a:spcAft>
              <a:buNone/>
            </a:pPr>
            <a:r>
              <a:rPr b="1" lang="en"/>
              <a:t>Margins != Padding</a:t>
            </a:r>
            <a:r>
              <a:rPr lang="en"/>
              <a:t> Margins are the outer space of the element, padding is the inner space.</a:t>
            </a:r>
            <a:endParaRPr/>
          </a:p>
        </p:txBody>
      </p:sp>
      <p:sp>
        <p:nvSpPr>
          <p:cNvPr id="274" name="Google Shape;274;p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5" name="Google Shape;275;p37"/>
          <p:cNvPicPr preferRelativeResize="0"/>
          <p:nvPr/>
        </p:nvPicPr>
        <p:blipFill>
          <a:blip r:embed="rId3">
            <a:alphaModFix/>
          </a:blip>
          <a:stretch>
            <a:fillRect/>
          </a:stretch>
        </p:blipFill>
        <p:spPr>
          <a:xfrm>
            <a:off x="6093950" y="3212363"/>
            <a:ext cx="2952750" cy="1476375"/>
          </a:xfrm>
          <a:prstGeom prst="rect">
            <a:avLst/>
          </a:prstGeom>
          <a:noFill/>
          <a:ln>
            <a:noFill/>
          </a:ln>
        </p:spPr>
      </p:pic>
      <p:pic>
        <p:nvPicPr>
          <p:cNvPr id="276" name="Google Shape;276;p37"/>
          <p:cNvPicPr preferRelativeResize="0"/>
          <p:nvPr/>
        </p:nvPicPr>
        <p:blipFill>
          <a:blip r:embed="rId4">
            <a:alphaModFix/>
          </a:blip>
          <a:stretch>
            <a:fillRect/>
          </a:stretch>
        </p:blipFill>
        <p:spPr>
          <a:xfrm>
            <a:off x="6278757" y="1118525"/>
            <a:ext cx="2553550" cy="172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101 - Display Modes and Positioning</a:t>
            </a:r>
            <a:endParaRPr/>
          </a:p>
        </p:txBody>
      </p:sp>
      <p:sp>
        <p:nvSpPr>
          <p:cNvPr id="282" name="Google Shape;28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latin typeface="Courier New"/>
                <a:ea typeface="Courier New"/>
                <a:cs typeface="Courier New"/>
                <a:sym typeface="Courier New"/>
              </a:rPr>
              <a:t>display</a:t>
            </a:r>
            <a:r>
              <a:rPr lang="en"/>
              <a:t> property changes the way that elements are positioned relative to each other.</a:t>
            </a:r>
            <a:endParaRPr/>
          </a:p>
          <a:p>
            <a:pPr indent="-342900" lvl="0" marL="457200" rtl="0" algn="l">
              <a:spcBef>
                <a:spcPts val="1600"/>
              </a:spcBef>
              <a:spcAft>
                <a:spcPts val="0"/>
              </a:spcAft>
              <a:buSzPts val="1800"/>
              <a:buChar char="-"/>
            </a:pPr>
            <a:r>
              <a:rPr b="1" lang="en">
                <a:latin typeface="Courier New"/>
                <a:ea typeface="Courier New"/>
                <a:cs typeface="Courier New"/>
                <a:sym typeface="Courier New"/>
              </a:rPr>
              <a:t>display: block</a:t>
            </a:r>
            <a:r>
              <a:rPr lang="en"/>
              <a:t> shows the element on a new line</a:t>
            </a:r>
            <a:endParaRPr/>
          </a:p>
          <a:p>
            <a:pPr indent="-342900" lvl="0" marL="457200" rtl="0" algn="l">
              <a:spcBef>
                <a:spcPts val="0"/>
              </a:spcBef>
              <a:spcAft>
                <a:spcPts val="0"/>
              </a:spcAft>
              <a:buSzPts val="1800"/>
              <a:buChar char="-"/>
            </a:pPr>
            <a:r>
              <a:rPr b="1" lang="en">
                <a:latin typeface="Courier New"/>
                <a:ea typeface="Courier New"/>
                <a:cs typeface="Courier New"/>
                <a:sym typeface="Courier New"/>
              </a:rPr>
              <a:t>display: inline</a:t>
            </a:r>
            <a:r>
              <a:rPr lang="en"/>
              <a:t> shows the element on the same line</a:t>
            </a:r>
            <a:endParaRPr/>
          </a:p>
          <a:p>
            <a:pPr indent="0" lvl="0" marL="0" rtl="0" algn="l">
              <a:spcBef>
                <a:spcPts val="1600"/>
              </a:spcBef>
              <a:spcAft>
                <a:spcPts val="0"/>
              </a:spcAft>
              <a:buNone/>
            </a:pPr>
            <a:r>
              <a:rPr lang="en"/>
              <a:t>The position property changes the way elements are positioned in the page.</a:t>
            </a:r>
            <a:endParaRPr/>
          </a:p>
          <a:p>
            <a:pPr indent="-342900" lvl="0" marL="457200" rtl="0" algn="l">
              <a:spcBef>
                <a:spcPts val="1600"/>
              </a:spcBef>
              <a:spcAft>
                <a:spcPts val="0"/>
              </a:spcAft>
              <a:buSzPts val="1800"/>
              <a:buChar char="-"/>
            </a:pPr>
            <a:r>
              <a:rPr b="1" lang="en">
                <a:latin typeface="Courier New"/>
                <a:ea typeface="Courier New"/>
                <a:cs typeface="Courier New"/>
                <a:sym typeface="Courier New"/>
              </a:rPr>
              <a:t>position: static</a:t>
            </a:r>
            <a:r>
              <a:rPr lang="en"/>
              <a:t> shows elements as they appear in the order of the DOM Tree</a:t>
            </a:r>
            <a:endParaRPr/>
          </a:p>
          <a:p>
            <a:pPr indent="-342900" lvl="0" marL="457200" rtl="0" algn="l">
              <a:spcBef>
                <a:spcPts val="0"/>
              </a:spcBef>
              <a:spcAft>
                <a:spcPts val="0"/>
              </a:spcAft>
              <a:buSzPts val="1800"/>
              <a:buChar char="-"/>
            </a:pPr>
            <a:r>
              <a:rPr b="1" lang="en">
                <a:latin typeface="Courier New"/>
                <a:ea typeface="Courier New"/>
                <a:cs typeface="Courier New"/>
                <a:sym typeface="Courier New"/>
              </a:rPr>
              <a:t>position: fixed</a:t>
            </a:r>
            <a:r>
              <a:rPr lang="en"/>
              <a:t> shows elements relative to the browser window</a:t>
            </a:r>
            <a:endParaRPr/>
          </a:p>
        </p:txBody>
      </p:sp>
      <p:sp>
        <p:nvSpPr>
          <p:cNvPr id="283" name="Google Shape;283;p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38"/>
          <p:cNvPicPr preferRelativeResize="0"/>
          <p:nvPr/>
        </p:nvPicPr>
        <p:blipFill>
          <a:blip r:embed="rId3">
            <a:alphaModFix/>
          </a:blip>
          <a:stretch>
            <a:fillRect/>
          </a:stretch>
        </p:blipFill>
        <p:spPr>
          <a:xfrm>
            <a:off x="6291169" y="1718950"/>
            <a:ext cx="2755525" cy="519725"/>
          </a:xfrm>
          <a:prstGeom prst="rect">
            <a:avLst/>
          </a:prstGeom>
          <a:noFill/>
          <a:ln cap="flat" cmpd="sng" w="19050">
            <a:solidFill>
              <a:schemeClr val="dk2"/>
            </a:solidFill>
            <a:prstDash val="solid"/>
            <a:round/>
            <a:headEnd len="sm" w="sm" type="none"/>
            <a:tailEnd len="sm" w="sm" type="none"/>
          </a:ln>
        </p:spPr>
      </p:pic>
      <p:pic>
        <p:nvPicPr>
          <p:cNvPr id="285" name="Google Shape;285;p38"/>
          <p:cNvPicPr preferRelativeResize="0"/>
          <p:nvPr/>
        </p:nvPicPr>
        <p:blipFill>
          <a:blip r:embed="rId4">
            <a:alphaModFix/>
          </a:blip>
          <a:stretch>
            <a:fillRect/>
          </a:stretch>
        </p:blipFill>
        <p:spPr>
          <a:xfrm>
            <a:off x="5556213" y="4401713"/>
            <a:ext cx="2905125" cy="600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Tip: In-Browser Debugging F12</a:t>
            </a:r>
            <a:endParaRPr/>
          </a:p>
        </p:txBody>
      </p:sp>
      <p:sp>
        <p:nvSpPr>
          <p:cNvPr id="291" name="Google Shape;29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modern browsers include debugging tools with a similar set of functionality.</a:t>
            </a:r>
            <a:endParaRPr/>
          </a:p>
          <a:p>
            <a:pPr indent="0" lvl="0" marL="0" rtl="0" algn="l">
              <a:spcBef>
                <a:spcPts val="1600"/>
              </a:spcBef>
              <a:spcAft>
                <a:spcPts val="0"/>
              </a:spcAft>
              <a:buNone/>
            </a:pPr>
            <a:r>
              <a:rPr lang="en"/>
              <a:t>In Firefox and Chrome, these can be accessed with F12, or by right-clicking and selecting “Inspect”.</a:t>
            </a:r>
            <a:endParaRPr/>
          </a:p>
          <a:p>
            <a:pPr indent="-342900" lvl="0" marL="457200" rtl="0" algn="l">
              <a:spcBef>
                <a:spcPts val="1600"/>
              </a:spcBef>
              <a:spcAft>
                <a:spcPts val="0"/>
              </a:spcAft>
              <a:buSzPts val="1800"/>
              <a:buChar char="-"/>
            </a:pPr>
            <a:r>
              <a:rPr lang="en"/>
              <a:t>The inspector allows you to interactively see your HTML source, and adjust styles in real time.</a:t>
            </a:r>
            <a:endParaRPr/>
          </a:p>
          <a:p>
            <a:pPr indent="-342900" lvl="0" marL="457200" rtl="0" algn="l">
              <a:spcBef>
                <a:spcPts val="0"/>
              </a:spcBef>
              <a:spcAft>
                <a:spcPts val="0"/>
              </a:spcAft>
              <a:buSzPts val="1800"/>
              <a:buChar char="-"/>
            </a:pPr>
            <a:r>
              <a:rPr lang="en"/>
              <a:t>The console lets you run JavaScript (more on that later).</a:t>
            </a:r>
            <a:endParaRPr/>
          </a:p>
          <a:p>
            <a:pPr indent="-342900" lvl="0" marL="457200" rtl="0" algn="l">
              <a:spcBef>
                <a:spcPts val="0"/>
              </a:spcBef>
              <a:spcAft>
                <a:spcPts val="0"/>
              </a:spcAft>
              <a:buSzPts val="1800"/>
              <a:buChar char="-"/>
            </a:pPr>
            <a:r>
              <a:rPr lang="en"/>
              <a:t>The network tab lets you debug every network request.</a:t>
            </a:r>
            <a:endParaRPr/>
          </a:p>
          <a:p>
            <a:pPr indent="0" lvl="0" marL="0" rtl="0" algn="l">
              <a:spcBef>
                <a:spcPts val="1600"/>
              </a:spcBef>
              <a:spcAft>
                <a:spcPts val="1600"/>
              </a:spcAft>
              <a:buNone/>
            </a:pPr>
            <a:r>
              <a:rPr lang="en"/>
              <a:t>Try this on your favorite websites! </a:t>
            </a:r>
            <a:endParaRPr/>
          </a:p>
        </p:txBody>
      </p:sp>
      <p:sp>
        <p:nvSpPr>
          <p:cNvPr id="292" name="Google Shape;292;p3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JavaScript 101</a:t>
            </a:r>
            <a:endParaRPr/>
          </a:p>
        </p:txBody>
      </p:sp>
      <p:sp>
        <p:nvSpPr>
          <p:cNvPr id="298" name="Google Shape;298;p4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101</a:t>
            </a:r>
            <a:endParaRPr/>
          </a:p>
        </p:txBody>
      </p:sp>
      <p:sp>
        <p:nvSpPr>
          <p:cNvPr id="304" name="Google Shape;30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is a </a:t>
            </a:r>
            <a:r>
              <a:rPr b="1" lang="en"/>
              <a:t>scripting</a:t>
            </a:r>
            <a:r>
              <a:rPr lang="en"/>
              <a:t> language that runs </a:t>
            </a:r>
            <a:r>
              <a:rPr b="1" lang="en"/>
              <a:t>in your browser</a:t>
            </a:r>
            <a:r>
              <a:rPr lang="en"/>
              <a:t>.</a:t>
            </a:r>
            <a:endParaRPr/>
          </a:p>
          <a:p>
            <a:pPr indent="0" lvl="0" marL="0" rtl="0" algn="l">
              <a:spcBef>
                <a:spcPts val="1600"/>
              </a:spcBef>
              <a:spcAft>
                <a:spcPts val="0"/>
              </a:spcAft>
              <a:buNone/>
            </a:pPr>
            <a:r>
              <a:rPr lang="en"/>
              <a:t>Don’t let the name fool you: </a:t>
            </a:r>
            <a:r>
              <a:rPr b="1" lang="en"/>
              <a:t>JavaScript is not Java</a:t>
            </a:r>
            <a:r>
              <a:rPr lang="en"/>
              <a:t>, and has a very different API</a:t>
            </a:r>
            <a:endParaRPr/>
          </a:p>
          <a:p>
            <a:pPr indent="0" lvl="0" marL="0" rtl="0" algn="l">
              <a:spcBef>
                <a:spcPts val="1600"/>
              </a:spcBef>
              <a:spcAft>
                <a:spcPts val="0"/>
              </a:spcAft>
              <a:buNone/>
            </a:pPr>
            <a:r>
              <a:rPr lang="en"/>
              <a:t>JavaScript runs in a sandbox in your browser.</a:t>
            </a:r>
            <a:endParaRPr/>
          </a:p>
          <a:p>
            <a:pPr indent="0" lvl="0" marL="0" rtl="0" algn="l">
              <a:spcBef>
                <a:spcPts val="1600"/>
              </a:spcBef>
              <a:spcAft>
                <a:spcPts val="0"/>
              </a:spcAft>
              <a:buNone/>
            </a:pPr>
            <a:r>
              <a:rPr lang="en"/>
              <a:t>JavaScript is an interpreted or just-in-time (JIT) compiled language.</a:t>
            </a:r>
            <a:endParaRPr/>
          </a:p>
          <a:p>
            <a:pPr indent="0" lvl="0" marL="0" rtl="0" algn="l">
              <a:spcBef>
                <a:spcPts val="1600"/>
              </a:spcBef>
              <a:spcAft>
                <a:spcPts val="0"/>
              </a:spcAft>
              <a:buNone/>
            </a:pPr>
            <a:r>
              <a:rPr lang="en"/>
              <a:t>HTML and CSS can’t make things interactive, so that’s where JavaScript comes in.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3000" u="sng">
                <a:solidFill>
                  <a:schemeClr val="hlink"/>
                </a:solidFill>
                <a:hlinkClick r:id="rId3"/>
              </a:rPr>
              <a:t>https://www.w3schools.com/js/</a:t>
            </a:r>
            <a:r>
              <a:rPr lang="en" sz="3000"/>
              <a:t> </a:t>
            </a:r>
            <a:endParaRPr sz="3000"/>
          </a:p>
        </p:txBody>
      </p:sp>
      <p:sp>
        <p:nvSpPr>
          <p:cNvPr id="305" name="Google Shape;305;p4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Glossary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HTML</a:t>
            </a:r>
            <a:r>
              <a:rPr lang="en">
                <a:solidFill>
                  <a:srgbClr val="434343"/>
                </a:solidFill>
              </a:rPr>
              <a:t> - Hyper Text Markup Language. Provides a structure for the content that makes up all web pages.</a:t>
            </a:r>
            <a:endParaRPr>
              <a:solidFill>
                <a:srgbClr val="434343"/>
              </a:solidFill>
            </a:endParaRPr>
          </a:p>
          <a:p>
            <a:pPr indent="0" lvl="0" marL="0" rtl="0" algn="l">
              <a:spcBef>
                <a:spcPts val="1600"/>
              </a:spcBef>
              <a:spcAft>
                <a:spcPts val="0"/>
              </a:spcAft>
              <a:buNone/>
            </a:pPr>
            <a:r>
              <a:rPr b="1" lang="en">
                <a:solidFill>
                  <a:srgbClr val="434343"/>
                </a:solidFill>
              </a:rPr>
              <a:t>CSS </a:t>
            </a:r>
            <a:r>
              <a:rPr lang="en">
                <a:solidFill>
                  <a:srgbClr val="434343"/>
                </a:solidFill>
              </a:rPr>
              <a:t>- Cascading Style Sheets. Provides a way to format HTML using sets of rules.</a:t>
            </a:r>
            <a:endParaRPr>
              <a:solidFill>
                <a:srgbClr val="434343"/>
              </a:solidFill>
            </a:endParaRPr>
          </a:p>
          <a:p>
            <a:pPr indent="0" lvl="0" marL="0" rtl="0" algn="l">
              <a:spcBef>
                <a:spcPts val="1600"/>
              </a:spcBef>
              <a:spcAft>
                <a:spcPts val="1600"/>
              </a:spcAft>
              <a:buNone/>
            </a:pPr>
            <a:r>
              <a:rPr b="1" lang="en">
                <a:solidFill>
                  <a:srgbClr val="434343"/>
                </a:solidFill>
              </a:rPr>
              <a:t>JS </a:t>
            </a:r>
            <a:r>
              <a:rPr lang="en">
                <a:solidFill>
                  <a:srgbClr val="434343"/>
                </a:solidFill>
              </a:rPr>
              <a:t>- JavaScript. A scripting language that can run in your browser (and sometimes in the server too). </a:t>
            </a:r>
            <a:r>
              <a:rPr b="1" lang="en">
                <a:solidFill>
                  <a:srgbClr val="434343"/>
                </a:solidFill>
              </a:rPr>
              <a:t>Java != JavaScript</a:t>
            </a:r>
            <a:endParaRPr b="1">
              <a:solidFill>
                <a:srgbClr val="434343"/>
              </a:solidFill>
            </a:endParaRPr>
          </a:p>
        </p:txBody>
      </p:sp>
      <p:sp>
        <p:nvSpPr>
          <p:cNvPr id="73" name="Google Shape;73;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42"/>
          <p:cNvPicPr preferRelativeResize="0"/>
          <p:nvPr/>
        </p:nvPicPr>
        <p:blipFill>
          <a:blip r:embed="rId3">
            <a:alphaModFix/>
          </a:blip>
          <a:stretch>
            <a:fillRect/>
          </a:stretch>
        </p:blipFill>
        <p:spPr>
          <a:xfrm>
            <a:off x="1020069" y="0"/>
            <a:ext cx="6856532" cy="5143500"/>
          </a:xfrm>
          <a:prstGeom prst="rect">
            <a:avLst/>
          </a:prstGeom>
          <a:noFill/>
          <a:ln>
            <a:noFill/>
          </a:ln>
        </p:spPr>
      </p:pic>
      <p:sp>
        <p:nvSpPr>
          <p:cNvPr id="311" name="Google Shape;311;p42"/>
          <p:cNvSpPr txBox="1"/>
          <p:nvPr>
            <p:ph type="title"/>
          </p:nvPr>
        </p:nvSpPr>
        <p:spPr>
          <a:xfrm>
            <a:off x="0" y="213500"/>
            <a:ext cx="9144000" cy="44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JavaScript != Java</a:t>
            </a:r>
            <a:endParaRPr>
              <a:solidFill>
                <a:srgbClr val="FFFFFF"/>
              </a:solidFill>
            </a:endParaRPr>
          </a:p>
        </p:txBody>
      </p:sp>
      <p:sp>
        <p:nvSpPr>
          <p:cNvPr id="312" name="Google Shape;312;p4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101 - Syntax</a:t>
            </a:r>
            <a:endParaRPr/>
          </a:p>
        </p:txBody>
      </p:sp>
      <p:sp>
        <p:nvSpPr>
          <p:cNvPr id="318" name="Google Shape;318;p43"/>
          <p:cNvSpPr txBox="1"/>
          <p:nvPr>
            <p:ph idx="1" type="body"/>
          </p:nvPr>
        </p:nvSpPr>
        <p:spPr>
          <a:xfrm>
            <a:off x="311700" y="1152475"/>
            <a:ext cx="8520600" cy="36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notable quirks of JavaScript syntax:</a:t>
            </a:r>
            <a:endParaRPr/>
          </a:p>
          <a:p>
            <a:pPr indent="-342900" lvl="0" marL="457200" rtl="0" algn="l">
              <a:spcBef>
                <a:spcPts val="1600"/>
              </a:spcBef>
              <a:spcAft>
                <a:spcPts val="0"/>
              </a:spcAft>
              <a:buSzPts val="1800"/>
              <a:buChar char="-"/>
            </a:pPr>
            <a:r>
              <a:rPr lang="en"/>
              <a:t>JavaScript is weakly typed </a:t>
            </a:r>
            <a:endParaRPr/>
          </a:p>
          <a:p>
            <a:pPr indent="-317500" lvl="1" marL="914400" rtl="0" algn="l">
              <a:spcBef>
                <a:spcPts val="0"/>
              </a:spcBef>
              <a:spcAft>
                <a:spcPts val="0"/>
              </a:spcAft>
              <a:buSzPts val="1400"/>
              <a:buChar char="-"/>
            </a:pPr>
            <a:r>
              <a:rPr b="1" lang="en">
                <a:latin typeface="Courier New"/>
                <a:ea typeface="Courier New"/>
                <a:cs typeface="Courier New"/>
                <a:sym typeface="Courier New"/>
              </a:rPr>
              <a:t>==</a:t>
            </a:r>
            <a:r>
              <a:rPr lang="en"/>
              <a:t> operator compares value ( </a:t>
            </a:r>
            <a:r>
              <a:rPr b="1" lang="en">
                <a:latin typeface="Courier New"/>
                <a:ea typeface="Courier New"/>
                <a:cs typeface="Courier New"/>
                <a:sym typeface="Courier New"/>
              </a:rPr>
              <a:t>“1” == 1</a:t>
            </a:r>
            <a:r>
              <a:rPr lang="en"/>
              <a:t> is </a:t>
            </a:r>
            <a:r>
              <a:rPr b="1" lang="en">
                <a:latin typeface="Courier New"/>
                <a:ea typeface="Courier New"/>
                <a:cs typeface="Courier New"/>
                <a:sym typeface="Courier New"/>
              </a:rPr>
              <a:t>true</a:t>
            </a:r>
            <a:r>
              <a:rPr lang="en"/>
              <a:t> )</a:t>
            </a:r>
            <a:endParaRPr/>
          </a:p>
          <a:p>
            <a:pPr indent="-317500" lvl="1" marL="914400" rtl="0" algn="l">
              <a:spcBef>
                <a:spcPts val="0"/>
              </a:spcBef>
              <a:spcAft>
                <a:spcPts val="0"/>
              </a:spcAft>
              <a:buSzPts val="1400"/>
              <a:buChar char="-"/>
            </a:pPr>
            <a:r>
              <a:rPr b="1" lang="en">
                <a:latin typeface="Courier New"/>
                <a:ea typeface="Courier New"/>
                <a:cs typeface="Courier New"/>
                <a:sym typeface="Courier New"/>
              </a:rPr>
              <a:t>===</a:t>
            </a:r>
            <a:r>
              <a:rPr lang="en"/>
              <a:t> operator compares value </a:t>
            </a:r>
            <a:r>
              <a:rPr b="1" lang="en"/>
              <a:t>and type </a:t>
            </a:r>
            <a:r>
              <a:rPr lang="en"/>
              <a:t>( </a:t>
            </a:r>
            <a:r>
              <a:rPr b="1" lang="en">
                <a:latin typeface="Courier New"/>
                <a:ea typeface="Courier New"/>
                <a:cs typeface="Courier New"/>
                <a:sym typeface="Courier New"/>
              </a:rPr>
              <a:t>“1” === 1</a:t>
            </a:r>
            <a:r>
              <a:rPr lang="en"/>
              <a:t> is </a:t>
            </a:r>
            <a:r>
              <a:rPr b="1" lang="en">
                <a:latin typeface="Courier New"/>
                <a:ea typeface="Courier New"/>
                <a:cs typeface="Courier New"/>
                <a:sym typeface="Courier New"/>
              </a:rPr>
              <a:t>false</a:t>
            </a:r>
            <a:r>
              <a:rPr lang="en"/>
              <a:t>)</a:t>
            </a:r>
            <a:endParaRPr/>
          </a:p>
          <a:p>
            <a:pPr indent="-317500" lvl="1" marL="914400" rtl="0" algn="l">
              <a:spcBef>
                <a:spcPts val="0"/>
              </a:spcBef>
              <a:spcAft>
                <a:spcPts val="0"/>
              </a:spcAft>
              <a:buSzPts val="1400"/>
              <a:buChar char="-"/>
            </a:pPr>
            <a:r>
              <a:rPr lang="en"/>
              <a:t>typeof() operator to checks the type of the variable</a:t>
            </a:r>
            <a:endParaRPr/>
          </a:p>
          <a:p>
            <a:pPr indent="-342900" lvl="0" marL="457200" rtl="0" algn="l">
              <a:spcBef>
                <a:spcPts val="0"/>
              </a:spcBef>
              <a:spcAft>
                <a:spcPts val="0"/>
              </a:spcAft>
              <a:buSzPts val="1800"/>
              <a:buChar char="-"/>
            </a:pPr>
            <a:r>
              <a:rPr lang="en"/>
              <a:t>Strings can use “double quotes”, or ‘single quotes’</a:t>
            </a:r>
            <a:endParaRPr/>
          </a:p>
          <a:p>
            <a:pPr indent="-342900" lvl="0" marL="457200" rtl="0" algn="l">
              <a:spcBef>
                <a:spcPts val="0"/>
              </a:spcBef>
              <a:spcAft>
                <a:spcPts val="0"/>
              </a:spcAft>
              <a:buSzPts val="1800"/>
              <a:buChar char="-"/>
            </a:pPr>
            <a:r>
              <a:rPr lang="en"/>
              <a:t>Comments use // or /* */</a:t>
            </a:r>
            <a:endParaRPr/>
          </a:p>
          <a:p>
            <a:pPr indent="-342900" lvl="0" marL="457200" rtl="0" algn="l">
              <a:spcBef>
                <a:spcPts val="0"/>
              </a:spcBef>
              <a:spcAft>
                <a:spcPts val="0"/>
              </a:spcAft>
              <a:buSzPts val="1800"/>
              <a:buChar char="-"/>
            </a:pPr>
            <a:r>
              <a:rPr lang="en"/>
              <a:t>Types are dynamic, one variable can store different types.</a:t>
            </a:r>
            <a:endParaRPr/>
          </a:p>
          <a:p>
            <a:pPr indent="-317500" lvl="1" marL="914400" rtl="0" algn="l">
              <a:spcBef>
                <a:spcPts val="0"/>
              </a:spcBef>
              <a:spcAft>
                <a:spcPts val="0"/>
              </a:spcAft>
              <a:buSzPts val="1400"/>
              <a:buChar char="-"/>
            </a:pPr>
            <a:r>
              <a:rPr lang="en"/>
              <a:t>Not many types: Strings, Numbers (always floating), Booleans, Arrays, Objects, Null, Undefined</a:t>
            </a:r>
            <a:endParaRPr/>
          </a:p>
          <a:p>
            <a:pPr indent="-317500" lvl="1" marL="914400" rtl="0" algn="l">
              <a:spcBef>
                <a:spcPts val="0"/>
              </a:spcBef>
              <a:spcAft>
                <a:spcPts val="0"/>
              </a:spcAft>
              <a:buSzPts val="1400"/>
              <a:buChar char="-"/>
            </a:pPr>
            <a:r>
              <a:rPr lang="en"/>
              <a:t>Use the var, const, or let keywords to define variables.</a:t>
            </a:r>
            <a:endParaRPr/>
          </a:p>
          <a:p>
            <a:pPr indent="-342900" lvl="0" marL="457200" rtl="0" algn="l">
              <a:spcBef>
                <a:spcPts val="0"/>
              </a:spcBef>
              <a:spcAft>
                <a:spcPts val="0"/>
              </a:spcAft>
              <a:buSzPts val="1800"/>
              <a:buChar char="-"/>
            </a:pPr>
            <a:r>
              <a:rPr lang="en"/>
              <a:t>Functions are objects</a:t>
            </a:r>
            <a:endParaRPr/>
          </a:p>
          <a:p>
            <a:pPr indent="0" lvl="0" marL="457200" rtl="0" algn="l">
              <a:spcBef>
                <a:spcPts val="1600"/>
              </a:spcBef>
              <a:spcAft>
                <a:spcPts val="1600"/>
              </a:spcAft>
              <a:buNone/>
            </a:pPr>
            <a:r>
              <a:rPr lang="en" sz="2400" u="sng">
                <a:solidFill>
                  <a:schemeClr val="hlink"/>
                </a:solidFill>
                <a:hlinkClick r:id="rId3"/>
              </a:rPr>
              <a:t>https://www.w3schools.com/js/</a:t>
            </a:r>
            <a:r>
              <a:rPr lang="en" sz="2400"/>
              <a:t> </a:t>
            </a:r>
            <a:endParaRPr sz="2400"/>
          </a:p>
        </p:txBody>
      </p:sp>
      <p:sp>
        <p:nvSpPr>
          <p:cNvPr id="319" name="Google Shape;319;p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101 - Browser Debugger</a:t>
            </a:r>
            <a:endParaRPr/>
          </a:p>
        </p:txBody>
      </p:sp>
      <p:sp>
        <p:nvSpPr>
          <p:cNvPr id="325" name="Google Shape;325;p44"/>
          <p:cNvSpPr txBox="1"/>
          <p:nvPr>
            <p:ph idx="1" type="body"/>
          </p:nvPr>
        </p:nvSpPr>
        <p:spPr>
          <a:xfrm>
            <a:off x="311700" y="1152475"/>
            <a:ext cx="8520600" cy="17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modern browsers provide a JS console that you can use for debugging. It’s interactive and easy to use. Great for learning things for the first time.</a:t>
            </a:r>
            <a:endParaRPr/>
          </a:p>
          <a:p>
            <a:pPr indent="0" lvl="0" marL="0" rtl="0" algn="l">
              <a:spcBef>
                <a:spcPts val="1600"/>
              </a:spcBef>
              <a:spcAft>
                <a:spcPts val="1600"/>
              </a:spcAft>
              <a:buNone/>
            </a:pPr>
            <a:r>
              <a:rPr lang="en"/>
              <a:t>Just open the developer tools with F12, and navigate to the Console.</a:t>
            </a:r>
            <a:endParaRPr/>
          </a:p>
        </p:txBody>
      </p:sp>
      <p:sp>
        <p:nvSpPr>
          <p:cNvPr id="326" name="Google Shape;326;p4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7" name="Google Shape;327;p44"/>
          <p:cNvPicPr preferRelativeResize="0"/>
          <p:nvPr/>
        </p:nvPicPr>
        <p:blipFill>
          <a:blip r:embed="rId3">
            <a:alphaModFix/>
          </a:blip>
          <a:stretch>
            <a:fillRect/>
          </a:stretch>
        </p:blipFill>
        <p:spPr>
          <a:xfrm>
            <a:off x="3381502" y="2947777"/>
            <a:ext cx="5367225" cy="1983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101 - Browser Debugger Example</a:t>
            </a:r>
            <a:endParaRPr/>
          </a:p>
        </p:txBody>
      </p:sp>
      <p:sp>
        <p:nvSpPr>
          <p:cNvPr id="333" name="Google Shape;333;p4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4" name="Google Shape;334;p45"/>
          <p:cNvPicPr preferRelativeResize="0"/>
          <p:nvPr/>
        </p:nvPicPr>
        <p:blipFill>
          <a:blip r:embed="rId3">
            <a:alphaModFix/>
          </a:blip>
          <a:stretch>
            <a:fillRect/>
          </a:stretch>
        </p:blipFill>
        <p:spPr>
          <a:xfrm>
            <a:off x="3297600" y="1259250"/>
            <a:ext cx="5408250" cy="2591975"/>
          </a:xfrm>
          <a:prstGeom prst="rect">
            <a:avLst/>
          </a:prstGeom>
          <a:noFill/>
          <a:ln cap="flat" cmpd="sng" w="19050">
            <a:solidFill>
              <a:schemeClr val="dk2"/>
            </a:solidFill>
            <a:prstDash val="solid"/>
            <a:round/>
            <a:headEnd len="sm" w="sm" type="none"/>
            <a:tailEnd len="sm" w="sm" type="none"/>
          </a:ln>
        </p:spPr>
      </p:pic>
      <p:sp>
        <p:nvSpPr>
          <p:cNvPr id="335" name="Google Shape;335;p45"/>
          <p:cNvSpPr txBox="1"/>
          <p:nvPr/>
        </p:nvSpPr>
        <p:spPr>
          <a:xfrm>
            <a:off x="360525" y="1317125"/>
            <a:ext cx="2095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Code that we want to run</a:t>
            </a:r>
            <a:endParaRPr>
              <a:latin typeface="Source Sans Pro"/>
              <a:ea typeface="Source Sans Pro"/>
              <a:cs typeface="Source Sans Pro"/>
              <a:sym typeface="Source Sans Pro"/>
            </a:endParaRPr>
          </a:p>
        </p:txBody>
      </p:sp>
      <p:cxnSp>
        <p:nvCxnSpPr>
          <p:cNvPr id="336" name="Google Shape;336;p45"/>
          <p:cNvCxnSpPr/>
          <p:nvPr/>
        </p:nvCxnSpPr>
        <p:spPr>
          <a:xfrm flipH="1" rot="10800000">
            <a:off x="2499650" y="1471000"/>
            <a:ext cx="716400" cy="3840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45"/>
          <p:cNvSpPr txBox="1"/>
          <p:nvPr/>
        </p:nvSpPr>
        <p:spPr>
          <a:xfrm>
            <a:off x="618675" y="2357850"/>
            <a:ext cx="14292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Console output</a:t>
            </a:r>
            <a:endParaRPr>
              <a:latin typeface="Source Sans Pro"/>
              <a:ea typeface="Source Sans Pro"/>
              <a:cs typeface="Source Sans Pro"/>
              <a:sym typeface="Source Sans Pro"/>
            </a:endParaRPr>
          </a:p>
        </p:txBody>
      </p:sp>
      <p:cxnSp>
        <p:nvCxnSpPr>
          <p:cNvPr id="338" name="Google Shape;338;p45"/>
          <p:cNvCxnSpPr/>
          <p:nvPr/>
        </p:nvCxnSpPr>
        <p:spPr>
          <a:xfrm>
            <a:off x="2047875" y="2574438"/>
            <a:ext cx="1523700" cy="2808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45"/>
          <p:cNvSpPr txBox="1"/>
          <p:nvPr/>
        </p:nvSpPr>
        <p:spPr>
          <a:xfrm>
            <a:off x="439400" y="3197675"/>
            <a:ext cx="11949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Return value</a:t>
            </a:r>
            <a:endParaRPr>
              <a:latin typeface="Source Sans Pro"/>
              <a:ea typeface="Source Sans Pro"/>
              <a:cs typeface="Source Sans Pro"/>
              <a:sym typeface="Source Sans Pro"/>
            </a:endParaRPr>
          </a:p>
        </p:txBody>
      </p:sp>
      <p:cxnSp>
        <p:nvCxnSpPr>
          <p:cNvPr id="340" name="Google Shape;340;p45"/>
          <p:cNvCxnSpPr/>
          <p:nvPr/>
        </p:nvCxnSpPr>
        <p:spPr>
          <a:xfrm>
            <a:off x="1666700" y="3419063"/>
            <a:ext cx="1523700" cy="28080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45"/>
          <p:cNvSpPr txBox="1"/>
          <p:nvPr/>
        </p:nvSpPr>
        <p:spPr>
          <a:xfrm>
            <a:off x="439400" y="4178275"/>
            <a:ext cx="62376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This is example also highlights the difference between the == and === operators.</a:t>
            </a:r>
            <a:endParaRPr>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101 - Common Stuff</a:t>
            </a:r>
            <a:endParaRPr/>
          </a:p>
        </p:txBody>
      </p:sp>
      <p:sp>
        <p:nvSpPr>
          <p:cNvPr id="347" name="Google Shape;347;p46"/>
          <p:cNvSpPr txBox="1"/>
          <p:nvPr>
            <p:ph idx="1" type="body"/>
          </p:nvPr>
        </p:nvSpPr>
        <p:spPr>
          <a:xfrm>
            <a:off x="311700" y="1152475"/>
            <a:ext cx="8520600" cy="8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You can do a lot with JS, but we can’t cover everything today. </a:t>
            </a:r>
            <a:r>
              <a:rPr lang="en" u="sng">
                <a:solidFill>
                  <a:schemeClr val="hlink"/>
                </a:solidFill>
                <a:hlinkClick r:id="rId3"/>
              </a:rPr>
              <a:t>https://www.w3schools.com/js</a:t>
            </a:r>
            <a:r>
              <a:rPr lang="en"/>
              <a:t> is an excellent resource for going further with this topic.</a:t>
            </a:r>
            <a:endParaRPr/>
          </a:p>
          <a:p>
            <a:pPr indent="0" lvl="0" marL="0" rtl="0" algn="l">
              <a:spcBef>
                <a:spcPts val="1600"/>
              </a:spcBef>
              <a:spcAft>
                <a:spcPts val="1600"/>
              </a:spcAft>
              <a:buNone/>
            </a:pPr>
            <a:r>
              <a:t/>
            </a:r>
            <a:endParaRPr/>
          </a:p>
        </p:txBody>
      </p:sp>
      <p:sp>
        <p:nvSpPr>
          <p:cNvPr id="348" name="Google Shape;348;p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49" name="Google Shape;349;p46"/>
          <p:cNvGraphicFramePr/>
          <p:nvPr/>
        </p:nvGraphicFramePr>
        <p:xfrm>
          <a:off x="171300" y="1928450"/>
          <a:ext cx="3000000" cy="3000000"/>
        </p:xfrm>
        <a:graphic>
          <a:graphicData uri="http://schemas.openxmlformats.org/drawingml/2006/table">
            <a:tbl>
              <a:tblPr>
                <a:noFill/>
                <a:tableStyleId>{E6CCCB23-21CD-41A0-BC75-18336154535D}</a:tableStyleId>
              </a:tblPr>
              <a:tblGrid>
                <a:gridCol w="2197925"/>
                <a:gridCol w="2197925"/>
                <a:gridCol w="2197925"/>
                <a:gridCol w="2197925"/>
              </a:tblGrid>
              <a:tr h="1656725">
                <a:tc>
                  <a:txBody>
                    <a:bodyPr>
                      <a:noAutofit/>
                    </a:bodyPr>
                    <a:lstStyle/>
                    <a:p>
                      <a:pPr indent="0" lvl="0" marL="0" rtl="0" algn="l">
                        <a:lnSpc>
                          <a:spcPct val="115000"/>
                        </a:lnSpc>
                        <a:spcBef>
                          <a:spcPts val="0"/>
                        </a:spcBef>
                        <a:spcAft>
                          <a:spcPts val="1600"/>
                        </a:spcAft>
                        <a:buClr>
                          <a:schemeClr val="dk2"/>
                        </a:buClr>
                        <a:buSzPts val="1100"/>
                        <a:buFont typeface="Arial"/>
                        <a:buNone/>
                      </a:pPr>
                      <a:r>
                        <a:rPr b="1" lang="en" sz="1100">
                          <a:solidFill>
                            <a:schemeClr val="dk2"/>
                          </a:solidFill>
                          <a:latin typeface="Courier New"/>
                          <a:ea typeface="Courier New"/>
                          <a:cs typeface="Courier New"/>
                          <a:sym typeface="Courier New"/>
                        </a:rPr>
                        <a:t>console.log(“message”)</a:t>
                      </a:r>
                      <a:endParaRPr b="1" sz="1100">
                        <a:solidFill>
                          <a:schemeClr val="dk2"/>
                        </a:solidFill>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Logs “message” to the console.</a:t>
                      </a:r>
                      <a:endParaRPr/>
                    </a:p>
                    <a:p>
                      <a:pPr indent="0" lvl="0" marL="0" rtl="0" algn="l">
                        <a:spcBef>
                          <a:spcPts val="0"/>
                        </a:spcBef>
                        <a:spcAft>
                          <a:spcPts val="0"/>
                        </a:spcAft>
                        <a:buNone/>
                      </a:pPr>
                      <a:r>
                        <a:rPr lang="en"/>
                        <a:t>You can also pass objects, not just strings into this method.</a:t>
                      </a:r>
                      <a:endParaRPr/>
                    </a:p>
                  </a:txBody>
                  <a:tcPr marT="91425" marB="91425" marR="91425" marL="91425"/>
                </a:tc>
                <a:tc>
                  <a:txBody>
                    <a:bodyPr>
                      <a:noAutofit/>
                    </a:bodyPr>
                    <a:lstStyle/>
                    <a:p>
                      <a:pPr indent="0" lvl="0" marL="0" rtl="0" algn="l">
                        <a:spcBef>
                          <a:spcPts val="0"/>
                        </a:spcBef>
                        <a:spcAft>
                          <a:spcPts val="0"/>
                        </a:spcAft>
                        <a:buNone/>
                      </a:pPr>
                      <a:r>
                        <a:rPr b="1" lang="en" sz="1200">
                          <a:latin typeface="Courier New"/>
                          <a:ea typeface="Courier New"/>
                          <a:cs typeface="Courier New"/>
                          <a:sym typeface="Courier New"/>
                        </a:rPr>
                        <a:t>Element.innerHTML</a:t>
                      </a:r>
                      <a:endParaRPr b="1" sz="1200">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Gets or sets the string containing the content of the element.</a:t>
                      </a:r>
                      <a:endParaRPr/>
                    </a:p>
                  </a:txBody>
                  <a:tcPr marT="91425" marB="91425" marR="91425" marL="91425"/>
                </a:tc>
              </a:tr>
              <a:tr h="1174625">
                <a:tc>
                  <a:txBody>
                    <a:bodyPr>
                      <a:noAutofit/>
                    </a:bodyPr>
                    <a:lstStyle/>
                    <a:p>
                      <a:pPr indent="0" lvl="0" marL="0" rtl="0" algn="l">
                        <a:spcBef>
                          <a:spcPts val="0"/>
                        </a:spcBef>
                        <a:spcAft>
                          <a:spcPts val="0"/>
                        </a:spcAft>
                        <a:buNone/>
                      </a:pPr>
                      <a:r>
                        <a:rPr b="1" lang="en" sz="1100">
                          <a:solidFill>
                            <a:schemeClr val="dk2"/>
                          </a:solidFill>
                          <a:latin typeface="Courier New"/>
                          <a:ea typeface="Courier New"/>
                          <a:cs typeface="Courier New"/>
                          <a:sym typeface="Courier New"/>
                        </a:rPr>
                        <a:t>document.GetElementById(“my-element”)</a:t>
                      </a:r>
                      <a:endParaRPr b="1" sz="1100">
                        <a:solidFill>
                          <a:schemeClr val="dk2"/>
                        </a:solidFill>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Gets an element from the DOM tree with the matching ID.</a:t>
                      </a:r>
                      <a:endParaRPr/>
                    </a:p>
                  </a:txBody>
                  <a:tcPr marT="91425" marB="91425" marR="91425" marL="91425"/>
                </a:tc>
                <a:tc>
                  <a:txBody>
                    <a:bodyPr>
                      <a:noAutofit/>
                    </a:bodyPr>
                    <a:lstStyle/>
                    <a:p>
                      <a:pPr indent="0" lvl="0" marL="0" rtl="0" algn="l">
                        <a:spcBef>
                          <a:spcPts val="0"/>
                        </a:spcBef>
                        <a:spcAft>
                          <a:spcPts val="0"/>
                        </a:spcAft>
                        <a:buNone/>
                      </a:pPr>
                      <a:r>
                        <a:rPr b="1" lang="en" sz="1200">
                          <a:latin typeface="Courier New"/>
                          <a:ea typeface="Courier New"/>
                          <a:cs typeface="Courier New"/>
                          <a:sym typeface="Courier New"/>
                        </a:rPr>
                        <a:t>document.createElement</a:t>
                      </a:r>
                      <a:endParaRPr b="1" sz="1200">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Creates a new HTML element that can be appended to the DOM</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101 - Objects</a:t>
            </a:r>
            <a:endParaRPr/>
          </a:p>
        </p:txBody>
      </p:sp>
      <p:sp>
        <p:nvSpPr>
          <p:cNvPr id="355" name="Google Shape;35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Objects can be thought of as wrappers around variables within your JS code.</a:t>
            </a:r>
            <a:endParaRPr/>
          </a:p>
          <a:p>
            <a:pPr indent="-342900" lvl="0" marL="457200" rtl="0" algn="l">
              <a:spcBef>
                <a:spcPts val="0"/>
              </a:spcBef>
              <a:spcAft>
                <a:spcPts val="0"/>
              </a:spcAft>
              <a:buSzPts val="1800"/>
              <a:buChar char="-"/>
            </a:pPr>
            <a:r>
              <a:rPr lang="en"/>
              <a:t>Represented as key/value pairs</a:t>
            </a:r>
            <a:endParaRPr/>
          </a:p>
          <a:p>
            <a:pPr indent="-342900" lvl="0" marL="457200" rtl="0" algn="l">
              <a:spcBef>
                <a:spcPts val="0"/>
              </a:spcBef>
              <a:spcAft>
                <a:spcPts val="0"/>
              </a:spcAft>
              <a:buSzPts val="1800"/>
              <a:buChar char="-"/>
            </a:pPr>
            <a:r>
              <a:rPr lang="en"/>
              <a:t>Variables assigned within objects can be anything (even functions!)</a:t>
            </a:r>
            <a:endParaRPr/>
          </a:p>
          <a:p>
            <a:pPr indent="-342900" lvl="0" marL="457200" rtl="0" algn="l">
              <a:spcBef>
                <a:spcPts val="0"/>
              </a:spcBef>
              <a:spcAft>
                <a:spcPts val="0"/>
              </a:spcAft>
              <a:buSzPts val="1800"/>
              <a:buChar char="-"/>
            </a:pPr>
            <a:r>
              <a:rPr lang="en"/>
              <a:t>Object properties can be re-assigned, deleted, or created.</a:t>
            </a:r>
            <a:endParaRPr/>
          </a:p>
        </p:txBody>
      </p:sp>
      <p:sp>
        <p:nvSpPr>
          <p:cNvPr id="356" name="Google Shape;356;p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7" name="Google Shape;357;p47"/>
          <p:cNvPicPr preferRelativeResize="0"/>
          <p:nvPr/>
        </p:nvPicPr>
        <p:blipFill rotWithShape="1">
          <a:blip r:embed="rId3">
            <a:alphaModFix/>
          </a:blip>
          <a:srcRect b="0" l="0" r="0" t="15611"/>
          <a:stretch/>
        </p:blipFill>
        <p:spPr>
          <a:xfrm>
            <a:off x="5210250" y="2571750"/>
            <a:ext cx="3933750" cy="2571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101 - JSON = JavaScript Object Notation</a:t>
            </a:r>
            <a:endParaRPr/>
          </a:p>
        </p:txBody>
      </p:sp>
      <p:sp>
        <p:nvSpPr>
          <p:cNvPr id="363" name="Google Shape;363;p48"/>
          <p:cNvSpPr txBox="1"/>
          <p:nvPr>
            <p:ph idx="1" type="body"/>
          </p:nvPr>
        </p:nvSpPr>
        <p:spPr>
          <a:xfrm>
            <a:off x="311700" y="1152475"/>
            <a:ext cx="8520600" cy="131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lightweight data-interchange format.</a:t>
            </a:r>
            <a:endParaRPr/>
          </a:p>
          <a:p>
            <a:pPr indent="-317500" lvl="1" marL="914400" rtl="0" algn="l">
              <a:spcBef>
                <a:spcPts val="0"/>
              </a:spcBef>
              <a:spcAft>
                <a:spcPts val="0"/>
              </a:spcAft>
              <a:buSzPts val="1400"/>
              <a:buChar char="-"/>
            </a:pPr>
            <a:r>
              <a:rPr b="1" lang="en"/>
              <a:t>Language independent</a:t>
            </a:r>
            <a:r>
              <a:rPr lang="en"/>
              <a:t> way of transmitting text. JSON libraries exist for nearly everything.</a:t>
            </a:r>
            <a:endParaRPr/>
          </a:p>
          <a:p>
            <a:pPr indent="-317500" lvl="1" marL="914400" rtl="0" algn="l">
              <a:spcBef>
                <a:spcPts val="0"/>
              </a:spcBef>
              <a:spcAft>
                <a:spcPts val="0"/>
              </a:spcAft>
              <a:buSzPts val="1400"/>
              <a:buChar char="-"/>
            </a:pPr>
            <a:r>
              <a:rPr lang="en"/>
              <a:t>Consists of key-value pairs (a Dictionary), or lists.</a:t>
            </a:r>
            <a:endParaRPr/>
          </a:p>
          <a:p>
            <a:pPr indent="-342900" lvl="0" marL="457200" rtl="0" algn="l">
              <a:spcBef>
                <a:spcPts val="0"/>
              </a:spcBef>
              <a:spcAft>
                <a:spcPts val="0"/>
              </a:spcAft>
              <a:buSzPts val="1800"/>
              <a:buChar char="-"/>
            </a:pPr>
            <a:r>
              <a:rPr lang="en"/>
              <a:t>Very commonly used with REST APIs.</a:t>
            </a:r>
            <a:endParaRPr/>
          </a:p>
          <a:p>
            <a:pPr indent="-317500" lvl="1" marL="914400" rtl="0" algn="l">
              <a:spcBef>
                <a:spcPts val="0"/>
              </a:spcBef>
              <a:spcAft>
                <a:spcPts val="0"/>
              </a:spcAft>
              <a:buSzPts val="1400"/>
              <a:buChar char="-"/>
            </a:pPr>
            <a:r>
              <a:rPr lang="en"/>
              <a:t>XML is the next alternative.</a:t>
            </a:r>
            <a:endParaRPr/>
          </a:p>
          <a:p>
            <a:pPr indent="0" lvl="0" marL="0" rtl="0" algn="l">
              <a:spcBef>
                <a:spcPts val="1600"/>
              </a:spcBef>
              <a:spcAft>
                <a:spcPts val="1600"/>
              </a:spcAft>
              <a:buNone/>
            </a:pPr>
            <a:r>
              <a:t/>
            </a:r>
            <a:endParaRPr/>
          </a:p>
        </p:txBody>
      </p:sp>
      <p:sp>
        <p:nvSpPr>
          <p:cNvPr id="364" name="Google Shape;364;p4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48"/>
          <p:cNvSpPr txBox="1"/>
          <p:nvPr/>
        </p:nvSpPr>
        <p:spPr>
          <a:xfrm>
            <a:off x="4403000" y="2462925"/>
            <a:ext cx="4643700" cy="22527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2"/>
              </a:buClr>
              <a:buSzPts val="1100"/>
              <a:buFont typeface="Arial"/>
              <a:buNone/>
            </a:pPr>
            <a:r>
              <a:rPr b="1" lang="en" sz="1000">
                <a:solidFill>
                  <a:srgbClr val="569CD6"/>
                </a:solidFill>
                <a:latin typeface="Courier New"/>
                <a:ea typeface="Courier New"/>
                <a:cs typeface="Courier New"/>
                <a:sym typeface="Courier New"/>
              </a:rPr>
              <a:t>var</a:t>
            </a:r>
            <a:r>
              <a:rPr b="1" lang="en" sz="1000">
                <a:solidFill>
                  <a:srgbClr val="D4D4D4"/>
                </a:solidFill>
                <a:latin typeface="Courier New"/>
                <a:ea typeface="Courier New"/>
                <a:cs typeface="Courier New"/>
                <a:sym typeface="Courier New"/>
              </a:rPr>
              <a:t> </a:t>
            </a:r>
            <a:r>
              <a:rPr b="1" lang="en" sz="1000">
                <a:solidFill>
                  <a:srgbClr val="9CDCFE"/>
                </a:solidFill>
                <a:latin typeface="Courier New"/>
                <a:ea typeface="Courier New"/>
                <a:cs typeface="Courier New"/>
                <a:sym typeface="Courier New"/>
              </a:rPr>
              <a:t>myObj</a:t>
            </a:r>
            <a:r>
              <a:rPr b="1" lang="en" sz="1000">
                <a:solidFill>
                  <a:srgbClr val="D4D4D4"/>
                </a:solidFill>
                <a:latin typeface="Courier New"/>
                <a:ea typeface="Courier New"/>
                <a:cs typeface="Courier New"/>
                <a:sym typeface="Courier New"/>
              </a:rPr>
              <a:t> = { </a:t>
            </a:r>
            <a:r>
              <a:rPr b="1" lang="en" sz="1000">
                <a:solidFill>
                  <a:srgbClr val="9CDCFE"/>
                </a:solidFill>
                <a:latin typeface="Courier New"/>
                <a:ea typeface="Courier New"/>
                <a:cs typeface="Courier New"/>
                <a:sym typeface="Courier New"/>
              </a:rPr>
              <a:t>name:</a:t>
            </a:r>
            <a:r>
              <a:rPr b="1" lang="en" sz="1000">
                <a:solidFill>
                  <a:srgbClr val="D4D4D4"/>
                </a:solidFill>
                <a:latin typeface="Courier New"/>
                <a:ea typeface="Courier New"/>
                <a:cs typeface="Courier New"/>
                <a:sym typeface="Courier New"/>
              </a:rPr>
              <a:t> </a:t>
            </a:r>
            <a:r>
              <a:rPr b="1" lang="en" sz="1000">
                <a:solidFill>
                  <a:srgbClr val="CE9178"/>
                </a:solidFill>
                <a:latin typeface="Courier New"/>
                <a:ea typeface="Courier New"/>
                <a:cs typeface="Courier New"/>
                <a:sym typeface="Courier New"/>
              </a:rPr>
              <a:t>"John"</a:t>
            </a:r>
            <a:r>
              <a:rPr b="1" lang="en" sz="1000">
                <a:solidFill>
                  <a:srgbClr val="D4D4D4"/>
                </a:solidFill>
                <a:latin typeface="Courier New"/>
                <a:ea typeface="Courier New"/>
                <a:cs typeface="Courier New"/>
                <a:sym typeface="Courier New"/>
              </a:rPr>
              <a:t>, </a:t>
            </a:r>
            <a:r>
              <a:rPr b="1" lang="en" sz="1000">
                <a:solidFill>
                  <a:srgbClr val="9CDCFE"/>
                </a:solidFill>
                <a:latin typeface="Courier New"/>
                <a:ea typeface="Courier New"/>
                <a:cs typeface="Courier New"/>
                <a:sym typeface="Courier New"/>
              </a:rPr>
              <a:t>age:</a:t>
            </a:r>
            <a:r>
              <a:rPr b="1" lang="en" sz="1000">
                <a:solidFill>
                  <a:srgbClr val="D4D4D4"/>
                </a:solidFill>
                <a:latin typeface="Courier New"/>
                <a:ea typeface="Courier New"/>
                <a:cs typeface="Courier New"/>
                <a:sym typeface="Courier New"/>
              </a:rPr>
              <a:t> </a:t>
            </a:r>
            <a:r>
              <a:rPr b="1" lang="en" sz="1000">
                <a:solidFill>
                  <a:srgbClr val="B5CEA8"/>
                </a:solidFill>
                <a:latin typeface="Courier New"/>
                <a:ea typeface="Courier New"/>
                <a:cs typeface="Courier New"/>
                <a:sym typeface="Courier New"/>
              </a:rPr>
              <a:t>31</a:t>
            </a:r>
            <a:r>
              <a:rPr b="1" lang="en" sz="1000">
                <a:solidFill>
                  <a:srgbClr val="D4D4D4"/>
                </a:solidFill>
                <a:latin typeface="Courier New"/>
                <a:ea typeface="Courier New"/>
                <a:cs typeface="Courier New"/>
                <a:sym typeface="Courier New"/>
              </a:rPr>
              <a:t>, </a:t>
            </a:r>
            <a:r>
              <a:rPr b="1" lang="en" sz="1000">
                <a:solidFill>
                  <a:srgbClr val="9CDCFE"/>
                </a:solidFill>
                <a:latin typeface="Courier New"/>
                <a:ea typeface="Courier New"/>
                <a:cs typeface="Courier New"/>
                <a:sym typeface="Courier New"/>
              </a:rPr>
              <a:t>city:</a:t>
            </a:r>
            <a:r>
              <a:rPr b="1" lang="en" sz="1000">
                <a:solidFill>
                  <a:srgbClr val="D4D4D4"/>
                </a:solidFill>
                <a:latin typeface="Courier New"/>
                <a:ea typeface="Courier New"/>
                <a:cs typeface="Courier New"/>
                <a:sym typeface="Courier New"/>
              </a:rPr>
              <a:t> </a:t>
            </a:r>
            <a:r>
              <a:rPr b="1" lang="en" sz="1000">
                <a:solidFill>
                  <a:srgbClr val="CE9178"/>
                </a:solidFill>
                <a:latin typeface="Courier New"/>
                <a:ea typeface="Courier New"/>
                <a:cs typeface="Courier New"/>
                <a:sym typeface="Courier New"/>
              </a:rPr>
              <a:t>"New York"</a:t>
            </a:r>
            <a:r>
              <a:rPr b="1" lang="en" sz="1000">
                <a:solidFill>
                  <a:srgbClr val="D4D4D4"/>
                </a:solidFill>
                <a:latin typeface="Courier New"/>
                <a:ea typeface="Courier New"/>
                <a:cs typeface="Courier New"/>
                <a:sym typeface="Courier New"/>
              </a:rPr>
              <a:t> };</a:t>
            </a:r>
            <a:endParaRPr b="1"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000">
                <a:solidFill>
                  <a:srgbClr val="569CD6"/>
                </a:solidFill>
                <a:latin typeface="Courier New"/>
                <a:ea typeface="Courier New"/>
                <a:cs typeface="Courier New"/>
                <a:sym typeface="Courier New"/>
              </a:rPr>
              <a:t>var</a:t>
            </a:r>
            <a:r>
              <a:rPr b="1" lang="en" sz="1000">
                <a:solidFill>
                  <a:srgbClr val="D4D4D4"/>
                </a:solidFill>
                <a:latin typeface="Courier New"/>
                <a:ea typeface="Courier New"/>
                <a:cs typeface="Courier New"/>
                <a:sym typeface="Courier New"/>
              </a:rPr>
              <a:t> </a:t>
            </a:r>
            <a:r>
              <a:rPr b="1" lang="en" sz="1000">
                <a:solidFill>
                  <a:srgbClr val="9CDCFE"/>
                </a:solidFill>
                <a:latin typeface="Courier New"/>
                <a:ea typeface="Courier New"/>
                <a:cs typeface="Courier New"/>
                <a:sym typeface="Courier New"/>
              </a:rPr>
              <a:t>myJSON</a:t>
            </a:r>
            <a:r>
              <a:rPr b="1" lang="en" sz="1000">
                <a:solidFill>
                  <a:srgbClr val="D4D4D4"/>
                </a:solidFill>
                <a:latin typeface="Courier New"/>
                <a:ea typeface="Courier New"/>
                <a:cs typeface="Courier New"/>
                <a:sym typeface="Courier New"/>
              </a:rPr>
              <a:t> = </a:t>
            </a:r>
            <a:r>
              <a:rPr b="1" lang="en" sz="1000">
                <a:solidFill>
                  <a:srgbClr val="4EC9B0"/>
                </a:solidFill>
                <a:latin typeface="Courier New"/>
                <a:ea typeface="Courier New"/>
                <a:cs typeface="Courier New"/>
                <a:sym typeface="Courier New"/>
              </a:rPr>
              <a:t>JSON</a:t>
            </a:r>
            <a:r>
              <a:rPr b="1" lang="en" sz="1000">
                <a:solidFill>
                  <a:srgbClr val="D4D4D4"/>
                </a:solidFill>
                <a:latin typeface="Courier New"/>
                <a:ea typeface="Courier New"/>
                <a:cs typeface="Courier New"/>
                <a:sym typeface="Courier New"/>
              </a:rPr>
              <a:t>.</a:t>
            </a:r>
            <a:r>
              <a:rPr b="1" lang="en" sz="1000">
                <a:solidFill>
                  <a:srgbClr val="DCDCAA"/>
                </a:solidFill>
                <a:latin typeface="Courier New"/>
                <a:ea typeface="Courier New"/>
                <a:cs typeface="Courier New"/>
                <a:sym typeface="Courier New"/>
              </a:rPr>
              <a:t>stringify</a:t>
            </a:r>
            <a:r>
              <a:rPr b="1" lang="en" sz="1000">
                <a:solidFill>
                  <a:srgbClr val="D4D4D4"/>
                </a:solidFill>
                <a:latin typeface="Courier New"/>
                <a:ea typeface="Courier New"/>
                <a:cs typeface="Courier New"/>
                <a:sym typeface="Courier New"/>
              </a:rPr>
              <a:t>(</a:t>
            </a:r>
            <a:r>
              <a:rPr b="1" lang="en" sz="1000">
                <a:solidFill>
                  <a:srgbClr val="9CDCFE"/>
                </a:solidFill>
                <a:latin typeface="Courier New"/>
                <a:ea typeface="Courier New"/>
                <a:cs typeface="Courier New"/>
                <a:sym typeface="Courier New"/>
              </a:rPr>
              <a:t>myObj</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000">
                <a:solidFill>
                  <a:srgbClr val="4EC9B0"/>
                </a:solidFill>
                <a:latin typeface="Courier New"/>
                <a:ea typeface="Courier New"/>
                <a:cs typeface="Courier New"/>
                <a:sym typeface="Courier New"/>
              </a:rPr>
              <a:t>console</a:t>
            </a:r>
            <a:r>
              <a:rPr b="1" lang="en" sz="1000">
                <a:solidFill>
                  <a:srgbClr val="D4D4D4"/>
                </a:solidFill>
                <a:latin typeface="Courier New"/>
                <a:ea typeface="Courier New"/>
                <a:cs typeface="Courier New"/>
                <a:sym typeface="Courier New"/>
              </a:rPr>
              <a:t>.</a:t>
            </a:r>
            <a:r>
              <a:rPr b="1" lang="en" sz="1000">
                <a:solidFill>
                  <a:srgbClr val="DCDCAA"/>
                </a:solidFill>
                <a:latin typeface="Courier New"/>
                <a:ea typeface="Courier New"/>
                <a:cs typeface="Courier New"/>
                <a:sym typeface="Courier New"/>
              </a:rPr>
              <a:t>log</a:t>
            </a:r>
            <a:r>
              <a:rPr b="1" lang="en" sz="1000">
                <a:solidFill>
                  <a:srgbClr val="D4D4D4"/>
                </a:solidFill>
                <a:latin typeface="Courier New"/>
                <a:ea typeface="Courier New"/>
                <a:cs typeface="Courier New"/>
                <a:sym typeface="Courier New"/>
              </a:rPr>
              <a:t>(</a:t>
            </a:r>
            <a:r>
              <a:rPr b="1" lang="en" sz="1000">
                <a:solidFill>
                  <a:srgbClr val="9CDCFE"/>
                </a:solidFill>
                <a:latin typeface="Courier New"/>
                <a:ea typeface="Courier New"/>
                <a:cs typeface="Courier New"/>
                <a:sym typeface="Courier New"/>
              </a:rPr>
              <a:t>myJSON</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000">
                <a:solidFill>
                  <a:srgbClr val="6A9955"/>
                </a:solidFill>
                <a:latin typeface="Courier New"/>
                <a:ea typeface="Courier New"/>
                <a:cs typeface="Courier New"/>
                <a:sym typeface="Courier New"/>
              </a:rPr>
              <a:t>// "{\"name\":\"John\",\"age\":31,\"city\":\"New York\"}"</a:t>
            </a:r>
            <a:endParaRPr b="1" sz="10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000">
                <a:solidFill>
                  <a:srgbClr val="6A9955"/>
                </a:solidFill>
                <a:latin typeface="Courier New"/>
                <a:ea typeface="Courier New"/>
                <a:cs typeface="Courier New"/>
                <a:sym typeface="Courier New"/>
              </a:rPr>
              <a:t>// Quotation mark escaping works the same as other languages</a:t>
            </a:r>
            <a:endParaRPr b="1" sz="10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t/>
            </a:r>
            <a:endParaRPr b="1" sz="10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000">
                <a:solidFill>
                  <a:srgbClr val="569CD6"/>
                </a:solidFill>
                <a:latin typeface="Courier New"/>
                <a:ea typeface="Courier New"/>
                <a:cs typeface="Courier New"/>
                <a:sym typeface="Courier New"/>
              </a:rPr>
              <a:t>var</a:t>
            </a:r>
            <a:r>
              <a:rPr b="1" lang="en" sz="1000">
                <a:solidFill>
                  <a:srgbClr val="D4D4D4"/>
                </a:solidFill>
                <a:latin typeface="Courier New"/>
                <a:ea typeface="Courier New"/>
                <a:cs typeface="Courier New"/>
                <a:sym typeface="Courier New"/>
              </a:rPr>
              <a:t> </a:t>
            </a:r>
            <a:r>
              <a:rPr b="1" lang="en" sz="1000">
                <a:solidFill>
                  <a:srgbClr val="9CDCFE"/>
                </a:solidFill>
                <a:latin typeface="Courier New"/>
                <a:ea typeface="Courier New"/>
                <a:cs typeface="Courier New"/>
                <a:sym typeface="Courier New"/>
              </a:rPr>
              <a:t>obj</a:t>
            </a:r>
            <a:r>
              <a:rPr b="1" lang="en" sz="1000">
                <a:solidFill>
                  <a:srgbClr val="D4D4D4"/>
                </a:solidFill>
                <a:latin typeface="Courier New"/>
                <a:ea typeface="Courier New"/>
                <a:cs typeface="Courier New"/>
                <a:sym typeface="Courier New"/>
              </a:rPr>
              <a:t> = </a:t>
            </a:r>
            <a:r>
              <a:rPr b="1" lang="en" sz="1000">
                <a:solidFill>
                  <a:srgbClr val="4EC9B0"/>
                </a:solidFill>
                <a:latin typeface="Courier New"/>
                <a:ea typeface="Courier New"/>
                <a:cs typeface="Courier New"/>
                <a:sym typeface="Courier New"/>
              </a:rPr>
              <a:t>JSON</a:t>
            </a:r>
            <a:r>
              <a:rPr b="1" lang="en" sz="1000">
                <a:solidFill>
                  <a:srgbClr val="D4D4D4"/>
                </a:solidFill>
                <a:latin typeface="Courier New"/>
                <a:ea typeface="Courier New"/>
                <a:cs typeface="Courier New"/>
                <a:sym typeface="Courier New"/>
              </a:rPr>
              <a:t>.</a:t>
            </a:r>
            <a:r>
              <a:rPr b="1" lang="en" sz="1000">
                <a:solidFill>
                  <a:srgbClr val="DCDCAA"/>
                </a:solidFill>
                <a:latin typeface="Courier New"/>
                <a:ea typeface="Courier New"/>
                <a:cs typeface="Courier New"/>
                <a:sym typeface="Courier New"/>
              </a:rPr>
              <a:t>parse</a:t>
            </a:r>
            <a:r>
              <a:rPr b="1" lang="en" sz="1000">
                <a:solidFill>
                  <a:srgbClr val="D4D4D4"/>
                </a:solidFill>
                <a:latin typeface="Courier New"/>
                <a:ea typeface="Courier New"/>
                <a:cs typeface="Courier New"/>
                <a:sym typeface="Courier New"/>
              </a:rPr>
              <a:t>(</a:t>
            </a:r>
            <a:r>
              <a:rPr b="1" lang="en" sz="1000">
                <a:solidFill>
                  <a:srgbClr val="9CDCFE"/>
                </a:solidFill>
                <a:latin typeface="Courier New"/>
                <a:ea typeface="Courier New"/>
                <a:cs typeface="Courier New"/>
                <a:sym typeface="Courier New"/>
              </a:rPr>
              <a:t>myJSON</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000">
                <a:solidFill>
                  <a:srgbClr val="4EC9B0"/>
                </a:solidFill>
                <a:latin typeface="Courier New"/>
                <a:ea typeface="Courier New"/>
                <a:cs typeface="Courier New"/>
                <a:sym typeface="Courier New"/>
              </a:rPr>
              <a:t>console</a:t>
            </a:r>
            <a:r>
              <a:rPr b="1" lang="en" sz="1000">
                <a:solidFill>
                  <a:srgbClr val="D4D4D4"/>
                </a:solidFill>
                <a:latin typeface="Courier New"/>
                <a:ea typeface="Courier New"/>
                <a:cs typeface="Courier New"/>
                <a:sym typeface="Courier New"/>
              </a:rPr>
              <a:t>.</a:t>
            </a:r>
            <a:r>
              <a:rPr b="1" lang="en" sz="1000">
                <a:solidFill>
                  <a:srgbClr val="DCDCAA"/>
                </a:solidFill>
                <a:latin typeface="Courier New"/>
                <a:ea typeface="Courier New"/>
                <a:cs typeface="Courier New"/>
                <a:sym typeface="Courier New"/>
              </a:rPr>
              <a:t>log</a:t>
            </a:r>
            <a:r>
              <a:rPr b="1" lang="en" sz="1000">
                <a:solidFill>
                  <a:srgbClr val="D4D4D4"/>
                </a:solidFill>
                <a:latin typeface="Courier New"/>
                <a:ea typeface="Courier New"/>
                <a:cs typeface="Courier New"/>
                <a:sym typeface="Courier New"/>
              </a:rPr>
              <a:t>(</a:t>
            </a:r>
            <a:r>
              <a:rPr b="1" lang="en" sz="1000">
                <a:solidFill>
                  <a:srgbClr val="9CDCFE"/>
                </a:solidFill>
                <a:latin typeface="Courier New"/>
                <a:ea typeface="Courier New"/>
                <a:cs typeface="Courier New"/>
                <a:sym typeface="Courier New"/>
              </a:rPr>
              <a:t>obj</a:t>
            </a:r>
            <a:r>
              <a:rPr b="1" lang="en" sz="1000">
                <a:solidFill>
                  <a:srgbClr val="D4D4D4"/>
                </a:solidFill>
                <a:latin typeface="Courier New"/>
                <a:ea typeface="Courier New"/>
                <a:cs typeface="Courier New"/>
                <a:sym typeface="Courier New"/>
              </a:rPr>
              <a:t>.</a:t>
            </a:r>
            <a:r>
              <a:rPr b="1" lang="en" sz="1000">
                <a:solidFill>
                  <a:srgbClr val="9CDCFE"/>
                </a:solidFill>
                <a:latin typeface="Courier New"/>
                <a:ea typeface="Courier New"/>
                <a:cs typeface="Courier New"/>
                <a:sym typeface="Courier New"/>
              </a:rPr>
              <a:t>name</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000">
                <a:solidFill>
                  <a:srgbClr val="6A9955"/>
                </a:solidFill>
                <a:latin typeface="Courier New"/>
                <a:ea typeface="Courier New"/>
                <a:cs typeface="Courier New"/>
                <a:sym typeface="Courier New"/>
              </a:rPr>
              <a:t>// "John"</a:t>
            </a:r>
            <a:endParaRPr b="1" sz="10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00">
              <a:solidFill>
                <a:srgbClr val="808080"/>
              </a:solidFill>
              <a:latin typeface="Courier New"/>
              <a:ea typeface="Courier New"/>
              <a:cs typeface="Courier New"/>
              <a:sym typeface="Courier New"/>
            </a:endParaRPr>
          </a:p>
        </p:txBody>
      </p:sp>
      <p:sp>
        <p:nvSpPr>
          <p:cNvPr id="366" name="Google Shape;366;p48"/>
          <p:cNvSpPr txBox="1"/>
          <p:nvPr/>
        </p:nvSpPr>
        <p:spPr>
          <a:xfrm>
            <a:off x="769125" y="4596725"/>
            <a:ext cx="3364800" cy="4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1200">
                <a:solidFill>
                  <a:srgbClr val="434343"/>
                </a:solidFill>
                <a:latin typeface="Source Sans Pro"/>
                <a:ea typeface="Source Sans Pro"/>
                <a:cs typeface="Source Sans Pro"/>
                <a:sym typeface="Source Sans Pro"/>
              </a:rPr>
              <a:t>https://www.w3schools.com/js/js_json_intro.asp</a:t>
            </a:r>
            <a:endParaRPr sz="1200">
              <a:latin typeface="Source Sans Pro"/>
              <a:ea typeface="Source Sans Pro"/>
              <a:cs typeface="Source Sans Pro"/>
              <a:sym typeface="Source Sans Pro"/>
            </a:endParaRPr>
          </a:p>
        </p:txBody>
      </p:sp>
      <p:sp>
        <p:nvSpPr>
          <p:cNvPr id="367" name="Google Shape;367;p48"/>
          <p:cNvSpPr txBox="1"/>
          <p:nvPr/>
        </p:nvSpPr>
        <p:spPr>
          <a:xfrm>
            <a:off x="697025" y="2643525"/>
            <a:ext cx="33312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JS syntax is used to define an object.</a:t>
            </a:r>
            <a:endParaRPr>
              <a:latin typeface="Source Sans Pro"/>
              <a:ea typeface="Source Sans Pro"/>
              <a:cs typeface="Source Sans Pro"/>
              <a:sym typeface="Source Sans Pro"/>
            </a:endParaRPr>
          </a:p>
        </p:txBody>
      </p:sp>
      <p:cxnSp>
        <p:nvCxnSpPr>
          <p:cNvPr id="368" name="Google Shape;368;p48"/>
          <p:cNvCxnSpPr/>
          <p:nvPr/>
        </p:nvCxnSpPr>
        <p:spPr>
          <a:xfrm flipH="1" rot="10800000">
            <a:off x="3735050" y="2633825"/>
            <a:ext cx="586200" cy="1443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48"/>
          <p:cNvSpPr txBox="1"/>
          <p:nvPr/>
        </p:nvSpPr>
        <p:spPr>
          <a:xfrm>
            <a:off x="278800" y="3204175"/>
            <a:ext cx="37494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This is stored as a String, using the same syntax.</a:t>
            </a:r>
            <a:endParaRPr>
              <a:latin typeface="Source Sans Pro"/>
              <a:ea typeface="Source Sans Pro"/>
              <a:cs typeface="Source Sans Pro"/>
              <a:sym typeface="Source Sans Pro"/>
            </a:endParaRPr>
          </a:p>
        </p:txBody>
      </p:sp>
      <p:cxnSp>
        <p:nvCxnSpPr>
          <p:cNvPr id="370" name="Google Shape;370;p48"/>
          <p:cNvCxnSpPr/>
          <p:nvPr/>
        </p:nvCxnSpPr>
        <p:spPr>
          <a:xfrm flipH="1" rot="10800000">
            <a:off x="3768700" y="3194975"/>
            <a:ext cx="586200" cy="1443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48"/>
          <p:cNvSpPr txBox="1"/>
          <p:nvPr/>
        </p:nvSpPr>
        <p:spPr>
          <a:xfrm>
            <a:off x="249975" y="3900450"/>
            <a:ext cx="38022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The Object’s attributes be read from this string, then accessed like any other Object.</a:t>
            </a:r>
            <a:endParaRPr>
              <a:latin typeface="Source Sans Pro"/>
              <a:ea typeface="Source Sans Pro"/>
              <a:cs typeface="Source Sans Pro"/>
              <a:sym typeface="Source Sans Pro"/>
            </a:endParaRPr>
          </a:p>
        </p:txBody>
      </p:sp>
      <p:cxnSp>
        <p:nvCxnSpPr>
          <p:cNvPr id="372" name="Google Shape;372;p48"/>
          <p:cNvCxnSpPr/>
          <p:nvPr/>
        </p:nvCxnSpPr>
        <p:spPr>
          <a:xfrm flipH="1" rot="10800000">
            <a:off x="3735050" y="3756138"/>
            <a:ext cx="586200" cy="144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 Security Considerations</a:t>
            </a:r>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2:45 PM today, we’ll be hosting a presentation about security considerations that are relevant to web apps.</a:t>
            </a:r>
            <a:endParaRPr/>
          </a:p>
          <a:p>
            <a:pPr indent="0" lvl="0" marL="0" rtl="0" algn="l">
              <a:spcBef>
                <a:spcPts val="1600"/>
              </a:spcBef>
              <a:spcAft>
                <a:spcPts val="1600"/>
              </a:spcAft>
              <a:buNone/>
            </a:pPr>
            <a:r>
              <a:t/>
            </a:r>
            <a:endParaRPr/>
          </a:p>
        </p:txBody>
      </p:sp>
      <p:sp>
        <p:nvSpPr>
          <p:cNvPr id="379" name="Google Shape;379;p4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get help if/when you get stuck</a:t>
            </a:r>
            <a:endParaRPr/>
          </a:p>
        </p:txBody>
      </p:sp>
      <p:sp>
        <p:nvSpPr>
          <p:cNvPr id="385" name="Google Shape;38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https://www.w3schools.com</a:t>
            </a:r>
            <a:r>
              <a:rPr lang="en"/>
              <a:t> - w3schools is a fantastic resource for learning html/css/js (among others)</a:t>
            </a:r>
            <a:endParaRPr/>
          </a:p>
          <a:p>
            <a:pPr indent="0" lvl="0" marL="0" rtl="0" algn="l">
              <a:spcBef>
                <a:spcPts val="1600"/>
              </a:spcBef>
              <a:spcAft>
                <a:spcPts val="0"/>
              </a:spcAft>
              <a:buNone/>
            </a:pPr>
            <a:r>
              <a:rPr lang="en" u="sng">
                <a:solidFill>
                  <a:schemeClr val="hlink"/>
                </a:solidFill>
                <a:hlinkClick r:id="rId4"/>
              </a:rPr>
              <a:t>https://developer.mozilla.org/en-US/</a:t>
            </a:r>
            <a:r>
              <a:rPr lang="en"/>
              <a:t> Mozilla Developer Network Documentation</a:t>
            </a:r>
            <a:endParaRPr/>
          </a:p>
          <a:p>
            <a:pPr indent="0" lvl="0" marL="0" rtl="0" algn="l">
              <a:spcBef>
                <a:spcPts val="1600"/>
              </a:spcBef>
              <a:spcAft>
                <a:spcPts val="1600"/>
              </a:spcAft>
              <a:buNone/>
            </a:pPr>
            <a:r>
              <a:rPr lang="en" u="sng">
                <a:solidFill>
                  <a:schemeClr val="hlink"/>
                </a:solidFill>
                <a:hlinkClick r:id="rId5"/>
              </a:rPr>
              <a:t>https://developer.mozilla.org/en-US/docs/Web/HTML</a:t>
            </a:r>
            <a:r>
              <a:rPr lang="en"/>
              <a:t> </a:t>
            </a:r>
            <a:endParaRPr/>
          </a:p>
        </p:txBody>
      </p:sp>
      <p:sp>
        <p:nvSpPr>
          <p:cNvPr id="386" name="Google Shape;386;p5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1"/>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Topics &amp; Technologies</a:t>
            </a:r>
            <a:endParaRPr/>
          </a:p>
        </p:txBody>
      </p:sp>
      <p:sp>
        <p:nvSpPr>
          <p:cNvPr id="392" name="Google Shape;392;p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HTML 101</a:t>
            </a:r>
            <a:endParaRPr/>
          </a:p>
        </p:txBody>
      </p:sp>
      <p:sp>
        <p:nvSpPr>
          <p:cNvPr id="79" name="Google Shape;79;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Topics - Bootstrap</a:t>
            </a:r>
            <a:endParaRPr/>
          </a:p>
        </p:txBody>
      </p:sp>
      <p:sp>
        <p:nvSpPr>
          <p:cNvPr id="398" name="Google Shape;398;p52"/>
          <p:cNvSpPr txBox="1"/>
          <p:nvPr>
            <p:ph idx="1" type="body"/>
          </p:nvPr>
        </p:nvSpPr>
        <p:spPr>
          <a:xfrm>
            <a:off x="311700" y="1152475"/>
            <a:ext cx="4187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https://getbootstrap.com/</a:t>
            </a:r>
            <a:endParaRPr/>
          </a:p>
          <a:p>
            <a:pPr indent="0" lvl="0" marL="0" rtl="0" algn="l">
              <a:spcBef>
                <a:spcPts val="1600"/>
              </a:spcBef>
              <a:spcAft>
                <a:spcPts val="0"/>
              </a:spcAft>
              <a:buNone/>
            </a:pPr>
            <a:r>
              <a:rPr lang="en"/>
              <a:t>Bootstrap is a fantastic CSS framework that does the hard stuff for you, including responsiveness and mobile support.</a:t>
            </a:r>
            <a:endParaRPr/>
          </a:p>
          <a:p>
            <a:pPr indent="0" lvl="0" marL="0" rtl="0" algn="l">
              <a:spcBef>
                <a:spcPts val="1600"/>
              </a:spcBef>
              <a:spcAft>
                <a:spcPts val="0"/>
              </a:spcAft>
              <a:buNone/>
            </a:pPr>
            <a:r>
              <a:rPr lang="en"/>
              <a:t>It’s very commonly used for a reason, even the UW website uses it!</a:t>
            </a:r>
            <a:endParaRPr/>
          </a:p>
          <a:p>
            <a:pPr indent="0" lvl="0" marL="0" rtl="0" algn="l">
              <a:spcBef>
                <a:spcPts val="1600"/>
              </a:spcBef>
              <a:spcAft>
                <a:spcPts val="1600"/>
              </a:spcAft>
              <a:buNone/>
            </a:pPr>
            <a:r>
              <a:rPr lang="en"/>
              <a:t>Their documentation is also really good.</a:t>
            </a:r>
            <a:endParaRPr/>
          </a:p>
        </p:txBody>
      </p:sp>
      <p:sp>
        <p:nvSpPr>
          <p:cNvPr id="399" name="Google Shape;399;p5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0" name="Google Shape;400;p52"/>
          <p:cNvPicPr preferRelativeResize="0"/>
          <p:nvPr/>
        </p:nvPicPr>
        <p:blipFill>
          <a:blip r:embed="rId4">
            <a:alphaModFix/>
          </a:blip>
          <a:stretch>
            <a:fillRect/>
          </a:stretch>
        </p:blipFill>
        <p:spPr>
          <a:xfrm>
            <a:off x="4600850" y="1068425"/>
            <a:ext cx="4478049" cy="34549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Topics - jQuery</a:t>
            </a:r>
            <a:endParaRPr/>
          </a:p>
        </p:txBody>
      </p:sp>
      <p:sp>
        <p:nvSpPr>
          <p:cNvPr id="406" name="Google Shape;40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https://jquery.com/</a:t>
            </a:r>
            <a:endParaRPr/>
          </a:p>
          <a:p>
            <a:pPr indent="0" lvl="0" marL="0" rtl="0" algn="l">
              <a:spcBef>
                <a:spcPts val="1600"/>
              </a:spcBef>
              <a:spcAft>
                <a:spcPts val="0"/>
              </a:spcAft>
              <a:buNone/>
            </a:pPr>
            <a:r>
              <a:rPr lang="en"/>
              <a:t>jQuery is a JavaScript library which makes things quicker and easier.</a:t>
            </a:r>
            <a:endParaRPr/>
          </a:p>
          <a:p>
            <a:pPr indent="0" lvl="0" marL="0" rtl="0" algn="l">
              <a:spcBef>
                <a:spcPts val="1600"/>
              </a:spcBef>
              <a:spcAft>
                <a:spcPts val="0"/>
              </a:spcAft>
              <a:buNone/>
            </a:pPr>
            <a:r>
              <a:rPr lang="en"/>
              <a:t>Turn </a:t>
            </a:r>
            <a:r>
              <a:rPr b="1" lang="en">
                <a:latin typeface="Courier New"/>
                <a:ea typeface="Courier New"/>
                <a:cs typeface="Courier New"/>
                <a:sym typeface="Courier New"/>
              </a:rPr>
              <a:t>document.getElementById(“button”).innerHTML = “Next”</a:t>
            </a:r>
            <a:r>
              <a:rPr lang="en"/>
              <a:t> into </a:t>
            </a:r>
            <a:r>
              <a:rPr b="1" lang="en">
                <a:latin typeface="Courier New"/>
                <a:ea typeface="Courier New"/>
                <a:cs typeface="Courier New"/>
                <a:sym typeface="Courier New"/>
              </a:rPr>
              <a:t>$(“button”).html(“Next”)</a:t>
            </a:r>
            <a:endParaRPr b="1">
              <a:latin typeface="Courier New"/>
              <a:ea typeface="Courier New"/>
              <a:cs typeface="Courier New"/>
              <a:sym typeface="Courier New"/>
            </a:endParaRPr>
          </a:p>
          <a:p>
            <a:pPr indent="0" lvl="0" marL="0" rtl="0" algn="l">
              <a:spcBef>
                <a:spcPts val="1600"/>
              </a:spcBef>
              <a:spcAft>
                <a:spcPts val="1600"/>
              </a:spcAft>
              <a:buNone/>
            </a:pPr>
            <a:r>
              <a:rPr lang="en"/>
              <a:t>It’s also used by Bootstrap.</a:t>
            </a:r>
            <a:endParaRPr/>
          </a:p>
        </p:txBody>
      </p:sp>
      <p:sp>
        <p:nvSpPr>
          <p:cNvPr id="407" name="Google Shape;407;p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Topics - TypeScript</a:t>
            </a:r>
            <a:endParaRPr/>
          </a:p>
        </p:txBody>
      </p:sp>
      <p:sp>
        <p:nvSpPr>
          <p:cNvPr id="413" name="Google Shape;413;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https://www.typescriptlang.org/</a:t>
            </a:r>
            <a:endParaRPr/>
          </a:p>
          <a:p>
            <a:pPr indent="0" lvl="0" marL="0" rtl="0" algn="l">
              <a:spcBef>
                <a:spcPts val="1600"/>
              </a:spcBef>
              <a:spcAft>
                <a:spcPts val="0"/>
              </a:spcAft>
              <a:buNone/>
            </a:pPr>
            <a:r>
              <a:rPr lang="en"/>
              <a:t>TypeScript is an extension of JavaScript which adds better support for types, among other language features. It compiles into JavaScript.</a:t>
            </a:r>
            <a:endParaRPr/>
          </a:p>
          <a:p>
            <a:pPr indent="0" lvl="0" marL="0" rtl="0" algn="l">
              <a:spcBef>
                <a:spcPts val="1600"/>
              </a:spcBef>
              <a:spcAft>
                <a:spcPts val="1600"/>
              </a:spcAft>
              <a:buNone/>
            </a:pPr>
            <a:r>
              <a:rPr lang="en"/>
              <a:t>This is a slightly more advanced topic, as you’ll also want to look into Node.JS, NPM, and Gulp.</a:t>
            </a:r>
            <a:endParaRPr/>
          </a:p>
        </p:txBody>
      </p:sp>
      <p:sp>
        <p:nvSpPr>
          <p:cNvPr id="414" name="Google Shape;414;p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So Much More!</a:t>
            </a:r>
            <a:endParaRPr/>
          </a:p>
        </p:txBody>
      </p:sp>
      <p:sp>
        <p:nvSpPr>
          <p:cNvPr id="420" name="Google Shape;420;p5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1" name="Google Shape;421;p55"/>
          <p:cNvPicPr preferRelativeResize="0"/>
          <p:nvPr/>
        </p:nvPicPr>
        <p:blipFill>
          <a:blip r:embed="rId3">
            <a:alphaModFix/>
          </a:blip>
          <a:stretch>
            <a:fillRect/>
          </a:stretch>
        </p:blipFill>
        <p:spPr>
          <a:xfrm>
            <a:off x="1828227" y="1152475"/>
            <a:ext cx="5487551" cy="3139050"/>
          </a:xfrm>
          <a:prstGeom prst="rect">
            <a:avLst/>
          </a:prstGeom>
          <a:noFill/>
          <a:ln>
            <a:noFill/>
          </a:ln>
        </p:spPr>
      </p:pic>
      <p:sp>
        <p:nvSpPr>
          <p:cNvPr id="422" name="Google Shape;422;p55"/>
          <p:cNvSpPr txBox="1"/>
          <p:nvPr/>
        </p:nvSpPr>
        <p:spPr>
          <a:xfrm>
            <a:off x="297425" y="4601150"/>
            <a:ext cx="84324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Source Sans Pro"/>
                <a:ea typeface="Source Sans Pro"/>
                <a:cs typeface="Source Sans Pro"/>
                <a:sym typeface="Source Sans Pro"/>
              </a:rPr>
              <a:t>Intro to Web Servers with Python Flask Workshop begins at 12:45 PM</a:t>
            </a:r>
            <a:endParaRPr sz="1800">
              <a:latin typeface="Source Sans Pro"/>
              <a:ea typeface="Source Sans Pro"/>
              <a:cs typeface="Source Sans Pro"/>
              <a:sym typeface="Source Sans Pr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6"/>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428" name="Google Shape;428;p56"/>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a:t>
            </a:r>
            <a:endParaRPr/>
          </a:p>
        </p:txBody>
      </p:sp>
      <p:sp>
        <p:nvSpPr>
          <p:cNvPr id="85" name="Google Shape;85;p17"/>
          <p:cNvSpPr txBox="1"/>
          <p:nvPr>
            <p:ph idx="1" type="body"/>
          </p:nvPr>
        </p:nvSpPr>
        <p:spPr>
          <a:xfrm>
            <a:off x="311700" y="1152475"/>
            <a:ext cx="8520600" cy="86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HTML makes up the structure of nearly everything you see on the web. It assigns tags to blocks of text, which helps your web browser understand it.</a:t>
            </a:r>
            <a:endParaRPr/>
          </a:p>
        </p:txBody>
      </p:sp>
      <p:sp>
        <p:nvSpPr>
          <p:cNvPr id="86" name="Google Shape;86;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nvSpPr>
        <p:spPr>
          <a:xfrm>
            <a:off x="235300" y="1921625"/>
            <a:ext cx="3967500" cy="3091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2"/>
              </a:buClr>
              <a:buSzPts val="1100"/>
              <a:buFont typeface="Arial"/>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html</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body</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h1</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Hello World!</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h1</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This is some</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code</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HTML</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code</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body</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html</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p:txBody>
      </p:sp>
      <p:pic>
        <p:nvPicPr>
          <p:cNvPr id="88" name="Google Shape;88;p17"/>
          <p:cNvPicPr preferRelativeResize="0"/>
          <p:nvPr/>
        </p:nvPicPr>
        <p:blipFill rotWithShape="1">
          <a:blip r:embed="rId3">
            <a:alphaModFix/>
          </a:blip>
          <a:srcRect b="41441" l="0" r="0" t="0"/>
          <a:stretch/>
        </p:blipFill>
        <p:spPr>
          <a:xfrm>
            <a:off x="4601400" y="1921625"/>
            <a:ext cx="3505375" cy="1202275"/>
          </a:xfrm>
          <a:prstGeom prst="rect">
            <a:avLst/>
          </a:prstGeom>
          <a:noFill/>
          <a:ln cap="flat" cmpd="sng" w="19050">
            <a:solidFill>
              <a:schemeClr val="dk2"/>
            </a:solidFill>
            <a:prstDash val="solid"/>
            <a:round/>
            <a:headEnd len="sm" w="sm" type="none"/>
            <a:tailEnd len="sm" w="sm" type="none"/>
          </a:ln>
        </p:spPr>
      </p:pic>
      <p:sp>
        <p:nvSpPr>
          <p:cNvPr id="89" name="Google Shape;89;p17"/>
          <p:cNvSpPr txBox="1"/>
          <p:nvPr/>
        </p:nvSpPr>
        <p:spPr>
          <a:xfrm>
            <a:off x="4601400" y="3163450"/>
            <a:ext cx="3505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Source Sans Pro"/>
                <a:ea typeface="Source Sans Pro"/>
                <a:cs typeface="Source Sans Pro"/>
                <a:sym typeface="Source Sans Pro"/>
              </a:rPr>
              <a:t>That HTML, rendered in Firefox.</a:t>
            </a:r>
            <a:endParaRPr>
              <a:solidFill>
                <a:srgbClr val="434343"/>
              </a:solidFill>
              <a:latin typeface="Source Sans Pro"/>
              <a:ea typeface="Source Sans Pro"/>
              <a:cs typeface="Source Sans Pro"/>
              <a:sym typeface="Source Sans Pro"/>
            </a:endParaRPr>
          </a:p>
        </p:txBody>
      </p:sp>
      <p:sp>
        <p:nvSpPr>
          <p:cNvPr id="90" name="Google Shape;90;p17"/>
          <p:cNvSpPr txBox="1"/>
          <p:nvPr/>
        </p:nvSpPr>
        <p:spPr>
          <a:xfrm>
            <a:off x="4496825" y="4222325"/>
            <a:ext cx="4143900" cy="7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All example code can be found under:</a:t>
            </a:r>
            <a:endParaRPr>
              <a:latin typeface="Source Sans Pro"/>
              <a:ea typeface="Source Sans Pro"/>
              <a:cs typeface="Source Sans Pro"/>
              <a:sym typeface="Source Sans Pro"/>
            </a:endParaRPr>
          </a:p>
          <a:p>
            <a:pPr indent="0" lvl="0" marL="0" rtl="0" algn="l">
              <a:spcBef>
                <a:spcPts val="0"/>
              </a:spcBef>
              <a:spcAft>
                <a:spcPts val="0"/>
              </a:spcAft>
              <a:buNone/>
            </a:pPr>
            <a:r>
              <a:rPr b="1" lang="en" sz="1600">
                <a:latin typeface="Source Sans Pro"/>
                <a:ea typeface="Source Sans Pro"/>
                <a:cs typeface="Source Sans Pro"/>
                <a:sym typeface="Source Sans Pro"/>
              </a:rPr>
              <a:t>github.com/UWB-ACM/Intro-HTML-CSS-JS</a:t>
            </a:r>
            <a:endParaRPr b="1" sz="16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101 - Syntax</a:t>
            </a:r>
            <a:endParaRPr/>
          </a:p>
        </p:txBody>
      </p:sp>
      <p:sp>
        <p:nvSpPr>
          <p:cNvPr id="96" name="Google Shape;96;p18"/>
          <p:cNvSpPr txBox="1"/>
          <p:nvPr>
            <p:ph idx="1" type="body"/>
          </p:nvPr>
        </p:nvSpPr>
        <p:spPr>
          <a:xfrm>
            <a:off x="311700" y="1152475"/>
            <a:ext cx="8520600" cy="18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HTML - </a:t>
            </a:r>
            <a:r>
              <a:rPr lang="en"/>
              <a:t>Hyper Text Markup Language</a:t>
            </a:r>
            <a:endParaRPr/>
          </a:p>
          <a:p>
            <a:pPr indent="0" lvl="0" marL="0" rtl="0" algn="l">
              <a:spcBef>
                <a:spcPts val="1600"/>
              </a:spcBef>
              <a:spcAft>
                <a:spcPts val="0"/>
              </a:spcAft>
              <a:buNone/>
            </a:pPr>
            <a:r>
              <a:rPr b="1" lang="en"/>
              <a:t>Markup Language </a:t>
            </a:r>
            <a:r>
              <a:rPr lang="en"/>
              <a:t>- Is a syntax used for formatting text, most commonly used by HTML and XML.</a:t>
            </a:r>
            <a:endParaRPr/>
          </a:p>
          <a:p>
            <a:pPr indent="0" lvl="0" marL="0" rtl="0" algn="l">
              <a:spcBef>
                <a:spcPts val="1600"/>
              </a:spcBef>
              <a:spcAft>
                <a:spcPts val="1600"/>
              </a:spcAft>
              <a:buNone/>
            </a:pPr>
            <a:r>
              <a:rPr lang="en"/>
              <a:t>Markup Language is made up of </a:t>
            </a:r>
            <a:r>
              <a:rPr b="1" lang="en"/>
              <a:t>tags</a:t>
            </a:r>
            <a:r>
              <a:rPr lang="en"/>
              <a:t>:</a:t>
            </a:r>
            <a:endParaRPr/>
          </a:p>
        </p:txBody>
      </p:sp>
      <p:sp>
        <p:nvSpPr>
          <p:cNvPr id="97" name="Google Shape;97;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8"/>
          <p:cNvSpPr txBox="1"/>
          <p:nvPr/>
        </p:nvSpPr>
        <p:spPr>
          <a:xfrm>
            <a:off x="275600" y="3045775"/>
            <a:ext cx="8520600" cy="20976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4800">
                <a:solidFill>
                  <a:srgbClr val="808080"/>
                </a:solidFill>
                <a:latin typeface="Courier New"/>
                <a:ea typeface="Courier New"/>
                <a:cs typeface="Courier New"/>
                <a:sym typeface="Courier New"/>
              </a:rPr>
              <a:t>&lt;</a:t>
            </a:r>
            <a:r>
              <a:rPr b="1" lang="en" sz="4800">
                <a:solidFill>
                  <a:srgbClr val="569CD6"/>
                </a:solidFill>
                <a:latin typeface="Courier New"/>
                <a:ea typeface="Courier New"/>
                <a:cs typeface="Courier New"/>
                <a:sym typeface="Courier New"/>
              </a:rPr>
              <a:t>h1</a:t>
            </a:r>
            <a:r>
              <a:rPr b="1" lang="en" sz="4800">
                <a:solidFill>
                  <a:srgbClr val="808080"/>
                </a:solidFill>
                <a:latin typeface="Courier New"/>
                <a:ea typeface="Courier New"/>
                <a:cs typeface="Courier New"/>
                <a:sym typeface="Courier New"/>
              </a:rPr>
              <a:t>&gt;</a:t>
            </a:r>
            <a:r>
              <a:rPr b="1" lang="en" sz="4800">
                <a:solidFill>
                  <a:srgbClr val="D4D4D4"/>
                </a:solidFill>
                <a:latin typeface="Courier New"/>
                <a:ea typeface="Courier New"/>
                <a:cs typeface="Courier New"/>
                <a:sym typeface="Courier New"/>
              </a:rPr>
              <a:t>Hello World!</a:t>
            </a:r>
            <a:r>
              <a:rPr b="1" lang="en" sz="4800">
                <a:solidFill>
                  <a:srgbClr val="808080"/>
                </a:solidFill>
                <a:latin typeface="Courier New"/>
                <a:ea typeface="Courier New"/>
                <a:cs typeface="Courier New"/>
                <a:sym typeface="Courier New"/>
              </a:rPr>
              <a:t>&lt;/</a:t>
            </a:r>
            <a:r>
              <a:rPr b="1" lang="en" sz="4800">
                <a:solidFill>
                  <a:srgbClr val="569CD6"/>
                </a:solidFill>
                <a:latin typeface="Courier New"/>
                <a:ea typeface="Courier New"/>
                <a:cs typeface="Courier New"/>
                <a:sym typeface="Courier New"/>
              </a:rPr>
              <a:t>h1</a:t>
            </a:r>
            <a:r>
              <a:rPr b="1" lang="en" sz="4800">
                <a:solidFill>
                  <a:srgbClr val="808080"/>
                </a:solidFill>
                <a:latin typeface="Courier New"/>
                <a:ea typeface="Courier New"/>
                <a:cs typeface="Courier New"/>
                <a:sym typeface="Courier New"/>
              </a:rPr>
              <a:t>&gt;</a:t>
            </a:r>
            <a:endParaRPr b="1" sz="4800">
              <a:solidFill>
                <a:srgbClr val="808080"/>
              </a:solidFill>
              <a:latin typeface="Courier New"/>
              <a:ea typeface="Courier New"/>
              <a:cs typeface="Courier New"/>
              <a:sym typeface="Courier New"/>
            </a:endParaRPr>
          </a:p>
        </p:txBody>
      </p:sp>
      <p:sp>
        <p:nvSpPr>
          <p:cNvPr id="99" name="Google Shape;99;p18"/>
          <p:cNvSpPr/>
          <p:nvPr/>
        </p:nvSpPr>
        <p:spPr>
          <a:xfrm rot="5400000">
            <a:off x="866000" y="3271275"/>
            <a:ext cx="398700" cy="1451100"/>
          </a:xfrm>
          <a:prstGeom prst="rightBracket">
            <a:avLst>
              <a:gd fmla="val 8333" name="adj"/>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411775" y="4257350"/>
            <a:ext cx="1241700" cy="4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Source Sans Pro"/>
                <a:ea typeface="Source Sans Pro"/>
                <a:cs typeface="Source Sans Pro"/>
                <a:sym typeface="Source Sans Pro"/>
              </a:rPr>
              <a:t>Opening Tag</a:t>
            </a:r>
            <a:endParaRPr>
              <a:solidFill>
                <a:schemeClr val="accent4"/>
              </a:solidFill>
              <a:latin typeface="Source Sans Pro"/>
              <a:ea typeface="Source Sans Pro"/>
              <a:cs typeface="Source Sans Pro"/>
              <a:sym typeface="Source Sans Pro"/>
            </a:endParaRPr>
          </a:p>
        </p:txBody>
      </p:sp>
      <p:sp>
        <p:nvSpPr>
          <p:cNvPr id="101" name="Google Shape;101;p18"/>
          <p:cNvSpPr/>
          <p:nvPr/>
        </p:nvSpPr>
        <p:spPr>
          <a:xfrm rot="5400000">
            <a:off x="6868225" y="3271275"/>
            <a:ext cx="398700" cy="1451100"/>
          </a:xfrm>
          <a:prstGeom prst="rightBracket">
            <a:avLst>
              <a:gd fmla="val 8333" name="adj"/>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6414000" y="4257350"/>
            <a:ext cx="1241700" cy="4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Source Sans Pro"/>
                <a:ea typeface="Source Sans Pro"/>
                <a:cs typeface="Source Sans Pro"/>
                <a:sym typeface="Source Sans Pro"/>
              </a:rPr>
              <a:t>Closing Tag</a:t>
            </a:r>
            <a:endParaRPr>
              <a:solidFill>
                <a:schemeClr val="accent4"/>
              </a:solidFill>
              <a:latin typeface="Source Sans Pro"/>
              <a:ea typeface="Source Sans Pro"/>
              <a:cs typeface="Source Sans Pro"/>
              <a:sym typeface="Source Sans Pro"/>
            </a:endParaRPr>
          </a:p>
        </p:txBody>
      </p:sp>
      <p:sp>
        <p:nvSpPr>
          <p:cNvPr id="103" name="Google Shape;103;p18"/>
          <p:cNvSpPr/>
          <p:nvPr/>
        </p:nvSpPr>
        <p:spPr>
          <a:xfrm rot="5400000">
            <a:off x="3818125" y="1863825"/>
            <a:ext cx="398700" cy="4266000"/>
          </a:xfrm>
          <a:prstGeom prst="rightBracket">
            <a:avLst>
              <a:gd fmla="val 8333" name="adj"/>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3396625" y="4257350"/>
            <a:ext cx="1241700" cy="4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Source Sans Pro"/>
                <a:ea typeface="Source Sans Pro"/>
                <a:cs typeface="Source Sans Pro"/>
                <a:sym typeface="Source Sans Pro"/>
              </a:rPr>
              <a:t>Data</a:t>
            </a:r>
            <a:endParaRPr>
              <a:solidFill>
                <a:schemeClr val="accent6"/>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101 - Syntax</a:t>
            </a:r>
            <a:endParaRPr/>
          </a:p>
        </p:txBody>
      </p:sp>
      <p:sp>
        <p:nvSpPr>
          <p:cNvPr id="110" name="Google Shape;110;p19"/>
          <p:cNvSpPr txBox="1"/>
          <p:nvPr>
            <p:ph idx="1" type="body"/>
          </p:nvPr>
        </p:nvSpPr>
        <p:spPr>
          <a:xfrm>
            <a:off x="311700" y="1152475"/>
            <a:ext cx="554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about Tags:</a:t>
            </a:r>
            <a:endParaRPr/>
          </a:p>
          <a:p>
            <a:pPr indent="-342900" lvl="0" marL="457200" rtl="0" algn="l">
              <a:spcBef>
                <a:spcPts val="1600"/>
              </a:spcBef>
              <a:spcAft>
                <a:spcPts val="0"/>
              </a:spcAft>
              <a:buSzPts val="1800"/>
              <a:buChar char="-"/>
            </a:pPr>
            <a:r>
              <a:rPr lang="en"/>
              <a:t>Tags need to be closed with a matching pair.</a:t>
            </a:r>
            <a:endParaRPr/>
          </a:p>
          <a:p>
            <a:pPr indent="-317500" lvl="1" marL="914400" rtl="0" algn="l">
              <a:spcBef>
                <a:spcPts val="0"/>
              </a:spcBef>
              <a:spcAft>
                <a:spcPts val="0"/>
              </a:spcAft>
              <a:buSzPts val="1400"/>
              <a:buChar char="-"/>
            </a:pPr>
            <a:r>
              <a:rPr lang="en"/>
              <a:t>Some tags like </a:t>
            </a:r>
            <a:r>
              <a:rPr b="1" lang="en"/>
              <a:t>br</a:t>
            </a:r>
            <a:r>
              <a:rPr lang="en"/>
              <a:t> can’t contain text, so they use a different </a:t>
            </a:r>
            <a:r>
              <a:rPr lang="en"/>
              <a:t>s</a:t>
            </a:r>
            <a:r>
              <a:rPr lang="en"/>
              <a:t>yntax.</a:t>
            </a:r>
            <a:endParaRPr/>
          </a:p>
          <a:p>
            <a:pPr indent="-342900" lvl="0" marL="457200" rtl="0" algn="l">
              <a:spcBef>
                <a:spcPts val="0"/>
              </a:spcBef>
              <a:spcAft>
                <a:spcPts val="0"/>
              </a:spcAft>
              <a:buSzPts val="1800"/>
              <a:buChar char="-"/>
            </a:pPr>
            <a:r>
              <a:rPr lang="en"/>
              <a:t>Tags can contain other tags.</a:t>
            </a:r>
            <a:endParaRPr/>
          </a:p>
          <a:p>
            <a:pPr indent="-342900" lvl="0" marL="457200" rtl="0" algn="l">
              <a:spcBef>
                <a:spcPts val="0"/>
              </a:spcBef>
              <a:spcAft>
                <a:spcPts val="0"/>
              </a:spcAft>
              <a:buSzPts val="1800"/>
              <a:buChar char="-"/>
            </a:pPr>
            <a:r>
              <a:rPr lang="en"/>
              <a:t>Comments start with </a:t>
            </a:r>
            <a:r>
              <a:rPr b="1" lang="en">
                <a:latin typeface="Courier New"/>
                <a:ea typeface="Courier New"/>
                <a:cs typeface="Courier New"/>
                <a:sym typeface="Courier New"/>
              </a:rPr>
              <a:t>&lt;!--</a:t>
            </a:r>
            <a:r>
              <a:rPr lang="en"/>
              <a:t> and end with </a:t>
            </a:r>
            <a:r>
              <a:rPr b="1" lang="en">
                <a:latin typeface="Courier New"/>
                <a:ea typeface="Courier New"/>
                <a:cs typeface="Courier New"/>
                <a:sym typeface="Courier New"/>
              </a:rPr>
              <a:t>--&gt;.</a:t>
            </a: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lang="en"/>
              <a:t>Some characters, like </a:t>
            </a:r>
            <a:r>
              <a:rPr b="1" lang="en">
                <a:latin typeface="Courier New"/>
                <a:ea typeface="Courier New"/>
                <a:cs typeface="Courier New"/>
                <a:sym typeface="Courier New"/>
              </a:rPr>
              <a:t>&lt;</a:t>
            </a:r>
            <a:r>
              <a:rPr lang="en"/>
              <a:t> are reserved, but you can escape them.</a:t>
            </a:r>
            <a:endParaRPr/>
          </a:p>
          <a:p>
            <a:pPr indent="-317500" lvl="1" marL="914400" rtl="0" algn="l">
              <a:spcBef>
                <a:spcPts val="0"/>
              </a:spcBef>
              <a:spcAft>
                <a:spcPts val="0"/>
              </a:spcAft>
              <a:buSzPts val="1400"/>
              <a:buChar char="-"/>
            </a:pPr>
            <a:r>
              <a:rPr lang="en"/>
              <a:t>Just search for “HTML Escape Characters”</a:t>
            </a:r>
            <a:endParaRPr/>
          </a:p>
          <a:p>
            <a:pPr indent="-342900" lvl="0" marL="457200" rtl="0" algn="l">
              <a:spcBef>
                <a:spcPts val="0"/>
              </a:spcBef>
              <a:spcAft>
                <a:spcPts val="0"/>
              </a:spcAft>
              <a:buSzPts val="1800"/>
              <a:buChar char="-"/>
            </a:pPr>
            <a:r>
              <a:rPr lang="en"/>
              <a:t>HTML doesn’t care about whitespace.</a:t>
            </a:r>
            <a:endParaRPr/>
          </a:p>
          <a:p>
            <a:pPr indent="-317500" lvl="1" marL="914400" rtl="0" algn="l">
              <a:spcBef>
                <a:spcPts val="0"/>
              </a:spcBef>
              <a:spcAft>
                <a:spcPts val="0"/>
              </a:spcAft>
              <a:buSzPts val="1400"/>
              <a:buChar char="-"/>
            </a:pPr>
            <a:r>
              <a:rPr lang="en"/>
              <a:t>Typically, anything more than a single space is ignored.</a:t>
            </a:r>
            <a:endParaRPr/>
          </a:p>
        </p:txBody>
      </p:sp>
      <p:sp>
        <p:nvSpPr>
          <p:cNvPr id="111" name="Google Shape;111;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9"/>
          <p:cNvSpPr txBox="1"/>
          <p:nvPr/>
        </p:nvSpPr>
        <p:spPr>
          <a:xfrm>
            <a:off x="5915725" y="445025"/>
            <a:ext cx="2916600" cy="41976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400">
                <a:solidFill>
                  <a:srgbClr val="808080"/>
                </a:solidFill>
                <a:latin typeface="Courier New"/>
                <a:ea typeface="Courier New"/>
                <a:cs typeface="Courier New"/>
                <a:sym typeface="Courier New"/>
              </a:rPr>
              <a:t>&lt;</a:t>
            </a:r>
            <a:r>
              <a:rPr b="1" lang="en" sz="2400">
                <a:solidFill>
                  <a:srgbClr val="569CD6"/>
                </a:solidFill>
                <a:latin typeface="Courier New"/>
                <a:ea typeface="Courier New"/>
                <a:cs typeface="Courier New"/>
                <a:sym typeface="Courier New"/>
              </a:rPr>
              <a:t>b</a:t>
            </a:r>
            <a:r>
              <a:rPr b="1" lang="en" sz="2400">
                <a:solidFill>
                  <a:srgbClr val="808080"/>
                </a:solidFill>
                <a:latin typeface="Courier New"/>
                <a:ea typeface="Courier New"/>
                <a:cs typeface="Courier New"/>
                <a:sym typeface="Courier New"/>
              </a:rPr>
              <a:t>&gt;</a:t>
            </a:r>
            <a:r>
              <a:rPr b="1" lang="en" sz="2400">
                <a:solidFill>
                  <a:srgbClr val="D4D4D4"/>
                </a:solidFill>
                <a:latin typeface="Courier New"/>
                <a:ea typeface="Courier New"/>
                <a:cs typeface="Courier New"/>
                <a:sym typeface="Courier New"/>
              </a:rPr>
              <a:t>Good!</a:t>
            </a:r>
            <a:r>
              <a:rPr b="1" lang="en" sz="2400">
                <a:solidFill>
                  <a:srgbClr val="808080"/>
                </a:solidFill>
                <a:latin typeface="Courier New"/>
                <a:ea typeface="Courier New"/>
                <a:cs typeface="Courier New"/>
                <a:sym typeface="Courier New"/>
              </a:rPr>
              <a:t>&lt;/</a:t>
            </a:r>
            <a:r>
              <a:rPr b="1" lang="en" sz="2400">
                <a:solidFill>
                  <a:srgbClr val="569CD6"/>
                </a:solidFill>
                <a:latin typeface="Courier New"/>
                <a:ea typeface="Courier New"/>
                <a:cs typeface="Courier New"/>
                <a:sym typeface="Courier New"/>
              </a:rPr>
              <a:t>b</a:t>
            </a:r>
            <a:r>
              <a:rPr b="1" lang="en" sz="2400">
                <a:solidFill>
                  <a:srgbClr val="808080"/>
                </a:solidFill>
                <a:latin typeface="Courier New"/>
                <a:ea typeface="Courier New"/>
                <a:cs typeface="Courier New"/>
                <a:sym typeface="Courier New"/>
              </a:rPr>
              <a:t>&gt;</a:t>
            </a:r>
            <a:endParaRPr b="1" sz="24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808080"/>
                </a:solidFill>
                <a:latin typeface="Courier New"/>
                <a:ea typeface="Courier New"/>
                <a:cs typeface="Courier New"/>
                <a:sym typeface="Courier New"/>
              </a:rPr>
              <a:t>&lt;</a:t>
            </a:r>
            <a:r>
              <a:rPr b="1" lang="en" sz="2400">
                <a:solidFill>
                  <a:srgbClr val="569CD6"/>
                </a:solidFill>
                <a:latin typeface="Courier New"/>
                <a:ea typeface="Courier New"/>
                <a:cs typeface="Courier New"/>
                <a:sym typeface="Courier New"/>
              </a:rPr>
              <a:t>br</a:t>
            </a:r>
            <a:r>
              <a:rPr b="1" lang="en" sz="2400">
                <a:solidFill>
                  <a:srgbClr val="D4D4D4"/>
                </a:solidFill>
                <a:latin typeface="Courier New"/>
                <a:ea typeface="Courier New"/>
                <a:cs typeface="Courier New"/>
                <a:sym typeface="Courier New"/>
              </a:rPr>
              <a:t> </a:t>
            </a:r>
            <a:r>
              <a:rPr b="1" lang="en" sz="2400">
                <a:solidFill>
                  <a:srgbClr val="808080"/>
                </a:solidFill>
                <a:latin typeface="Courier New"/>
                <a:ea typeface="Courier New"/>
                <a:cs typeface="Courier New"/>
                <a:sym typeface="Courier New"/>
              </a:rPr>
              <a:t>/&gt;</a:t>
            </a:r>
            <a:endParaRPr b="1" sz="24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4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400">
                <a:solidFill>
                  <a:srgbClr val="808080"/>
                </a:solidFill>
                <a:latin typeface="Courier New"/>
                <a:ea typeface="Courier New"/>
                <a:cs typeface="Courier New"/>
                <a:sym typeface="Courier New"/>
              </a:rPr>
              <a:t>&lt;</a:t>
            </a:r>
            <a:r>
              <a:rPr b="1" lang="en" sz="2400">
                <a:solidFill>
                  <a:srgbClr val="569CD6"/>
                </a:solidFill>
                <a:latin typeface="Courier New"/>
                <a:ea typeface="Courier New"/>
                <a:cs typeface="Courier New"/>
                <a:sym typeface="Courier New"/>
              </a:rPr>
              <a:t>b</a:t>
            </a:r>
            <a:r>
              <a:rPr b="1" lang="en" sz="2400">
                <a:solidFill>
                  <a:srgbClr val="808080"/>
                </a:solidFill>
                <a:latin typeface="Courier New"/>
                <a:ea typeface="Courier New"/>
                <a:cs typeface="Courier New"/>
                <a:sym typeface="Courier New"/>
              </a:rPr>
              <a:t>&gt;</a:t>
            </a:r>
            <a:r>
              <a:rPr b="1" lang="en" sz="2400">
                <a:solidFill>
                  <a:srgbClr val="D4D4D4"/>
                </a:solidFill>
                <a:latin typeface="Courier New"/>
                <a:ea typeface="Courier New"/>
                <a:cs typeface="Courier New"/>
                <a:sym typeface="Courier New"/>
              </a:rPr>
              <a:t>Bad :(</a:t>
            </a:r>
            <a:r>
              <a:rPr b="1" lang="en" sz="2400">
                <a:solidFill>
                  <a:srgbClr val="808080"/>
                </a:solidFill>
                <a:latin typeface="Courier New"/>
                <a:ea typeface="Courier New"/>
                <a:cs typeface="Courier New"/>
                <a:sym typeface="Courier New"/>
              </a:rPr>
              <a:t>&lt;/</a:t>
            </a:r>
            <a:r>
              <a:rPr b="1" lang="en" sz="2400">
                <a:solidFill>
                  <a:srgbClr val="569CD6"/>
                </a:solidFill>
                <a:latin typeface="Courier New"/>
                <a:ea typeface="Courier New"/>
                <a:cs typeface="Courier New"/>
                <a:sym typeface="Courier New"/>
              </a:rPr>
              <a:t>i</a:t>
            </a:r>
            <a:r>
              <a:rPr b="1" lang="en" sz="2400">
                <a:solidFill>
                  <a:srgbClr val="808080"/>
                </a:solidFill>
                <a:latin typeface="Courier New"/>
                <a:ea typeface="Courier New"/>
                <a:cs typeface="Courier New"/>
                <a:sym typeface="Courier New"/>
              </a:rPr>
              <a:t>&gt;</a:t>
            </a:r>
            <a:endParaRPr b="1" sz="24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808080"/>
                </a:solidFill>
                <a:latin typeface="Courier New"/>
                <a:ea typeface="Courier New"/>
                <a:cs typeface="Courier New"/>
                <a:sym typeface="Courier New"/>
              </a:rPr>
              <a:t>&lt;</a:t>
            </a:r>
            <a:r>
              <a:rPr b="1" lang="en" sz="2000">
                <a:solidFill>
                  <a:srgbClr val="569CD6"/>
                </a:solidFill>
                <a:latin typeface="Courier New"/>
                <a:ea typeface="Courier New"/>
                <a:cs typeface="Courier New"/>
                <a:sym typeface="Courier New"/>
              </a:rPr>
              <a:t>p</a:t>
            </a:r>
            <a:r>
              <a:rPr b="1" lang="en" sz="2000">
                <a:solidFill>
                  <a:srgbClr val="808080"/>
                </a:solidFill>
                <a:latin typeface="Courier New"/>
                <a:ea typeface="Courier New"/>
                <a:cs typeface="Courier New"/>
                <a:sym typeface="Courier New"/>
              </a:rPr>
              <a:t>&gt;&lt;</a:t>
            </a:r>
            <a:r>
              <a:rPr b="1" lang="en" sz="2000">
                <a:solidFill>
                  <a:srgbClr val="569CD6"/>
                </a:solidFill>
                <a:latin typeface="Courier New"/>
                <a:ea typeface="Courier New"/>
                <a:cs typeface="Courier New"/>
                <a:sym typeface="Courier New"/>
              </a:rPr>
              <a:t>b</a:t>
            </a:r>
            <a:r>
              <a:rPr b="1" lang="en" sz="2000">
                <a:solidFill>
                  <a:srgbClr val="808080"/>
                </a:solidFill>
                <a:latin typeface="Courier New"/>
                <a:ea typeface="Courier New"/>
                <a:cs typeface="Courier New"/>
                <a:sym typeface="Courier New"/>
              </a:rPr>
              <a:t>&gt;</a:t>
            </a:r>
            <a:r>
              <a:rPr b="1" lang="en" sz="2000">
                <a:solidFill>
                  <a:srgbClr val="D4D4D4"/>
                </a:solidFill>
                <a:latin typeface="Courier New"/>
                <a:ea typeface="Courier New"/>
                <a:cs typeface="Courier New"/>
                <a:sym typeface="Courier New"/>
              </a:rPr>
              <a:t>Hi!</a:t>
            </a:r>
            <a:r>
              <a:rPr b="1" lang="en" sz="2000">
                <a:solidFill>
                  <a:srgbClr val="808080"/>
                </a:solidFill>
                <a:latin typeface="Courier New"/>
                <a:ea typeface="Courier New"/>
                <a:cs typeface="Courier New"/>
                <a:sym typeface="Courier New"/>
              </a:rPr>
              <a:t>&lt;/</a:t>
            </a:r>
            <a:r>
              <a:rPr b="1" lang="en" sz="2000">
                <a:solidFill>
                  <a:srgbClr val="569CD6"/>
                </a:solidFill>
                <a:latin typeface="Courier New"/>
                <a:ea typeface="Courier New"/>
                <a:cs typeface="Courier New"/>
                <a:sym typeface="Courier New"/>
              </a:rPr>
              <a:t>b</a:t>
            </a:r>
            <a:r>
              <a:rPr b="1" lang="en" sz="2000">
                <a:solidFill>
                  <a:srgbClr val="808080"/>
                </a:solidFill>
                <a:latin typeface="Courier New"/>
                <a:ea typeface="Courier New"/>
                <a:cs typeface="Courier New"/>
                <a:sym typeface="Courier New"/>
              </a:rPr>
              <a:t>&gt;&lt;/</a:t>
            </a:r>
            <a:r>
              <a:rPr b="1" lang="en" sz="2000">
                <a:solidFill>
                  <a:srgbClr val="569CD6"/>
                </a:solidFill>
                <a:latin typeface="Courier New"/>
                <a:ea typeface="Courier New"/>
                <a:cs typeface="Courier New"/>
                <a:sym typeface="Courier New"/>
              </a:rPr>
              <a:t>p</a:t>
            </a:r>
            <a:r>
              <a:rPr b="1" lang="en" sz="2000">
                <a:solidFill>
                  <a:srgbClr val="808080"/>
                </a:solidFill>
                <a:latin typeface="Courier New"/>
                <a:ea typeface="Courier New"/>
                <a:cs typeface="Courier New"/>
                <a:sym typeface="Courier New"/>
              </a:rPr>
              <a:t>&gt;</a:t>
            </a:r>
            <a:endParaRPr b="1" sz="20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4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6A9955"/>
                </a:solidFill>
                <a:latin typeface="Courier New"/>
                <a:ea typeface="Courier New"/>
                <a:cs typeface="Courier New"/>
                <a:sym typeface="Courier New"/>
              </a:rPr>
              <a:t>&lt;!-- 3 &lt; 4 --&gt;</a:t>
            </a:r>
            <a:endParaRPr b="1" sz="18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3 </a:t>
            </a:r>
            <a:r>
              <a:rPr b="1" lang="en" sz="1800">
                <a:solidFill>
                  <a:srgbClr val="569CD6"/>
                </a:solidFill>
                <a:latin typeface="Courier New"/>
                <a:ea typeface="Courier New"/>
                <a:cs typeface="Courier New"/>
                <a:sym typeface="Courier New"/>
              </a:rPr>
              <a:t>&amp;lt;</a:t>
            </a:r>
            <a:r>
              <a:rPr b="1" lang="en" sz="1800">
                <a:solidFill>
                  <a:srgbClr val="D4D4D4"/>
                </a:solidFill>
                <a:latin typeface="Courier New"/>
                <a:ea typeface="Courier New"/>
                <a:cs typeface="Courier New"/>
                <a:sym typeface="Courier New"/>
              </a:rPr>
              <a:t> 4</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400">
              <a:solidFill>
                <a:srgbClr val="80808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101 - Tags</a:t>
            </a:r>
            <a:endParaRPr/>
          </a:p>
        </p:txBody>
      </p:sp>
      <p:sp>
        <p:nvSpPr>
          <p:cNvPr id="118" name="Google Shape;118;p20"/>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has nearly 100 tags, each with their own practices of when and how they are used. Luckily for us, you only really need to know about a dozen.</a:t>
            </a:r>
            <a:endParaRPr/>
          </a:p>
          <a:p>
            <a:pPr indent="0" lvl="0" marL="0" rtl="0" algn="l">
              <a:spcBef>
                <a:spcPts val="1600"/>
              </a:spcBef>
              <a:spcAft>
                <a:spcPts val="0"/>
              </a:spcAft>
              <a:buClr>
                <a:schemeClr val="dk2"/>
              </a:buClr>
              <a:buSzPts val="1100"/>
              <a:buFont typeface="Arial"/>
              <a:buNone/>
            </a:pPr>
            <a:r>
              <a:rPr lang="en" u="sng">
                <a:solidFill>
                  <a:schemeClr val="accent5"/>
                </a:solidFill>
                <a:hlinkClick r:id="rId3"/>
              </a:rPr>
              <a:t>https://www.w3schools.com/tags/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9" name="Google Shape;119;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0"/>
          <p:cNvSpPr txBox="1"/>
          <p:nvPr/>
        </p:nvSpPr>
        <p:spPr>
          <a:xfrm>
            <a:off x="4188600" y="1954900"/>
            <a:ext cx="4643700" cy="3127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This is a paragraph of</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i</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text</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i</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It contains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b</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words</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b</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br</a:t>
            </a: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This is on a new line!</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p:txBody>
      </p:sp>
      <p:graphicFrame>
        <p:nvGraphicFramePr>
          <p:cNvPr id="121" name="Google Shape;121;p20"/>
          <p:cNvGraphicFramePr/>
          <p:nvPr/>
        </p:nvGraphicFramePr>
        <p:xfrm>
          <a:off x="532325" y="2480275"/>
          <a:ext cx="3000000" cy="3000000"/>
        </p:xfrm>
        <a:graphic>
          <a:graphicData uri="http://schemas.openxmlformats.org/drawingml/2006/table">
            <a:tbl>
              <a:tblPr>
                <a:noFill/>
                <a:tableStyleId>{E6CCCB23-21CD-41A0-BC75-18336154535D}</a:tableStyleId>
              </a:tblPr>
              <a:tblGrid>
                <a:gridCol w="911800"/>
                <a:gridCol w="1965875"/>
              </a:tblGrid>
              <a:tr h="406400">
                <a:tc>
                  <a:txBody>
                    <a:bodyPr>
                      <a:noAutofit/>
                    </a:bodyPr>
                    <a:lstStyle/>
                    <a:p>
                      <a:pPr indent="0" lvl="0" marL="0" rtl="0" algn="l">
                        <a:spcBef>
                          <a:spcPts val="0"/>
                        </a:spcBef>
                        <a:spcAft>
                          <a:spcPts val="0"/>
                        </a:spcAft>
                        <a:buNone/>
                      </a:pPr>
                      <a:r>
                        <a:rPr lang="en">
                          <a:latin typeface="Courier New"/>
                          <a:ea typeface="Courier New"/>
                          <a:cs typeface="Courier New"/>
                          <a:sym typeface="Courier New"/>
                        </a:rPr>
                        <a:t>p</a:t>
                      </a:r>
                      <a:endParaRPr>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Paragraph</a:t>
                      </a:r>
                      <a:endParaRPr/>
                    </a:p>
                  </a:txBody>
                  <a:tcPr marT="91425" marB="91425" marR="91425" marL="91425"/>
                </a:tc>
              </a:tr>
              <a:tr h="406400">
                <a:tc>
                  <a:txBody>
                    <a:bodyPr>
                      <a:noAutofit/>
                    </a:bodyPr>
                    <a:lstStyle/>
                    <a:p>
                      <a:pPr indent="0" lvl="0" marL="0" rtl="0" algn="l">
                        <a:spcBef>
                          <a:spcPts val="0"/>
                        </a:spcBef>
                        <a:spcAft>
                          <a:spcPts val="0"/>
                        </a:spcAft>
                        <a:buNone/>
                      </a:pPr>
                      <a:r>
                        <a:rPr lang="en">
                          <a:latin typeface="Courier New"/>
                          <a:ea typeface="Courier New"/>
                          <a:cs typeface="Courier New"/>
                          <a:sym typeface="Courier New"/>
                        </a:rPr>
                        <a:t>i</a:t>
                      </a:r>
                      <a:endParaRPr>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Italic</a:t>
                      </a:r>
                      <a:endParaRPr/>
                    </a:p>
                  </a:txBody>
                  <a:tcPr marT="91425" marB="91425" marR="91425" marL="91425"/>
                </a:tc>
              </a:tr>
              <a:tr h="406400">
                <a:tc>
                  <a:txBody>
                    <a:bodyPr>
                      <a:noAutofit/>
                    </a:bodyPr>
                    <a:lstStyle/>
                    <a:p>
                      <a:pPr indent="0" lvl="0" marL="0" rtl="0" algn="l">
                        <a:spcBef>
                          <a:spcPts val="0"/>
                        </a:spcBef>
                        <a:spcAft>
                          <a:spcPts val="0"/>
                        </a:spcAft>
                        <a:buNone/>
                      </a:pPr>
                      <a:r>
                        <a:rPr lang="en">
                          <a:latin typeface="Courier New"/>
                          <a:ea typeface="Courier New"/>
                          <a:cs typeface="Courier New"/>
                          <a:sym typeface="Courier New"/>
                        </a:rPr>
                        <a:t>b</a:t>
                      </a:r>
                      <a:endParaRPr>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Bold</a:t>
                      </a:r>
                      <a:endParaRPr/>
                    </a:p>
                  </a:txBody>
                  <a:tcPr marT="91425" marB="91425" marR="91425" marL="91425"/>
                </a:tc>
              </a:tr>
              <a:tr h="406400">
                <a:tc>
                  <a:txBody>
                    <a:bodyPr>
                      <a:noAutofit/>
                    </a:bodyPr>
                    <a:lstStyle/>
                    <a:p>
                      <a:pPr indent="0" lvl="0" marL="0" rtl="0" algn="l">
                        <a:spcBef>
                          <a:spcPts val="0"/>
                        </a:spcBef>
                        <a:spcAft>
                          <a:spcPts val="0"/>
                        </a:spcAft>
                        <a:buNone/>
                      </a:pPr>
                      <a:r>
                        <a:rPr lang="en">
                          <a:latin typeface="Courier New"/>
                          <a:ea typeface="Courier New"/>
                          <a:cs typeface="Courier New"/>
                          <a:sym typeface="Courier New"/>
                        </a:rPr>
                        <a:t>br</a:t>
                      </a:r>
                      <a:endParaRPr>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Line break</a:t>
                      </a:r>
                      <a:endParaRPr/>
                    </a:p>
                  </a:txBody>
                  <a:tcPr marT="91425" marB="91425" marR="91425" marL="91425"/>
                </a:tc>
              </a:tr>
              <a:tr h="406400">
                <a:tc>
                  <a:txBody>
                    <a:bodyPr>
                      <a:noAutofit/>
                    </a:bodyPr>
                    <a:lstStyle/>
                    <a:p>
                      <a:pPr indent="0" lvl="0" marL="0" rtl="0" algn="l">
                        <a:spcBef>
                          <a:spcPts val="0"/>
                        </a:spcBef>
                        <a:spcAft>
                          <a:spcPts val="0"/>
                        </a:spcAft>
                        <a:buNone/>
                      </a:pPr>
                      <a:r>
                        <a:rPr lang="en">
                          <a:latin typeface="Courier New"/>
                          <a:ea typeface="Courier New"/>
                          <a:cs typeface="Courier New"/>
                          <a:sym typeface="Courier New"/>
                        </a:rPr>
                        <a:t>code</a:t>
                      </a:r>
                      <a:endParaRPr>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Code block</a:t>
                      </a:r>
                      <a:endParaRPr/>
                    </a:p>
                  </a:txBody>
                  <a:tcPr marT="91425" marB="91425" marR="91425" marL="91425"/>
                </a:tc>
              </a:tr>
              <a:tr h="623450">
                <a:tc>
                  <a:txBody>
                    <a:bodyPr>
                      <a:noAutofit/>
                    </a:bodyPr>
                    <a:lstStyle/>
                    <a:p>
                      <a:pPr indent="0" lvl="0" marL="0" rtl="0" algn="l">
                        <a:spcBef>
                          <a:spcPts val="0"/>
                        </a:spcBef>
                        <a:spcAft>
                          <a:spcPts val="0"/>
                        </a:spcAft>
                        <a:buNone/>
                      </a:pPr>
                      <a:r>
                        <a:rPr lang="en">
                          <a:latin typeface="Courier New"/>
                          <a:ea typeface="Courier New"/>
                          <a:cs typeface="Courier New"/>
                          <a:sym typeface="Courier New"/>
                        </a:rPr>
                        <a:t>h</a:t>
                      </a:r>
                      <a:r>
                        <a:rPr lang="en">
                          <a:latin typeface="Courier New"/>
                          <a:ea typeface="Courier New"/>
                          <a:cs typeface="Courier New"/>
                          <a:sym typeface="Courier New"/>
                        </a:rPr>
                        <a:t>1 h2 h3</a:t>
                      </a:r>
                      <a:endParaRPr>
                        <a:latin typeface="Courier New"/>
                        <a:ea typeface="Courier New"/>
                        <a:cs typeface="Courier New"/>
                        <a:sym typeface="Courier New"/>
                      </a:endParaRPr>
                    </a:p>
                  </a:txBody>
                  <a:tcPr marT="91425" marB="91425" marR="91425" marL="91425"/>
                </a:tc>
                <a:tc>
                  <a:txBody>
                    <a:bodyPr>
                      <a:noAutofit/>
                    </a:bodyPr>
                    <a:lstStyle/>
                    <a:p>
                      <a:pPr indent="0" lvl="0" marL="0" rtl="0" algn="l">
                        <a:spcBef>
                          <a:spcPts val="0"/>
                        </a:spcBef>
                        <a:spcAft>
                          <a:spcPts val="0"/>
                        </a:spcAft>
                        <a:buNone/>
                      </a:pPr>
                      <a:r>
                        <a:rPr lang="en"/>
                        <a:t>Headers</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101 - Tags</a:t>
            </a:r>
            <a:endParaRPr/>
          </a:p>
        </p:txBody>
      </p:sp>
      <p:sp>
        <p:nvSpPr>
          <p:cNvPr id="127" name="Google Shape;127;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txBox="1"/>
          <p:nvPr/>
        </p:nvSpPr>
        <p:spPr>
          <a:xfrm>
            <a:off x="311700" y="1264325"/>
            <a:ext cx="4643700" cy="3127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This is a paragraph of</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i</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text</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i</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It contains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b</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words</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b</a:t>
            </a:r>
            <a:r>
              <a:rPr b="1" lang="en" sz="1800">
                <a:solidFill>
                  <a:srgbClr val="808080"/>
                </a:solidFill>
                <a:latin typeface="Courier New"/>
                <a:ea typeface="Courier New"/>
                <a:cs typeface="Courier New"/>
                <a:sym typeface="Courier New"/>
              </a:rPr>
              <a:t>&gt;</a:t>
            </a:r>
            <a:r>
              <a:rPr b="1" lang="en" sz="1800">
                <a:solidFill>
                  <a:srgbClr val="D4D4D4"/>
                </a:solidFill>
                <a:latin typeface="Courier New"/>
                <a:ea typeface="Courier New"/>
                <a:cs typeface="Courier New"/>
                <a:sym typeface="Courier New"/>
              </a:rPr>
              <a:t>.</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br</a:t>
            </a:r>
            <a:r>
              <a:rPr b="1" lang="en" sz="1800">
                <a:solidFill>
                  <a:srgbClr val="D4D4D4"/>
                </a:solidFill>
                <a:latin typeface="Courier New"/>
                <a:ea typeface="Courier New"/>
                <a:cs typeface="Courier New"/>
                <a:sym typeface="Courier New"/>
              </a:rPr>
              <a:t> </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D4D4D4"/>
                </a:solidFill>
                <a:latin typeface="Courier New"/>
                <a:ea typeface="Courier New"/>
                <a:cs typeface="Courier New"/>
                <a:sym typeface="Courier New"/>
              </a:rPr>
              <a:t>   This is on a new line!</a:t>
            </a:r>
            <a:endParaRPr b="1" sz="18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08080"/>
                </a:solidFill>
                <a:latin typeface="Courier New"/>
                <a:ea typeface="Courier New"/>
                <a:cs typeface="Courier New"/>
                <a:sym typeface="Courier New"/>
              </a:rPr>
              <a:t>&lt;/</a:t>
            </a:r>
            <a:r>
              <a:rPr b="1" lang="en" sz="1800">
                <a:solidFill>
                  <a:srgbClr val="569CD6"/>
                </a:solidFill>
                <a:latin typeface="Courier New"/>
                <a:ea typeface="Courier New"/>
                <a:cs typeface="Courier New"/>
                <a:sym typeface="Courier New"/>
              </a:rPr>
              <a:t>p</a:t>
            </a:r>
            <a:r>
              <a:rPr b="1" lang="en" sz="1800">
                <a:solidFill>
                  <a:srgbClr val="808080"/>
                </a:solidFill>
                <a:latin typeface="Courier New"/>
                <a:ea typeface="Courier New"/>
                <a:cs typeface="Courier New"/>
                <a:sym typeface="Courier New"/>
              </a:rPr>
              <a:t>&gt;</a:t>
            </a:r>
            <a:endParaRPr b="1" sz="1800">
              <a:solidFill>
                <a:srgbClr val="808080"/>
              </a:solidFill>
              <a:latin typeface="Courier New"/>
              <a:ea typeface="Courier New"/>
              <a:cs typeface="Courier New"/>
              <a:sym typeface="Courier New"/>
            </a:endParaRPr>
          </a:p>
        </p:txBody>
      </p:sp>
      <p:pic>
        <p:nvPicPr>
          <p:cNvPr id="129" name="Google Shape;129;p21"/>
          <p:cNvPicPr preferRelativeResize="0"/>
          <p:nvPr/>
        </p:nvPicPr>
        <p:blipFill>
          <a:blip r:embed="rId3">
            <a:alphaModFix/>
          </a:blip>
          <a:stretch>
            <a:fillRect/>
          </a:stretch>
        </p:blipFill>
        <p:spPr>
          <a:xfrm>
            <a:off x="4334850" y="1598300"/>
            <a:ext cx="4601650" cy="6642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