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7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3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8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6F96-CC55-4997-970F-086AC92041CD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9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r>
              <a:rPr lang="en-US" sz="4800" dirty="0"/>
              <a:t>10% Rule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7157" y="1696612"/>
            <a:ext cx="9530534" cy="2717028"/>
          </a:xfrm>
        </p:spPr>
        <p:txBody>
          <a:bodyPr>
            <a:normAutofit/>
          </a:bodyPr>
          <a:lstStyle/>
          <a:p>
            <a:r>
              <a:rPr lang="en-US" sz="3200" dirty="0"/>
              <a:t>3 various of the 10% rule were evaluated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10% rule applied to opening value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10% rule applied to the opening value with buying and selling based on intra day high and lows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10% rule applied to the intra day high and lows </a:t>
            </a:r>
          </a:p>
        </p:txBody>
      </p:sp>
    </p:spTree>
    <p:extLst>
      <p:ext uri="{BB962C8B-B14F-4D97-AF65-F5344CB8AC3E}">
        <p14:creationId xmlns:p14="http://schemas.microsoft.com/office/powerpoint/2010/main" val="220541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r>
              <a:rPr lang="en-US" sz="4800" dirty="0"/>
              <a:t>Understanding the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925247"/>
            <a:ext cx="9530534" cy="84225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data downloaded consists of the date, opening value, day high, day low, close value, volume, and adjusted close value.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25189"/>
              </p:ext>
            </p:extLst>
          </p:nvPr>
        </p:nvGraphicFramePr>
        <p:xfrm>
          <a:off x="1524000" y="2430683"/>
          <a:ext cx="6234032" cy="1354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875">
                  <a:extLst>
                    <a:ext uri="{9D8B030D-6E8A-4147-A177-3AD203B41FA5}">
                      <a16:colId xmlns:a16="http://schemas.microsoft.com/office/drawing/2014/main" val="1318262753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3880706801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3419979409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79874233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11664842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2887659388"/>
                    </a:ext>
                  </a:extLst>
                </a:gridCol>
                <a:gridCol w="946087">
                  <a:extLst>
                    <a:ext uri="{9D8B030D-6E8A-4147-A177-3AD203B41FA5}">
                      <a16:colId xmlns:a16="http://schemas.microsoft.com/office/drawing/2014/main" val="562813382"/>
                    </a:ext>
                  </a:extLst>
                </a:gridCol>
              </a:tblGrid>
              <a:tr h="677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Date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Open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Low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Close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Volume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Adj Close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553630323"/>
                  </a:ext>
                </a:extLst>
              </a:tr>
              <a:tr h="677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1/3/2007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14.96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381600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85189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3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r>
              <a:rPr lang="en-US" sz="4800" dirty="0"/>
              <a:t>Understanding the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925246"/>
            <a:ext cx="9530534" cy="132754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The adjusted close value gives the closing price of the stock when adjusted for dividends, stock splits, stock buybacks, and other non-market changes to the stock price.  The adjusted close decreases the historic price of a stock so that the current stock price is accurate and reflects the real returns a stock that was purchased at that time would have.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1364"/>
              </p:ext>
            </p:extLst>
          </p:nvPr>
        </p:nvGraphicFramePr>
        <p:xfrm>
          <a:off x="1330733" y="2318307"/>
          <a:ext cx="6234032" cy="1354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875">
                  <a:extLst>
                    <a:ext uri="{9D8B030D-6E8A-4147-A177-3AD203B41FA5}">
                      <a16:colId xmlns:a16="http://schemas.microsoft.com/office/drawing/2014/main" val="1318262753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3880706801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3419979409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79874233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11664842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2887659388"/>
                    </a:ext>
                  </a:extLst>
                </a:gridCol>
                <a:gridCol w="946087">
                  <a:extLst>
                    <a:ext uri="{9D8B030D-6E8A-4147-A177-3AD203B41FA5}">
                      <a16:colId xmlns:a16="http://schemas.microsoft.com/office/drawing/2014/main" val="562813382"/>
                    </a:ext>
                  </a:extLst>
                </a:gridCol>
              </a:tblGrid>
              <a:tr h="677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Date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Open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Low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Close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Volume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Adj Close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553630323"/>
                  </a:ext>
                </a:extLst>
              </a:tr>
              <a:tr h="677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1/3/2007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14.96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381600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85189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01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r>
              <a:rPr lang="en-US" sz="4800" dirty="0"/>
              <a:t>Understanding the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925246"/>
            <a:ext cx="9530534" cy="132754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graph below shows $1000 invested into the same stock.  The blue line shows the return based on the close price.  The orange line shows the return based on the adjusted price.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51" y="2540300"/>
            <a:ext cx="7206097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5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r>
              <a:rPr lang="en-US" sz="4800" dirty="0"/>
              <a:t>Understanding the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925246"/>
            <a:ext cx="9530534" cy="95898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Using the adjusted close, the adjusted open, high, and low are calculated.  This assumption is made to allow the 10% rule to be used effectively.  This assumption will need some validation to build confidence in the data.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33033"/>
              </p:ext>
            </p:extLst>
          </p:nvPr>
        </p:nvGraphicFramePr>
        <p:xfrm>
          <a:off x="1330733" y="3227980"/>
          <a:ext cx="7481223" cy="1165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984">
                  <a:extLst>
                    <a:ext uri="{9D8B030D-6E8A-4147-A177-3AD203B41FA5}">
                      <a16:colId xmlns:a16="http://schemas.microsoft.com/office/drawing/2014/main" val="4119676711"/>
                    </a:ext>
                  </a:extLst>
                </a:gridCol>
                <a:gridCol w="688537">
                  <a:extLst>
                    <a:ext uri="{9D8B030D-6E8A-4147-A177-3AD203B41FA5}">
                      <a16:colId xmlns:a16="http://schemas.microsoft.com/office/drawing/2014/main" val="3043669091"/>
                    </a:ext>
                  </a:extLst>
                </a:gridCol>
                <a:gridCol w="688537">
                  <a:extLst>
                    <a:ext uri="{9D8B030D-6E8A-4147-A177-3AD203B41FA5}">
                      <a16:colId xmlns:a16="http://schemas.microsoft.com/office/drawing/2014/main" val="1104962692"/>
                    </a:ext>
                  </a:extLst>
                </a:gridCol>
                <a:gridCol w="688537">
                  <a:extLst>
                    <a:ext uri="{9D8B030D-6E8A-4147-A177-3AD203B41FA5}">
                      <a16:colId xmlns:a16="http://schemas.microsoft.com/office/drawing/2014/main" val="1006656695"/>
                    </a:ext>
                  </a:extLst>
                </a:gridCol>
                <a:gridCol w="688537">
                  <a:extLst>
                    <a:ext uri="{9D8B030D-6E8A-4147-A177-3AD203B41FA5}">
                      <a16:colId xmlns:a16="http://schemas.microsoft.com/office/drawing/2014/main" val="2496312523"/>
                    </a:ext>
                  </a:extLst>
                </a:gridCol>
                <a:gridCol w="993083">
                  <a:extLst>
                    <a:ext uri="{9D8B030D-6E8A-4147-A177-3AD203B41FA5}">
                      <a16:colId xmlns:a16="http://schemas.microsoft.com/office/drawing/2014/main" val="629618860"/>
                    </a:ext>
                  </a:extLst>
                </a:gridCol>
                <a:gridCol w="741502">
                  <a:extLst>
                    <a:ext uri="{9D8B030D-6E8A-4147-A177-3AD203B41FA5}">
                      <a16:colId xmlns:a16="http://schemas.microsoft.com/office/drawing/2014/main" val="1348490010"/>
                    </a:ext>
                  </a:extLst>
                </a:gridCol>
                <a:gridCol w="741502">
                  <a:extLst>
                    <a:ext uri="{9D8B030D-6E8A-4147-A177-3AD203B41FA5}">
                      <a16:colId xmlns:a16="http://schemas.microsoft.com/office/drawing/2014/main" val="1660049968"/>
                    </a:ext>
                  </a:extLst>
                </a:gridCol>
                <a:gridCol w="741502">
                  <a:extLst>
                    <a:ext uri="{9D8B030D-6E8A-4147-A177-3AD203B41FA5}">
                      <a16:colId xmlns:a16="http://schemas.microsoft.com/office/drawing/2014/main" val="2740560146"/>
                    </a:ext>
                  </a:extLst>
                </a:gridCol>
                <a:gridCol w="741502">
                  <a:extLst>
                    <a:ext uri="{9D8B030D-6E8A-4147-A177-3AD203B41FA5}">
                      <a16:colId xmlns:a16="http://schemas.microsoft.com/office/drawing/2014/main" val="2014206632"/>
                    </a:ext>
                  </a:extLst>
                </a:gridCol>
              </a:tblGrid>
              <a:tr h="38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Date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Open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Close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Volume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Adj Close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Adj Open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Adj High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Adj Low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41042858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1/3/2007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16.04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16.04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381600.00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787138307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1/4/2007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394800.00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4.79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951794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86538" y="2176745"/>
                <a:ext cx="3217804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𝑀𝑢𝑙𝑡𝑖𝑝𝑙𝑒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38" y="2176745"/>
                <a:ext cx="3217804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27189" y="1956508"/>
                <a:ext cx="4628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𝑀𝑢𝑙𝑡𝑖𝑝𝑙𝑒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𝑂𝑝𝑒𝑛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189" y="1956508"/>
                <a:ext cx="4628255" cy="276999"/>
              </a:xfrm>
              <a:prstGeom prst="rect">
                <a:avLst/>
              </a:prstGeom>
              <a:blipFill>
                <a:blip r:embed="rId3"/>
                <a:stretch>
                  <a:fillRect l="-1318" t="-2222" r="-131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27188" y="2274374"/>
                <a:ext cx="4589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𝑀𝑢𝑙𝑡𝑖𝑝𝑙𝑒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𝐻𝑖𝑔h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188" y="2274374"/>
                <a:ext cx="4589783" cy="276999"/>
              </a:xfrm>
              <a:prstGeom prst="rect">
                <a:avLst/>
              </a:prstGeom>
              <a:blipFill>
                <a:blip r:embed="rId4"/>
                <a:stretch>
                  <a:fillRect l="-1328" t="-2174" r="-132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46424" y="2658466"/>
                <a:ext cx="449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𝑀𝑢𝑙𝑡𝑖𝑝𝑙𝑒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24" y="2658466"/>
                <a:ext cx="4497963" cy="276999"/>
              </a:xfrm>
              <a:prstGeom prst="rect">
                <a:avLst/>
              </a:prstGeom>
              <a:blipFill>
                <a:blip r:embed="rId5"/>
                <a:stretch>
                  <a:fillRect l="-1355" t="-2174" r="-67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22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10% Rule Applied to Opening Value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849043"/>
            <a:ext cx="9530534" cy="95898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The following calculations are applied based on the adjusted opening values of a stock.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23962"/>
              </p:ext>
            </p:extLst>
          </p:nvPr>
        </p:nvGraphicFramePr>
        <p:xfrm>
          <a:off x="975948" y="2677534"/>
          <a:ext cx="10477040" cy="1615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2">
                  <a:extLst>
                    <a:ext uri="{9D8B030D-6E8A-4147-A177-3AD203B41FA5}">
                      <a16:colId xmlns:a16="http://schemas.microsoft.com/office/drawing/2014/main" val="1252101734"/>
                    </a:ext>
                  </a:extLst>
                </a:gridCol>
                <a:gridCol w="537702">
                  <a:extLst>
                    <a:ext uri="{9D8B030D-6E8A-4147-A177-3AD203B41FA5}">
                      <a16:colId xmlns:a16="http://schemas.microsoft.com/office/drawing/2014/main" val="2670379134"/>
                    </a:ext>
                  </a:extLst>
                </a:gridCol>
                <a:gridCol w="912464">
                  <a:extLst>
                    <a:ext uri="{9D8B030D-6E8A-4147-A177-3AD203B41FA5}">
                      <a16:colId xmlns:a16="http://schemas.microsoft.com/office/drawing/2014/main" val="1117674067"/>
                    </a:ext>
                  </a:extLst>
                </a:gridCol>
                <a:gridCol w="1792339">
                  <a:extLst>
                    <a:ext uri="{9D8B030D-6E8A-4147-A177-3AD203B41FA5}">
                      <a16:colId xmlns:a16="http://schemas.microsoft.com/office/drawing/2014/main" val="3556407697"/>
                    </a:ext>
                  </a:extLst>
                </a:gridCol>
                <a:gridCol w="928758">
                  <a:extLst>
                    <a:ext uri="{9D8B030D-6E8A-4147-A177-3AD203B41FA5}">
                      <a16:colId xmlns:a16="http://schemas.microsoft.com/office/drawing/2014/main" val="398830002"/>
                    </a:ext>
                  </a:extLst>
                </a:gridCol>
                <a:gridCol w="1759751">
                  <a:extLst>
                    <a:ext uri="{9D8B030D-6E8A-4147-A177-3AD203B41FA5}">
                      <a16:colId xmlns:a16="http://schemas.microsoft.com/office/drawing/2014/main" val="1326272574"/>
                    </a:ext>
                  </a:extLst>
                </a:gridCol>
                <a:gridCol w="684348">
                  <a:extLst>
                    <a:ext uri="{9D8B030D-6E8A-4147-A177-3AD203B41FA5}">
                      <a16:colId xmlns:a16="http://schemas.microsoft.com/office/drawing/2014/main" val="3924202002"/>
                    </a:ext>
                  </a:extLst>
                </a:gridCol>
                <a:gridCol w="1026522">
                  <a:extLst>
                    <a:ext uri="{9D8B030D-6E8A-4147-A177-3AD203B41FA5}">
                      <a16:colId xmlns:a16="http://schemas.microsoft.com/office/drawing/2014/main" val="647577719"/>
                    </a:ext>
                  </a:extLst>
                </a:gridCol>
                <a:gridCol w="928758">
                  <a:extLst>
                    <a:ext uri="{9D8B030D-6E8A-4147-A177-3AD203B41FA5}">
                      <a16:colId xmlns:a16="http://schemas.microsoft.com/office/drawing/2014/main" val="665842398"/>
                    </a:ext>
                  </a:extLst>
                </a:gridCol>
                <a:gridCol w="1042816">
                  <a:extLst>
                    <a:ext uri="{9D8B030D-6E8A-4147-A177-3AD203B41FA5}">
                      <a16:colId xmlns:a16="http://schemas.microsoft.com/office/drawing/2014/main" val="357968337"/>
                    </a:ext>
                  </a:extLst>
                </a:gridCol>
              </a:tblGrid>
              <a:tr h="3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Time to Sell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Local Max Starting Row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Time to Buy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Local Min Starting Row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# Shares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Cash 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Total 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Buy and Hold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59358989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1/3/2007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5.347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534.7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534.7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395540419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1/4/2007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507.0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507.0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152430774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1/5/2007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4.893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489.3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489.3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615634726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1/8/2007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481.0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481.0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51694617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81045" y="1831002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Open 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5800" y="1214535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sell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74861" y="1831002"/>
            <a:ext cx="200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max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0678" y="1214535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buy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26575" y="1831002"/>
            <a:ext cx="192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94884" y="1322257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Shares of stock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4128" y="1831002"/>
            <a:ext cx="12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Cash from sale and for buying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77321" y="1214535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value of stock and cash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87892" y="1831002"/>
            <a:ext cx="126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Value for buy and hold</a:t>
            </a:r>
          </a:p>
        </p:txBody>
      </p:sp>
      <p:cxnSp>
        <p:nvCxnSpPr>
          <p:cNvPr id="22" name="Straight Arrow Connector 21"/>
          <p:cNvCxnSpPr>
            <a:cxnSpLocks/>
            <a:stCxn id="12" idx="2"/>
          </p:cNvCxnSpPr>
          <p:nvPr/>
        </p:nvCxnSpPr>
        <p:spPr>
          <a:xfrm>
            <a:off x="2105931" y="2354222"/>
            <a:ext cx="0" cy="323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3" idx="2"/>
          </p:cNvCxnSpPr>
          <p:nvPr/>
        </p:nvCxnSpPr>
        <p:spPr>
          <a:xfrm>
            <a:off x="2840686" y="1953199"/>
            <a:ext cx="0" cy="724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5" idx="2"/>
          </p:cNvCxnSpPr>
          <p:nvPr/>
        </p:nvCxnSpPr>
        <p:spPr>
          <a:xfrm flipH="1">
            <a:off x="5514924" y="1953199"/>
            <a:ext cx="0" cy="715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9" idx="2"/>
          </p:cNvCxnSpPr>
          <p:nvPr/>
        </p:nvCxnSpPr>
        <p:spPr>
          <a:xfrm flipH="1">
            <a:off x="9976241" y="1953199"/>
            <a:ext cx="0" cy="724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7" idx="2"/>
          </p:cNvCxnSpPr>
          <p:nvPr/>
        </p:nvCxnSpPr>
        <p:spPr>
          <a:xfrm>
            <a:off x="8119770" y="1845477"/>
            <a:ext cx="0" cy="715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2"/>
          </p:cNvCxnSpPr>
          <p:nvPr/>
        </p:nvCxnSpPr>
        <p:spPr>
          <a:xfrm flipH="1">
            <a:off x="4107138" y="2354222"/>
            <a:ext cx="0" cy="293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16" idx="2"/>
          </p:cNvCxnSpPr>
          <p:nvPr/>
        </p:nvCxnSpPr>
        <p:spPr>
          <a:xfrm>
            <a:off x="6890994" y="2354222"/>
            <a:ext cx="0" cy="293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18" idx="2"/>
          </p:cNvCxnSpPr>
          <p:nvPr/>
        </p:nvCxnSpPr>
        <p:spPr>
          <a:xfrm flipH="1">
            <a:off x="9008630" y="2354222"/>
            <a:ext cx="4468" cy="332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0" idx="2"/>
          </p:cNvCxnSpPr>
          <p:nvPr/>
        </p:nvCxnSpPr>
        <p:spPr>
          <a:xfrm>
            <a:off x="11022608" y="2354222"/>
            <a:ext cx="0" cy="314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84172" y="4409653"/>
                <a:ext cx="11365355" cy="2000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0" dirty="0"/>
                  <a:t>Determine when to sell: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 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Sell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Starting row of local max: if time to buy = Buy, set as the current row</a:t>
                </a:r>
              </a:p>
              <a:p>
                <a:r>
                  <a:rPr lang="en-US" sz="1600" dirty="0"/>
                  <a:t>Determine when to buy: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 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𝑏𝑢𝑦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Buy</m:t>
                    </m:r>
                  </m:oMath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Starting row of local min: if time to sell = Sell, set as the current row</a:t>
                </a:r>
              </a:p>
              <a:p>
                <a:r>
                  <a:rPr lang="en-US" sz="1600" dirty="0"/>
                  <a:t>Shares of Stock:  if time to sell = sell and the previous shares of stock &gt;0, 0, </a:t>
                </a:r>
                <a:r>
                  <a:rPr lang="en-US" sz="1600" dirty="0" err="1"/>
                  <a:t>elseif</a:t>
                </a:r>
                <a:r>
                  <a:rPr lang="en-US" sz="1600" dirty="0"/>
                  <a:t> time to buy = buy,  cash balance/value, </a:t>
                </a:r>
              </a:p>
              <a:p>
                <a:r>
                  <a:rPr lang="en-US" sz="1600" dirty="0"/>
                  <a:t>else = to previous value</a:t>
                </a:r>
              </a:p>
              <a:p>
                <a:r>
                  <a:rPr lang="en-US" sz="1600" b="0" dirty="0"/>
                  <a:t>Cash balance: if time to sell = sell and </a:t>
                </a:r>
                <a:r>
                  <a:rPr lang="en-US" sz="1600" dirty="0"/>
                  <a:t>shares of stock one row up &gt;0, previous shares * </a:t>
                </a:r>
                <a:r>
                  <a:rPr lang="en-US" sz="1600" dirty="0" err="1"/>
                  <a:t>value+ca</a:t>
                </a:r>
                <a:r>
                  <a:rPr lang="en-US" sz="1600" dirty="0"/>
                  <a:t>sh value one row up, elseif time</a:t>
                </a:r>
              </a:p>
              <a:p>
                <a:r>
                  <a:rPr lang="en-US" sz="1600" b="0" dirty="0"/>
                  <a:t>To buy = buy, cash value one row up – shares of stock * value, else cash value from one row up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2" y="4409653"/>
                <a:ext cx="11365355" cy="2000548"/>
              </a:xfrm>
              <a:prstGeom prst="rect">
                <a:avLst/>
              </a:prstGeom>
              <a:blipFill>
                <a:blip r:embed="rId2"/>
                <a:stretch>
                  <a:fillRect l="-1072" t="-3040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92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Autofit/>
          </a:bodyPr>
          <a:lstStyle/>
          <a:p>
            <a:r>
              <a:rPr lang="en-US" sz="2800" dirty="0"/>
              <a:t>10% Rule Applied to Opening Value and Intra day prices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722041"/>
            <a:ext cx="9530534" cy="9589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following calculations are applied based on the adjusted opening values of a stock.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91821" y="2156032"/>
            <a:ext cx="104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Open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2559" y="1445969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sell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6081" y="2048310"/>
            <a:ext cx="200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max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4406" y="1445969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buy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1735" y="2048310"/>
            <a:ext cx="192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2529" y="1553691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Shares of stock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05107" y="2048310"/>
            <a:ext cx="12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Cash from sale and for buying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13586" y="1445969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value of stock and cash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87892" y="2048310"/>
            <a:ext cx="126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Value for buy and hold</a:t>
            </a:r>
          </a:p>
        </p:txBody>
      </p:sp>
      <p:cxnSp>
        <p:nvCxnSpPr>
          <p:cNvPr id="22" name="Straight Arrow Connector 21"/>
          <p:cNvCxnSpPr>
            <a:cxnSpLocks/>
            <a:stCxn id="12" idx="2"/>
          </p:cNvCxnSpPr>
          <p:nvPr/>
        </p:nvCxnSpPr>
        <p:spPr>
          <a:xfrm>
            <a:off x="1916707" y="2463809"/>
            <a:ext cx="0" cy="447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3" idx="2"/>
          </p:cNvCxnSpPr>
          <p:nvPr/>
        </p:nvCxnSpPr>
        <p:spPr>
          <a:xfrm>
            <a:off x="4047445" y="2184633"/>
            <a:ext cx="0" cy="786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5" idx="2"/>
          </p:cNvCxnSpPr>
          <p:nvPr/>
        </p:nvCxnSpPr>
        <p:spPr>
          <a:xfrm flipH="1">
            <a:off x="6348652" y="2184633"/>
            <a:ext cx="10640" cy="68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9" idx="2"/>
          </p:cNvCxnSpPr>
          <p:nvPr/>
        </p:nvCxnSpPr>
        <p:spPr>
          <a:xfrm flipH="1">
            <a:off x="10212506" y="2184633"/>
            <a:ext cx="0" cy="661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7" idx="2"/>
          </p:cNvCxnSpPr>
          <p:nvPr/>
        </p:nvCxnSpPr>
        <p:spPr>
          <a:xfrm>
            <a:off x="8617415" y="2076911"/>
            <a:ext cx="0" cy="670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2"/>
          </p:cNvCxnSpPr>
          <p:nvPr/>
        </p:nvCxnSpPr>
        <p:spPr>
          <a:xfrm flipH="1">
            <a:off x="5038358" y="2571530"/>
            <a:ext cx="0" cy="302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16" idx="2"/>
          </p:cNvCxnSpPr>
          <p:nvPr/>
        </p:nvCxnSpPr>
        <p:spPr>
          <a:xfrm>
            <a:off x="7586154" y="2571530"/>
            <a:ext cx="0" cy="322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18" idx="2"/>
          </p:cNvCxnSpPr>
          <p:nvPr/>
        </p:nvCxnSpPr>
        <p:spPr>
          <a:xfrm flipH="1">
            <a:off x="9329609" y="2571530"/>
            <a:ext cx="4468" cy="294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0" idx="2"/>
          </p:cNvCxnSpPr>
          <p:nvPr/>
        </p:nvCxnSpPr>
        <p:spPr>
          <a:xfrm>
            <a:off x="11022608" y="2571530"/>
            <a:ext cx="0" cy="281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18513" y="4554665"/>
                <a:ext cx="11773095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Determine when to sell: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𝑖𝑛𝑡𝑟𝑎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 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adj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open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Sell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b="0" dirty="0"/>
              </a:p>
              <a:p>
                <a:r>
                  <a:rPr lang="en-US" sz="1400" dirty="0"/>
                  <a:t>Starting row of local max: if time to buy = Buy, set as the current row</a:t>
                </a:r>
              </a:p>
              <a:p>
                <a:r>
                  <a:rPr lang="en-US" sz="1400" dirty="0"/>
                  <a:t>Determine when to buy: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𝑖𝑛𝑡𝑟𝑎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h𝑖𝑔h𝑓𝑜𝑟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≥ 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𝑏𝑢𝑦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adj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open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Buy</m:t>
                    </m:r>
                  </m:oMath>
                </a14:m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r>
                  <a:rPr lang="en-US" sz="1400" dirty="0"/>
                  <a:t>Starting row of local min: if time to sell = Sell, set as the current row</a:t>
                </a:r>
              </a:p>
              <a:p>
                <a:r>
                  <a:rPr lang="en-US" sz="1400" dirty="0"/>
                  <a:t>Shares of Stock:  if time to sell = sell and the previous shares of stock &gt;0, 0, </a:t>
                </a:r>
                <a:r>
                  <a:rPr lang="en-US" sz="1400" dirty="0" err="1"/>
                  <a:t>elseif</a:t>
                </a:r>
                <a:r>
                  <a:rPr lang="en-US" sz="1400" dirty="0"/>
                  <a:t> time to buy = buy,  cash balance/(1+buy percentage)*local min of value, </a:t>
                </a:r>
              </a:p>
              <a:p>
                <a:r>
                  <a:rPr lang="en-US" sz="1400" dirty="0"/>
                  <a:t>else = to previous value</a:t>
                </a:r>
              </a:p>
              <a:p>
                <a:r>
                  <a:rPr lang="en-US" sz="1400" b="0" dirty="0"/>
                  <a:t>Cash balance: if time to sell = sell and </a:t>
                </a:r>
                <a:r>
                  <a:rPr lang="en-US" sz="1400" dirty="0"/>
                  <a:t>shares of stock one row up &gt;0, previous shares * (1-sell percentage)* local max of </a:t>
                </a:r>
                <a:r>
                  <a:rPr lang="en-US" sz="1400" dirty="0" err="1"/>
                  <a:t>value+cash</a:t>
                </a:r>
                <a:r>
                  <a:rPr lang="en-US" sz="1400" dirty="0"/>
                  <a:t> value one row up, elseif time</a:t>
                </a:r>
              </a:p>
              <a:p>
                <a:r>
                  <a:rPr lang="en-US" sz="1400" b="0" dirty="0"/>
                  <a:t>To buy = buy, cash value one row up – shares of stock * (</a:t>
                </a:r>
                <a:r>
                  <a:rPr lang="en-US" sz="1400" dirty="0"/>
                  <a:t>1+buy percentage)*local min of value</a:t>
                </a:r>
                <a:r>
                  <a:rPr lang="en-US" sz="1400" b="0" dirty="0"/>
                  <a:t>, else cash value from one row up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3" y="4554665"/>
                <a:ext cx="11773095" cy="1723549"/>
              </a:xfrm>
              <a:prstGeom prst="rect">
                <a:avLst/>
              </a:prstGeom>
              <a:blipFill>
                <a:blip r:embed="rId2"/>
                <a:stretch>
                  <a:fillRect l="-932" t="-3180" b="-5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802863"/>
              </p:ext>
            </p:extLst>
          </p:nvPr>
        </p:nvGraphicFramePr>
        <p:xfrm>
          <a:off x="723544" y="2982754"/>
          <a:ext cx="10768036" cy="1442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469">
                  <a:extLst>
                    <a:ext uri="{9D8B030D-6E8A-4147-A177-3AD203B41FA5}">
                      <a16:colId xmlns:a16="http://schemas.microsoft.com/office/drawing/2014/main" val="2100045206"/>
                    </a:ext>
                  </a:extLst>
                </a:gridCol>
                <a:gridCol w="718809">
                  <a:extLst>
                    <a:ext uri="{9D8B030D-6E8A-4147-A177-3AD203B41FA5}">
                      <a16:colId xmlns:a16="http://schemas.microsoft.com/office/drawing/2014/main" val="3918166362"/>
                    </a:ext>
                  </a:extLst>
                </a:gridCol>
                <a:gridCol w="718809">
                  <a:extLst>
                    <a:ext uri="{9D8B030D-6E8A-4147-A177-3AD203B41FA5}">
                      <a16:colId xmlns:a16="http://schemas.microsoft.com/office/drawing/2014/main" val="243679765"/>
                    </a:ext>
                  </a:extLst>
                </a:gridCol>
                <a:gridCol w="718809">
                  <a:extLst>
                    <a:ext uri="{9D8B030D-6E8A-4147-A177-3AD203B41FA5}">
                      <a16:colId xmlns:a16="http://schemas.microsoft.com/office/drawing/2014/main" val="819575243"/>
                    </a:ext>
                  </a:extLst>
                </a:gridCol>
                <a:gridCol w="789280">
                  <a:extLst>
                    <a:ext uri="{9D8B030D-6E8A-4147-A177-3AD203B41FA5}">
                      <a16:colId xmlns:a16="http://schemas.microsoft.com/office/drawing/2014/main" val="2943117579"/>
                    </a:ext>
                  </a:extLst>
                </a:gridCol>
                <a:gridCol w="1536277">
                  <a:extLst>
                    <a:ext uri="{9D8B030D-6E8A-4147-A177-3AD203B41FA5}">
                      <a16:colId xmlns:a16="http://schemas.microsoft.com/office/drawing/2014/main" val="2692766071"/>
                    </a:ext>
                  </a:extLst>
                </a:gridCol>
                <a:gridCol w="803374">
                  <a:extLst>
                    <a:ext uri="{9D8B030D-6E8A-4147-A177-3AD203B41FA5}">
                      <a16:colId xmlns:a16="http://schemas.microsoft.com/office/drawing/2014/main" val="3333574770"/>
                    </a:ext>
                  </a:extLst>
                </a:gridCol>
                <a:gridCol w="1522183">
                  <a:extLst>
                    <a:ext uri="{9D8B030D-6E8A-4147-A177-3AD203B41FA5}">
                      <a16:colId xmlns:a16="http://schemas.microsoft.com/office/drawing/2014/main" val="2069577727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1837037921"/>
                    </a:ext>
                  </a:extLst>
                </a:gridCol>
                <a:gridCol w="887940">
                  <a:extLst>
                    <a:ext uri="{9D8B030D-6E8A-4147-A177-3AD203B41FA5}">
                      <a16:colId xmlns:a16="http://schemas.microsoft.com/office/drawing/2014/main" val="1169098804"/>
                    </a:ext>
                  </a:extLst>
                </a:gridCol>
                <a:gridCol w="775186">
                  <a:extLst>
                    <a:ext uri="{9D8B030D-6E8A-4147-A177-3AD203B41FA5}">
                      <a16:colId xmlns:a16="http://schemas.microsoft.com/office/drawing/2014/main" val="952599919"/>
                    </a:ext>
                  </a:extLst>
                </a:gridCol>
                <a:gridCol w="887940">
                  <a:extLst>
                    <a:ext uri="{9D8B030D-6E8A-4147-A177-3AD203B41FA5}">
                      <a16:colId xmlns:a16="http://schemas.microsoft.com/office/drawing/2014/main" val="3002563431"/>
                    </a:ext>
                  </a:extLst>
                </a:gridCol>
              </a:tblGrid>
              <a:tr h="48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Open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Time to Sell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Local Max Starting Row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Time to Buy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Local Min Starting Row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Shares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Cash 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Total 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Buy and Hold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370401031"/>
                  </a:ext>
                </a:extLst>
              </a:tr>
              <a:tr h="48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1/3/2007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4.62639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4.650809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4.553115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462.63902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462.639021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339906381"/>
                  </a:ext>
                </a:extLst>
              </a:tr>
              <a:tr h="48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1/4/2007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4.62813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4.745015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4.535674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462.81303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462.813033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22702156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86214" y="2048310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Intra Day Low</a:t>
            </a:r>
          </a:p>
        </p:txBody>
      </p:sp>
      <p:cxnSp>
        <p:nvCxnSpPr>
          <p:cNvPr id="27" name="Straight Arrow Connector 26"/>
          <p:cNvCxnSpPr>
            <a:cxnSpLocks/>
            <a:stCxn id="25" idx="2"/>
          </p:cNvCxnSpPr>
          <p:nvPr/>
        </p:nvCxnSpPr>
        <p:spPr>
          <a:xfrm>
            <a:off x="3311100" y="2571530"/>
            <a:ext cx="0" cy="361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74021" y="1553691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Intra Day High</a:t>
            </a:r>
          </a:p>
        </p:txBody>
      </p:sp>
      <p:cxnSp>
        <p:nvCxnSpPr>
          <p:cNvPr id="31" name="Straight Arrow Connector 30"/>
          <p:cNvCxnSpPr>
            <a:cxnSpLocks/>
            <a:stCxn id="30" idx="2"/>
          </p:cNvCxnSpPr>
          <p:nvPr/>
        </p:nvCxnSpPr>
        <p:spPr>
          <a:xfrm>
            <a:off x="2598907" y="2076911"/>
            <a:ext cx="0" cy="901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62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Autofit/>
          </a:bodyPr>
          <a:lstStyle/>
          <a:p>
            <a:r>
              <a:rPr lang="en-US" sz="2800" dirty="0"/>
              <a:t>10% Rule Applied to Intra day prices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534" y="722041"/>
            <a:ext cx="9888074" cy="9589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following calculations are applied based on the intra day prices of a stock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91821" y="1868163"/>
            <a:ext cx="104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Open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2559" y="1158100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sell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6081" y="1760441"/>
            <a:ext cx="200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max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4406" y="1158100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buy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1735" y="1760441"/>
            <a:ext cx="192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2529" y="1265822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Shares of stock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05107" y="1760441"/>
            <a:ext cx="12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Cash from sale and for buying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13586" y="1158100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value of stock and cash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87892" y="1760441"/>
            <a:ext cx="126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Value for buy and hold</a:t>
            </a:r>
          </a:p>
        </p:txBody>
      </p:sp>
      <p:cxnSp>
        <p:nvCxnSpPr>
          <p:cNvPr id="22" name="Straight Arrow Connector 21"/>
          <p:cNvCxnSpPr>
            <a:cxnSpLocks/>
            <a:stCxn id="12" idx="2"/>
          </p:cNvCxnSpPr>
          <p:nvPr/>
        </p:nvCxnSpPr>
        <p:spPr>
          <a:xfrm>
            <a:off x="1916707" y="2175940"/>
            <a:ext cx="0" cy="447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3" idx="2"/>
          </p:cNvCxnSpPr>
          <p:nvPr/>
        </p:nvCxnSpPr>
        <p:spPr>
          <a:xfrm>
            <a:off x="4047445" y="1896764"/>
            <a:ext cx="0" cy="786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5" idx="2"/>
          </p:cNvCxnSpPr>
          <p:nvPr/>
        </p:nvCxnSpPr>
        <p:spPr>
          <a:xfrm flipH="1">
            <a:off x="6348652" y="1896764"/>
            <a:ext cx="10640" cy="68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9" idx="2"/>
          </p:cNvCxnSpPr>
          <p:nvPr/>
        </p:nvCxnSpPr>
        <p:spPr>
          <a:xfrm flipH="1">
            <a:off x="10212506" y="1896764"/>
            <a:ext cx="0" cy="661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7" idx="2"/>
          </p:cNvCxnSpPr>
          <p:nvPr/>
        </p:nvCxnSpPr>
        <p:spPr>
          <a:xfrm>
            <a:off x="8617415" y="1789042"/>
            <a:ext cx="0" cy="670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2"/>
          </p:cNvCxnSpPr>
          <p:nvPr/>
        </p:nvCxnSpPr>
        <p:spPr>
          <a:xfrm flipH="1">
            <a:off x="5038358" y="2283661"/>
            <a:ext cx="0" cy="302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16" idx="2"/>
          </p:cNvCxnSpPr>
          <p:nvPr/>
        </p:nvCxnSpPr>
        <p:spPr>
          <a:xfrm>
            <a:off x="7586154" y="2283661"/>
            <a:ext cx="0" cy="322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18" idx="2"/>
          </p:cNvCxnSpPr>
          <p:nvPr/>
        </p:nvCxnSpPr>
        <p:spPr>
          <a:xfrm flipH="1">
            <a:off x="9329609" y="2283661"/>
            <a:ext cx="4468" cy="294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0" idx="2"/>
          </p:cNvCxnSpPr>
          <p:nvPr/>
        </p:nvCxnSpPr>
        <p:spPr>
          <a:xfrm>
            <a:off x="11022608" y="2283661"/>
            <a:ext cx="0" cy="281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18513" y="4266796"/>
                <a:ext cx="11590930" cy="1600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300" b="0" dirty="0"/>
                  <a:t>Determine when to sell: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𝑖𝑛𝑡𝑟𝑎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≤  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adj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intra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high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Sell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300" b="0" dirty="0"/>
              </a:p>
              <a:p>
                <a:r>
                  <a:rPr lang="en-US" sz="1300" dirty="0"/>
                  <a:t>Starting row of local max: if time to buy = Buy, set as the current row</a:t>
                </a:r>
              </a:p>
              <a:p>
                <a:r>
                  <a:rPr lang="en-US" sz="1300" dirty="0"/>
                  <a:t>Determine when to buy: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𝑖𝑛𝑡𝑟𝑎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≥  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𝑏𝑢𝑦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adj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intra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low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Buy</m:t>
                    </m:r>
                  </m:oMath>
                </a14:m>
                <a:endParaRPr lang="en-US" sz="1300" b="0" i="0" dirty="0">
                  <a:latin typeface="Cambria Math" panose="02040503050406030204" pitchFamily="18" charset="0"/>
                </a:endParaRPr>
              </a:p>
              <a:p>
                <a:r>
                  <a:rPr lang="en-US" sz="1300" dirty="0"/>
                  <a:t>Starting row of local min: if time to sell = Sell, set as the current row</a:t>
                </a:r>
              </a:p>
              <a:p>
                <a:r>
                  <a:rPr lang="en-US" sz="1300" dirty="0"/>
                  <a:t>Shares of Stock:  if time to sell = sell and the previous shares of stock &gt;0, 0, </a:t>
                </a:r>
                <a:r>
                  <a:rPr lang="en-US" sz="1300" dirty="0" err="1"/>
                  <a:t>elseif</a:t>
                </a:r>
                <a:r>
                  <a:rPr lang="en-US" sz="1300" dirty="0"/>
                  <a:t> time to buy = buy,  cash balance/(1+buy percentage)*local min of </a:t>
                </a:r>
                <a:r>
                  <a:rPr lang="en-US" sz="1300" dirty="0" err="1"/>
                  <a:t>adj</a:t>
                </a:r>
                <a:r>
                  <a:rPr lang="en-US" sz="1300" dirty="0"/>
                  <a:t> low, </a:t>
                </a:r>
              </a:p>
              <a:p>
                <a:r>
                  <a:rPr lang="en-US" sz="1300" dirty="0"/>
                  <a:t>else = to previous value</a:t>
                </a:r>
              </a:p>
              <a:p>
                <a:r>
                  <a:rPr lang="en-US" sz="1300" b="0" dirty="0"/>
                  <a:t>Cash balance: if time to sell = sell and </a:t>
                </a:r>
                <a:r>
                  <a:rPr lang="en-US" sz="1300" dirty="0"/>
                  <a:t>shares of stock one row up &gt;0, previous shares * (1-sell percentage)* local max of </a:t>
                </a:r>
                <a:r>
                  <a:rPr lang="en-US" sz="1300" dirty="0" err="1"/>
                  <a:t>adj</a:t>
                </a:r>
                <a:r>
                  <a:rPr lang="en-US" sz="1300" dirty="0"/>
                  <a:t> </a:t>
                </a:r>
                <a:r>
                  <a:rPr lang="en-US" sz="1300" dirty="0" err="1"/>
                  <a:t>high+cash</a:t>
                </a:r>
                <a:r>
                  <a:rPr lang="en-US" sz="1300" dirty="0"/>
                  <a:t> value one row up, elseif time</a:t>
                </a:r>
              </a:p>
              <a:p>
                <a:r>
                  <a:rPr lang="en-US" sz="1300" b="0" dirty="0"/>
                  <a:t>To buy = buy, cash value one row up – shares of stock * (</a:t>
                </a:r>
                <a:r>
                  <a:rPr lang="en-US" sz="1300" dirty="0"/>
                  <a:t>1+buy percentage)*local min of adjust low</a:t>
                </a:r>
                <a:r>
                  <a:rPr lang="en-US" sz="1300" b="0" dirty="0"/>
                  <a:t>, else cash value from one row up</a:t>
                </a:r>
                <a14:m>
                  <m:oMath xmlns:m="http://schemas.openxmlformats.org/officeDocument/2006/math"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13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3" y="4266796"/>
                <a:ext cx="11590930" cy="1600438"/>
              </a:xfrm>
              <a:prstGeom prst="rect">
                <a:avLst/>
              </a:prstGeom>
              <a:blipFill>
                <a:blip r:embed="rId2"/>
                <a:stretch>
                  <a:fillRect l="-841" t="-3435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64935"/>
              </p:ext>
            </p:extLst>
          </p:nvPr>
        </p:nvGraphicFramePr>
        <p:xfrm>
          <a:off x="723544" y="2694885"/>
          <a:ext cx="10768036" cy="1442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469">
                  <a:extLst>
                    <a:ext uri="{9D8B030D-6E8A-4147-A177-3AD203B41FA5}">
                      <a16:colId xmlns:a16="http://schemas.microsoft.com/office/drawing/2014/main" val="2100045206"/>
                    </a:ext>
                  </a:extLst>
                </a:gridCol>
                <a:gridCol w="718809">
                  <a:extLst>
                    <a:ext uri="{9D8B030D-6E8A-4147-A177-3AD203B41FA5}">
                      <a16:colId xmlns:a16="http://schemas.microsoft.com/office/drawing/2014/main" val="3918166362"/>
                    </a:ext>
                  </a:extLst>
                </a:gridCol>
                <a:gridCol w="718809">
                  <a:extLst>
                    <a:ext uri="{9D8B030D-6E8A-4147-A177-3AD203B41FA5}">
                      <a16:colId xmlns:a16="http://schemas.microsoft.com/office/drawing/2014/main" val="243679765"/>
                    </a:ext>
                  </a:extLst>
                </a:gridCol>
                <a:gridCol w="718809">
                  <a:extLst>
                    <a:ext uri="{9D8B030D-6E8A-4147-A177-3AD203B41FA5}">
                      <a16:colId xmlns:a16="http://schemas.microsoft.com/office/drawing/2014/main" val="819575243"/>
                    </a:ext>
                  </a:extLst>
                </a:gridCol>
                <a:gridCol w="789280">
                  <a:extLst>
                    <a:ext uri="{9D8B030D-6E8A-4147-A177-3AD203B41FA5}">
                      <a16:colId xmlns:a16="http://schemas.microsoft.com/office/drawing/2014/main" val="2943117579"/>
                    </a:ext>
                  </a:extLst>
                </a:gridCol>
                <a:gridCol w="1536277">
                  <a:extLst>
                    <a:ext uri="{9D8B030D-6E8A-4147-A177-3AD203B41FA5}">
                      <a16:colId xmlns:a16="http://schemas.microsoft.com/office/drawing/2014/main" val="2692766071"/>
                    </a:ext>
                  </a:extLst>
                </a:gridCol>
                <a:gridCol w="803374">
                  <a:extLst>
                    <a:ext uri="{9D8B030D-6E8A-4147-A177-3AD203B41FA5}">
                      <a16:colId xmlns:a16="http://schemas.microsoft.com/office/drawing/2014/main" val="3333574770"/>
                    </a:ext>
                  </a:extLst>
                </a:gridCol>
                <a:gridCol w="1522183">
                  <a:extLst>
                    <a:ext uri="{9D8B030D-6E8A-4147-A177-3AD203B41FA5}">
                      <a16:colId xmlns:a16="http://schemas.microsoft.com/office/drawing/2014/main" val="2069577727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1837037921"/>
                    </a:ext>
                  </a:extLst>
                </a:gridCol>
                <a:gridCol w="887940">
                  <a:extLst>
                    <a:ext uri="{9D8B030D-6E8A-4147-A177-3AD203B41FA5}">
                      <a16:colId xmlns:a16="http://schemas.microsoft.com/office/drawing/2014/main" val="1169098804"/>
                    </a:ext>
                  </a:extLst>
                </a:gridCol>
                <a:gridCol w="775186">
                  <a:extLst>
                    <a:ext uri="{9D8B030D-6E8A-4147-A177-3AD203B41FA5}">
                      <a16:colId xmlns:a16="http://schemas.microsoft.com/office/drawing/2014/main" val="952599919"/>
                    </a:ext>
                  </a:extLst>
                </a:gridCol>
                <a:gridCol w="887940">
                  <a:extLst>
                    <a:ext uri="{9D8B030D-6E8A-4147-A177-3AD203B41FA5}">
                      <a16:colId xmlns:a16="http://schemas.microsoft.com/office/drawing/2014/main" val="3002563431"/>
                    </a:ext>
                  </a:extLst>
                </a:gridCol>
              </a:tblGrid>
              <a:tr h="48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Open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Time to Sell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Local Max Starting Row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Time to Buy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Local Min Starting Row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Shares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Cash 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Total 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Buy and Hold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370401031"/>
                  </a:ext>
                </a:extLst>
              </a:tr>
              <a:tr h="48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1/3/2007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4.62639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4.650809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4.553115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462.63902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462.639021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339906381"/>
                  </a:ext>
                </a:extLst>
              </a:tr>
              <a:tr h="48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1/4/2007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4.62813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4.745015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4.535674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462.81303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462.813033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22702156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86214" y="1760441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Intra Day Low</a:t>
            </a:r>
          </a:p>
        </p:txBody>
      </p:sp>
      <p:cxnSp>
        <p:nvCxnSpPr>
          <p:cNvPr id="27" name="Straight Arrow Connector 26"/>
          <p:cNvCxnSpPr>
            <a:cxnSpLocks/>
            <a:stCxn id="25" idx="2"/>
          </p:cNvCxnSpPr>
          <p:nvPr/>
        </p:nvCxnSpPr>
        <p:spPr>
          <a:xfrm>
            <a:off x="3311100" y="2283661"/>
            <a:ext cx="0" cy="361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74021" y="1265822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Intra Day High</a:t>
            </a:r>
          </a:p>
        </p:txBody>
      </p:sp>
      <p:cxnSp>
        <p:nvCxnSpPr>
          <p:cNvPr id="31" name="Straight Arrow Connector 30"/>
          <p:cNvCxnSpPr>
            <a:cxnSpLocks/>
            <a:stCxn id="30" idx="2"/>
          </p:cNvCxnSpPr>
          <p:nvPr/>
        </p:nvCxnSpPr>
        <p:spPr>
          <a:xfrm>
            <a:off x="2598907" y="1789042"/>
            <a:ext cx="0" cy="901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0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534" y="722041"/>
            <a:ext cx="9888074" cy="95898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The following results are from the three different applications of the rule.</a:t>
            </a:r>
          </a:p>
          <a:p>
            <a:pPr algn="l"/>
            <a:r>
              <a:rPr lang="en-US" dirty="0"/>
              <a:t>From the results the opening values with intraday high and lows should be used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7" y="1681025"/>
            <a:ext cx="11503611" cy="405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1350</Words>
  <Application>Microsoft Office PowerPoint</Application>
  <PresentationFormat>Widescreen</PresentationFormat>
  <Paragraphs>246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10% Rule Logic</vt:lpstr>
      <vt:lpstr>Understanding the Data</vt:lpstr>
      <vt:lpstr>Understanding the Data</vt:lpstr>
      <vt:lpstr>Understanding the Data</vt:lpstr>
      <vt:lpstr>Understanding the Data</vt:lpstr>
      <vt:lpstr>10% Rule Applied to Opening Value</vt:lpstr>
      <vt:lpstr>10% Rule Applied to Opening Value and Intra day prices </vt:lpstr>
      <vt:lpstr>10% Rule Applied to Intra day prices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10% Rule Logic</dc:title>
  <dc:creator>Aaron Quinn</dc:creator>
  <cp:lastModifiedBy>Aaron Quinn</cp:lastModifiedBy>
  <cp:revision>24</cp:revision>
  <dcterms:created xsi:type="dcterms:W3CDTF">2017-03-06T03:33:52Z</dcterms:created>
  <dcterms:modified xsi:type="dcterms:W3CDTF">2017-03-08T04:28:13Z</dcterms:modified>
</cp:coreProperties>
</file>