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10% Rule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157" y="1696612"/>
            <a:ext cx="9530534" cy="2717028"/>
          </a:xfrm>
        </p:spPr>
        <p:txBody>
          <a:bodyPr>
            <a:normAutofit/>
          </a:bodyPr>
          <a:lstStyle/>
          <a:p>
            <a:r>
              <a:rPr lang="en-US" sz="3200" dirty="0"/>
              <a:t>3 various of the 10% rule were evaluated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opening value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the opening value with buying and selling based on intra day high and lows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the intra day high and lows </a:t>
            </a:r>
          </a:p>
        </p:txBody>
      </p:sp>
    </p:spTree>
    <p:extLst>
      <p:ext uri="{BB962C8B-B14F-4D97-AF65-F5344CB8AC3E}">
        <p14:creationId xmlns:p14="http://schemas.microsoft.com/office/powerpoint/2010/main" val="220541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7"/>
            <a:ext cx="9530534" cy="8422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data downloaded consists of the date, opening value, day high, day low, close value, volume, and adjusted close value.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5189"/>
              </p:ext>
            </p:extLst>
          </p:nvPr>
        </p:nvGraphicFramePr>
        <p:xfrm>
          <a:off x="1524000" y="2430683"/>
          <a:ext cx="6234032" cy="135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75">
                  <a:extLst>
                    <a:ext uri="{9D8B030D-6E8A-4147-A177-3AD203B41FA5}">
                      <a16:colId xmlns:a16="http://schemas.microsoft.com/office/drawing/2014/main" val="131826275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880706801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419979409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7987423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11664842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2887659388"/>
                    </a:ext>
                  </a:extLst>
                </a:gridCol>
                <a:gridCol w="946087">
                  <a:extLst>
                    <a:ext uri="{9D8B030D-6E8A-4147-A177-3AD203B41FA5}">
                      <a16:colId xmlns:a16="http://schemas.microsoft.com/office/drawing/2014/main" val="562813382"/>
                    </a:ext>
                  </a:extLst>
                </a:gridCol>
              </a:tblGrid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Volume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 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553630323"/>
                  </a:ext>
                </a:extLst>
              </a:tr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1/3/2007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381600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518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13275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adjusted close value gives the closing price of the stock when adjusted for dividends, stock splits, stock buybacks, and other non-market changes to the stock price.  The adjusted close decreases the historic price of a stock so that the current stock price is accurate and reflects the real returns a stock that was purchased at that time would have.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1364"/>
              </p:ext>
            </p:extLst>
          </p:nvPr>
        </p:nvGraphicFramePr>
        <p:xfrm>
          <a:off x="1330733" y="2318307"/>
          <a:ext cx="6234032" cy="135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75">
                  <a:extLst>
                    <a:ext uri="{9D8B030D-6E8A-4147-A177-3AD203B41FA5}">
                      <a16:colId xmlns:a16="http://schemas.microsoft.com/office/drawing/2014/main" val="131826275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880706801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419979409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7987423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11664842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2887659388"/>
                    </a:ext>
                  </a:extLst>
                </a:gridCol>
                <a:gridCol w="946087">
                  <a:extLst>
                    <a:ext uri="{9D8B030D-6E8A-4147-A177-3AD203B41FA5}">
                      <a16:colId xmlns:a16="http://schemas.microsoft.com/office/drawing/2014/main" val="562813382"/>
                    </a:ext>
                  </a:extLst>
                </a:gridCol>
              </a:tblGrid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Volume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 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553630323"/>
                  </a:ext>
                </a:extLst>
              </a:tr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1/3/2007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381600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518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0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13275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graph below shows $1000 invested into the same stock.  The blue line shows the return based on the close price.  The orange line shows the return based on the adjusted price.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51" y="2540300"/>
            <a:ext cx="7206097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9589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Using the adjusted close, the adjusted open, high, and low are calculated.  This assumption is made to allow the 10% rule to be used effectively.  This assumption will need some validation to build confidence in the data.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33033"/>
              </p:ext>
            </p:extLst>
          </p:nvPr>
        </p:nvGraphicFramePr>
        <p:xfrm>
          <a:off x="1330733" y="3227980"/>
          <a:ext cx="7481223" cy="1165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984">
                  <a:extLst>
                    <a:ext uri="{9D8B030D-6E8A-4147-A177-3AD203B41FA5}">
                      <a16:colId xmlns:a16="http://schemas.microsoft.com/office/drawing/2014/main" val="4119676711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3043669091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1104962692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1006656695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2496312523"/>
                    </a:ext>
                  </a:extLst>
                </a:gridCol>
                <a:gridCol w="993083">
                  <a:extLst>
                    <a:ext uri="{9D8B030D-6E8A-4147-A177-3AD203B41FA5}">
                      <a16:colId xmlns:a16="http://schemas.microsoft.com/office/drawing/2014/main" val="629618860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1348490010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1660049968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2740560146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20142066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Open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Close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Volume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Close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Open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High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Low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41042858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1/3/2007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381600.00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787138307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1/4/2007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394800.00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95179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6538" y="2176745"/>
                <a:ext cx="321780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38" y="2176745"/>
                <a:ext cx="3217804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7189" y="1956508"/>
                <a:ext cx="4628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89" y="1956508"/>
                <a:ext cx="4628255" cy="276999"/>
              </a:xfrm>
              <a:prstGeom prst="rect">
                <a:avLst/>
              </a:prstGeom>
              <a:blipFill>
                <a:blip r:embed="rId3"/>
                <a:stretch>
                  <a:fillRect l="-1318" t="-2222" r="-13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7188" y="2274374"/>
                <a:ext cx="4589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𝐻𝑖𝑔h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88" y="2274374"/>
                <a:ext cx="4589783" cy="276999"/>
              </a:xfrm>
              <a:prstGeom prst="rect">
                <a:avLst/>
              </a:prstGeom>
              <a:blipFill>
                <a:blip r:embed="rId4"/>
                <a:stretch>
                  <a:fillRect l="-1328" t="-2174" r="-132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6424" y="2658466"/>
                <a:ext cx="449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4" y="2658466"/>
                <a:ext cx="4497963" cy="276999"/>
              </a:xfrm>
              <a:prstGeom prst="rect">
                <a:avLst/>
              </a:prstGeom>
              <a:blipFill>
                <a:blip r:embed="rId5"/>
                <a:stretch>
                  <a:fillRect l="-1355" t="-2174" r="-67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2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10% Rule Applied to Opening 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849043"/>
            <a:ext cx="9530534" cy="95898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following calculations are applied based on the adjusted opening values of a stock.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23962"/>
              </p:ext>
            </p:extLst>
          </p:nvPr>
        </p:nvGraphicFramePr>
        <p:xfrm>
          <a:off x="975948" y="2677534"/>
          <a:ext cx="10477040" cy="1615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2">
                  <a:extLst>
                    <a:ext uri="{9D8B030D-6E8A-4147-A177-3AD203B41FA5}">
                      <a16:colId xmlns:a16="http://schemas.microsoft.com/office/drawing/2014/main" val="1252101734"/>
                    </a:ext>
                  </a:extLst>
                </a:gridCol>
                <a:gridCol w="537702">
                  <a:extLst>
                    <a:ext uri="{9D8B030D-6E8A-4147-A177-3AD203B41FA5}">
                      <a16:colId xmlns:a16="http://schemas.microsoft.com/office/drawing/2014/main" val="2670379134"/>
                    </a:ext>
                  </a:extLst>
                </a:gridCol>
                <a:gridCol w="912464">
                  <a:extLst>
                    <a:ext uri="{9D8B030D-6E8A-4147-A177-3AD203B41FA5}">
                      <a16:colId xmlns:a16="http://schemas.microsoft.com/office/drawing/2014/main" val="1117674067"/>
                    </a:ext>
                  </a:extLst>
                </a:gridCol>
                <a:gridCol w="1792339">
                  <a:extLst>
                    <a:ext uri="{9D8B030D-6E8A-4147-A177-3AD203B41FA5}">
                      <a16:colId xmlns:a16="http://schemas.microsoft.com/office/drawing/2014/main" val="3556407697"/>
                    </a:ext>
                  </a:extLst>
                </a:gridCol>
                <a:gridCol w="928758">
                  <a:extLst>
                    <a:ext uri="{9D8B030D-6E8A-4147-A177-3AD203B41FA5}">
                      <a16:colId xmlns:a16="http://schemas.microsoft.com/office/drawing/2014/main" val="398830002"/>
                    </a:ext>
                  </a:extLst>
                </a:gridCol>
                <a:gridCol w="1759751">
                  <a:extLst>
                    <a:ext uri="{9D8B030D-6E8A-4147-A177-3AD203B41FA5}">
                      <a16:colId xmlns:a16="http://schemas.microsoft.com/office/drawing/2014/main" val="1326272574"/>
                    </a:ext>
                  </a:extLst>
                </a:gridCol>
                <a:gridCol w="684348">
                  <a:extLst>
                    <a:ext uri="{9D8B030D-6E8A-4147-A177-3AD203B41FA5}">
                      <a16:colId xmlns:a16="http://schemas.microsoft.com/office/drawing/2014/main" val="3924202002"/>
                    </a:ext>
                  </a:extLst>
                </a:gridCol>
                <a:gridCol w="1026522">
                  <a:extLst>
                    <a:ext uri="{9D8B030D-6E8A-4147-A177-3AD203B41FA5}">
                      <a16:colId xmlns:a16="http://schemas.microsoft.com/office/drawing/2014/main" val="647577719"/>
                    </a:ext>
                  </a:extLst>
                </a:gridCol>
                <a:gridCol w="928758">
                  <a:extLst>
                    <a:ext uri="{9D8B030D-6E8A-4147-A177-3AD203B41FA5}">
                      <a16:colId xmlns:a16="http://schemas.microsoft.com/office/drawing/2014/main" val="665842398"/>
                    </a:ext>
                  </a:extLst>
                </a:gridCol>
                <a:gridCol w="1042816">
                  <a:extLst>
                    <a:ext uri="{9D8B030D-6E8A-4147-A177-3AD203B41FA5}">
                      <a16:colId xmlns:a16="http://schemas.microsoft.com/office/drawing/2014/main" val="357968337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Local Max Starting Row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Local Min Starting Row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9358989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5.347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95540419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52430774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1/5/2007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615634726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1/8/2007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481.0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5169461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81045" y="183100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5800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4861" y="1831002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78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6575" y="1831002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4884" y="1322257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4128" y="1831002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77321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1831002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2105931" y="2354222"/>
            <a:ext cx="0" cy="32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2840686" y="1953199"/>
            <a:ext cx="0" cy="72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5514924" y="1953199"/>
            <a:ext cx="0" cy="715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9976241" y="1953199"/>
            <a:ext cx="0" cy="72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119770" y="1845477"/>
            <a:ext cx="0" cy="715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4107138" y="2354222"/>
            <a:ext cx="0" cy="29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6890994" y="2354222"/>
            <a:ext cx="0" cy="29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008630" y="2354222"/>
            <a:ext cx="4468" cy="332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354222"/>
            <a:ext cx="0" cy="314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4172" y="4409653"/>
                <a:ext cx="11365355" cy="200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Starting row of local max: if time to buy = Buy, set as the current row</a:t>
                </a:r>
              </a:p>
              <a:p>
                <a:r>
                  <a:rPr lang="en-US" sz="16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Starting row of local min: if time to sell = Sell, set as the current row</a:t>
                </a:r>
              </a:p>
              <a:p>
                <a:r>
                  <a:rPr lang="en-US" sz="1600" dirty="0"/>
                  <a:t>Shares of Stock:  if time to sell = sell and the previous shares of stock &gt;0, 0, </a:t>
                </a:r>
                <a:r>
                  <a:rPr lang="en-US" sz="1600" dirty="0" err="1"/>
                  <a:t>elseif</a:t>
                </a:r>
                <a:r>
                  <a:rPr lang="en-US" sz="1600" dirty="0"/>
                  <a:t> time to buy = buy,  cash balance/value, </a:t>
                </a:r>
              </a:p>
              <a:p>
                <a:r>
                  <a:rPr lang="en-US" sz="1600" dirty="0"/>
                  <a:t>else = to previous value</a:t>
                </a:r>
              </a:p>
              <a:p>
                <a:r>
                  <a:rPr lang="en-US" sz="1600" b="0" dirty="0"/>
                  <a:t>Cash balance: if time to sell = sell and </a:t>
                </a:r>
                <a:r>
                  <a:rPr lang="en-US" sz="1600" dirty="0"/>
                  <a:t>shares of stock one row up &gt;0, previous shares * </a:t>
                </a:r>
                <a:r>
                  <a:rPr lang="en-US" sz="1600" dirty="0" err="1"/>
                  <a:t>value+ca</a:t>
                </a:r>
                <a:r>
                  <a:rPr lang="en-US" sz="1600" dirty="0"/>
                  <a:t>sh value one row up, elseif time</a:t>
                </a:r>
              </a:p>
              <a:p>
                <a:r>
                  <a:rPr lang="en-US" sz="1600" b="0" dirty="0"/>
                  <a:t>To buy = buy, cash value one row up – shares of stock * value, else cash value from one row up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2" y="4409653"/>
                <a:ext cx="11365355" cy="2000548"/>
              </a:xfrm>
              <a:prstGeom prst="rect">
                <a:avLst/>
              </a:prstGeom>
              <a:blipFill>
                <a:blip r:embed="rId2"/>
                <a:stretch>
                  <a:fillRect l="-1072" t="-3040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10% Rule Applied to Opening Value and Intra day prices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722041"/>
            <a:ext cx="9530534" cy="9589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following calculations are applied based on the adjusted opening values of a stock.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410" y="2144269"/>
            <a:ext cx="104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55226" y="134518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24277" y="1419415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25051" y="1921228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62604" y="2066853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38082" y="1573594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73373" y="2060891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 Cost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23004" y="1796911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cxnSp>
        <p:nvCxnSpPr>
          <p:cNvPr id="73" name="Straight Arrow Connector 72"/>
          <p:cNvCxnSpPr>
            <a:cxnSpLocks/>
            <a:stCxn id="65" idx="2"/>
          </p:cNvCxnSpPr>
          <p:nvPr/>
        </p:nvCxnSpPr>
        <p:spPr>
          <a:xfrm>
            <a:off x="1081296" y="2452046"/>
            <a:ext cx="0" cy="447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66" idx="2"/>
          </p:cNvCxnSpPr>
          <p:nvPr/>
        </p:nvCxnSpPr>
        <p:spPr>
          <a:xfrm>
            <a:off x="2480112" y="2083849"/>
            <a:ext cx="0" cy="78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68" idx="2"/>
          </p:cNvCxnSpPr>
          <p:nvPr/>
        </p:nvCxnSpPr>
        <p:spPr>
          <a:xfrm flipH="1">
            <a:off x="5228040" y="2659892"/>
            <a:ext cx="0" cy="230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72" idx="2"/>
          </p:cNvCxnSpPr>
          <p:nvPr/>
        </p:nvCxnSpPr>
        <p:spPr>
          <a:xfrm>
            <a:off x="10847890" y="2535575"/>
            <a:ext cx="0" cy="343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70" idx="2"/>
          </p:cNvCxnSpPr>
          <p:nvPr/>
        </p:nvCxnSpPr>
        <p:spPr>
          <a:xfrm>
            <a:off x="8162968" y="2096814"/>
            <a:ext cx="3811" cy="81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7" idx="2"/>
          </p:cNvCxnSpPr>
          <p:nvPr/>
        </p:nvCxnSpPr>
        <p:spPr>
          <a:xfrm>
            <a:off x="4327222" y="1942635"/>
            <a:ext cx="473" cy="947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69" idx="2"/>
          </p:cNvCxnSpPr>
          <p:nvPr/>
        </p:nvCxnSpPr>
        <p:spPr>
          <a:xfrm flipH="1">
            <a:off x="7112776" y="2590073"/>
            <a:ext cx="0" cy="288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1" idx="2"/>
          </p:cNvCxnSpPr>
          <p:nvPr/>
        </p:nvCxnSpPr>
        <p:spPr>
          <a:xfrm flipH="1">
            <a:off x="8997875" y="2584111"/>
            <a:ext cx="4468" cy="2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H="1">
            <a:off x="11538192" y="1884519"/>
            <a:ext cx="4172" cy="994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43740" y="2017755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Low</a:t>
            </a:r>
          </a:p>
        </p:txBody>
      </p:sp>
      <p:cxnSp>
        <p:nvCxnSpPr>
          <p:cNvPr id="83" name="Straight Arrow Connector 82"/>
          <p:cNvCxnSpPr>
            <a:cxnSpLocks/>
            <a:stCxn id="82" idx="2"/>
          </p:cNvCxnSpPr>
          <p:nvPr/>
        </p:nvCxnSpPr>
        <p:spPr>
          <a:xfrm>
            <a:off x="1868626" y="2540975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48622" y="1468040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High</a:t>
            </a:r>
          </a:p>
        </p:txBody>
      </p:sp>
      <p:cxnSp>
        <p:nvCxnSpPr>
          <p:cNvPr id="85" name="Straight Arrow Connector 84"/>
          <p:cNvCxnSpPr>
            <a:cxnSpLocks/>
            <a:stCxn id="84" idx="2"/>
          </p:cNvCxnSpPr>
          <p:nvPr/>
        </p:nvCxnSpPr>
        <p:spPr>
          <a:xfrm>
            <a:off x="1473508" y="1991260"/>
            <a:ext cx="0" cy="90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77224"/>
              </p:ext>
            </p:extLst>
          </p:nvPr>
        </p:nvGraphicFramePr>
        <p:xfrm>
          <a:off x="247759" y="2890137"/>
          <a:ext cx="11827906" cy="1244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784">
                  <a:extLst>
                    <a:ext uri="{9D8B030D-6E8A-4147-A177-3AD203B41FA5}">
                      <a16:colId xmlns:a16="http://schemas.microsoft.com/office/drawing/2014/main" val="1921943839"/>
                    </a:ext>
                  </a:extLst>
                </a:gridCol>
                <a:gridCol w="390084">
                  <a:extLst>
                    <a:ext uri="{9D8B030D-6E8A-4147-A177-3AD203B41FA5}">
                      <a16:colId xmlns:a16="http://schemas.microsoft.com/office/drawing/2014/main" val="4125266034"/>
                    </a:ext>
                  </a:extLst>
                </a:gridCol>
                <a:gridCol w="348290">
                  <a:extLst>
                    <a:ext uri="{9D8B030D-6E8A-4147-A177-3AD203B41FA5}">
                      <a16:colId xmlns:a16="http://schemas.microsoft.com/office/drawing/2014/main" val="2679999807"/>
                    </a:ext>
                  </a:extLst>
                </a:gridCol>
                <a:gridCol w="334358">
                  <a:extLst>
                    <a:ext uri="{9D8B030D-6E8A-4147-A177-3AD203B41FA5}">
                      <a16:colId xmlns:a16="http://schemas.microsoft.com/office/drawing/2014/main" val="2649943553"/>
                    </a:ext>
                  </a:extLst>
                </a:gridCol>
                <a:gridCol w="780168">
                  <a:extLst>
                    <a:ext uri="{9D8B030D-6E8A-4147-A177-3AD203B41FA5}">
                      <a16:colId xmlns:a16="http://schemas.microsoft.com/office/drawing/2014/main" val="3680237975"/>
                    </a:ext>
                  </a:extLst>
                </a:gridCol>
                <a:gridCol w="626921">
                  <a:extLst>
                    <a:ext uri="{9D8B030D-6E8A-4147-A177-3AD203B41FA5}">
                      <a16:colId xmlns:a16="http://schemas.microsoft.com/office/drawing/2014/main" val="1348672237"/>
                    </a:ext>
                  </a:extLst>
                </a:gridCol>
                <a:gridCol w="1518541">
                  <a:extLst>
                    <a:ext uri="{9D8B030D-6E8A-4147-A177-3AD203B41FA5}">
                      <a16:colId xmlns:a16="http://schemas.microsoft.com/office/drawing/2014/main" val="79762669"/>
                    </a:ext>
                  </a:extLst>
                </a:gridCol>
                <a:gridCol w="794099">
                  <a:extLst>
                    <a:ext uri="{9D8B030D-6E8A-4147-A177-3AD203B41FA5}">
                      <a16:colId xmlns:a16="http://schemas.microsoft.com/office/drawing/2014/main" val="2319407346"/>
                    </a:ext>
                  </a:extLst>
                </a:gridCol>
                <a:gridCol w="640853">
                  <a:extLst>
                    <a:ext uri="{9D8B030D-6E8A-4147-A177-3AD203B41FA5}">
                      <a16:colId xmlns:a16="http://schemas.microsoft.com/office/drawing/2014/main" val="944577917"/>
                    </a:ext>
                  </a:extLst>
                </a:gridCol>
                <a:gridCol w="1504609">
                  <a:extLst>
                    <a:ext uri="{9D8B030D-6E8A-4147-A177-3AD203B41FA5}">
                      <a16:colId xmlns:a16="http://schemas.microsoft.com/office/drawing/2014/main" val="2532536882"/>
                    </a:ext>
                  </a:extLst>
                </a:gridCol>
                <a:gridCol w="585126">
                  <a:extLst>
                    <a:ext uri="{9D8B030D-6E8A-4147-A177-3AD203B41FA5}">
                      <a16:colId xmlns:a16="http://schemas.microsoft.com/office/drawing/2014/main" val="3239352552"/>
                    </a:ext>
                  </a:extLst>
                </a:gridCol>
                <a:gridCol w="1100594">
                  <a:extLst>
                    <a:ext uri="{9D8B030D-6E8A-4147-A177-3AD203B41FA5}">
                      <a16:colId xmlns:a16="http://schemas.microsoft.com/office/drawing/2014/main" val="2749654166"/>
                    </a:ext>
                  </a:extLst>
                </a:gridCol>
                <a:gridCol w="877690">
                  <a:extLst>
                    <a:ext uri="{9D8B030D-6E8A-4147-A177-3AD203B41FA5}">
                      <a16:colId xmlns:a16="http://schemas.microsoft.com/office/drawing/2014/main" val="2879905718"/>
                    </a:ext>
                  </a:extLst>
                </a:gridCol>
                <a:gridCol w="794099">
                  <a:extLst>
                    <a:ext uri="{9D8B030D-6E8A-4147-A177-3AD203B41FA5}">
                      <a16:colId xmlns:a16="http://schemas.microsoft.com/office/drawing/2014/main" val="1569665439"/>
                    </a:ext>
                  </a:extLst>
                </a:gridCol>
                <a:gridCol w="877690">
                  <a:extLst>
                    <a:ext uri="{9D8B030D-6E8A-4147-A177-3AD203B41FA5}">
                      <a16:colId xmlns:a16="http://schemas.microsoft.com/office/drawing/2014/main" val="2586972023"/>
                    </a:ext>
                  </a:extLst>
                </a:gridCol>
              </a:tblGrid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to 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Local Max Starting Row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to Buy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Buy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Local Min Starting Row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Shares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Transaction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Cash 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Buy and 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1405414703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1/3/2007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999.83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999.83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773575603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1/4/2007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948.09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948.09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4264408045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1/5/2007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915.05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915.05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2890311996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1/8/2007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899.47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899.47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3024040846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1/9/2007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899.84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899.84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357011449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482255" y="1440573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to Buy At</a:t>
            </a:r>
          </a:p>
        </p:txBody>
      </p:sp>
      <p:cxnSp>
        <p:nvCxnSpPr>
          <p:cNvPr id="88" name="Straight Arrow Connector 87"/>
          <p:cNvCxnSpPr>
            <a:cxnSpLocks/>
            <a:stCxn id="87" idx="2"/>
          </p:cNvCxnSpPr>
          <p:nvPr/>
        </p:nvCxnSpPr>
        <p:spPr>
          <a:xfrm flipH="1">
            <a:off x="6002931" y="1963793"/>
            <a:ext cx="0" cy="906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668441" y="208281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to Sell At</a:t>
            </a:r>
          </a:p>
        </p:txBody>
      </p:sp>
      <p:cxnSp>
        <p:nvCxnSpPr>
          <p:cNvPr id="90" name="Straight Arrow Connector 89"/>
          <p:cNvCxnSpPr>
            <a:cxnSpLocks/>
            <a:stCxn id="89" idx="2"/>
          </p:cNvCxnSpPr>
          <p:nvPr/>
        </p:nvCxnSpPr>
        <p:spPr>
          <a:xfrm>
            <a:off x="3193327" y="2606032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417314" y="1373097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Balance</a:t>
            </a:r>
          </a:p>
        </p:txBody>
      </p:sp>
      <p:cxnSp>
        <p:nvCxnSpPr>
          <p:cNvPr id="92" name="Straight Arrow Connector 91"/>
          <p:cNvCxnSpPr>
            <a:cxnSpLocks/>
            <a:stCxn id="91" idx="2"/>
          </p:cNvCxnSpPr>
          <p:nvPr/>
        </p:nvCxnSpPr>
        <p:spPr>
          <a:xfrm flipH="1">
            <a:off x="9937070" y="1896317"/>
            <a:ext cx="5130" cy="98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18513" y="4266796"/>
                <a:ext cx="11316559" cy="200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3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opening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300" b="0" dirty="0"/>
              </a:p>
              <a:p>
                <a:r>
                  <a:rPr lang="en-US" sz="1300" dirty="0"/>
                  <a:t>Sell price: min of opening value and (1-sell percentage)*local max</a:t>
                </a:r>
                <a:endParaRPr lang="en-US" sz="1300" dirty="0"/>
              </a:p>
              <a:p>
                <a:r>
                  <a:rPr lang="en-US" sz="1300" dirty="0"/>
                  <a:t>Starting row of local max: if time to buy = Buy, set as the current row</a:t>
                </a:r>
              </a:p>
              <a:p>
                <a:r>
                  <a:rPr lang="en-US" sz="13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opening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300" b="0" i="0" dirty="0">
                  <a:latin typeface="Cambria Math" panose="02040503050406030204" pitchFamily="18" charset="0"/>
                </a:endParaRPr>
              </a:p>
              <a:p>
                <a:r>
                  <a:rPr lang="en-US" sz="1300" dirty="0"/>
                  <a:t>Buy price: max of opening value and (1+sell percentage)*local min</a:t>
                </a:r>
              </a:p>
              <a:p>
                <a:r>
                  <a:rPr lang="en-US" sz="1300" dirty="0"/>
                  <a:t>Starting row of local min: if time to sell = Sell, set as the current row</a:t>
                </a:r>
              </a:p>
              <a:p>
                <a:r>
                  <a:rPr lang="en-US" sz="1300" dirty="0"/>
                  <a:t>Shares of Stock:  if time to sell = sell and the previous shares of stock &gt;0, 0, </a:t>
                </a:r>
                <a:r>
                  <a:rPr lang="en-US" sz="1300" dirty="0" err="1"/>
                  <a:t>elseif</a:t>
                </a:r>
                <a:r>
                  <a:rPr lang="en-US" sz="1300" dirty="0"/>
                  <a:t> time to buy = buy,  (cash balance-transaction cost)/buy price, </a:t>
                </a:r>
              </a:p>
              <a:p>
                <a:r>
                  <a:rPr lang="en-US" sz="1300" dirty="0"/>
                  <a:t>else = to previous value</a:t>
                </a:r>
              </a:p>
              <a:p>
                <a:r>
                  <a:rPr lang="en-US" sz="1300" b="0" dirty="0"/>
                  <a:t>Cash balance: if time to sell = sell and </a:t>
                </a:r>
                <a:r>
                  <a:rPr lang="en-US" sz="1300" dirty="0"/>
                  <a:t>shares of stock one row up &gt;0, previous day’s shares *sell </a:t>
                </a:r>
                <a:r>
                  <a:rPr lang="en-US" sz="1300" dirty="0" err="1"/>
                  <a:t>price+previous</a:t>
                </a:r>
                <a:r>
                  <a:rPr lang="en-US" sz="1300" dirty="0"/>
                  <a:t> day’s cash balance – transaction cost, </a:t>
                </a:r>
              </a:p>
              <a:p>
                <a:r>
                  <a:rPr lang="en-US" sz="1300" dirty="0" err="1"/>
                  <a:t>elseif</a:t>
                </a:r>
                <a:r>
                  <a:rPr lang="en-US" sz="1300" dirty="0"/>
                  <a:t> time t</a:t>
                </a:r>
                <a:r>
                  <a:rPr lang="en-US" sz="1300" b="0" dirty="0"/>
                  <a:t>o buy = buy, cash value one row up – transaction cost -shares of stock *buy price, else cash value from one row up</a:t>
                </a:r>
                <a14:m>
                  <m:oMath xmlns:m="http://schemas.openxmlformats.org/officeDocument/2006/math"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3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3" y="4266796"/>
                <a:ext cx="11316559" cy="2000548"/>
              </a:xfrm>
              <a:prstGeom prst="rect">
                <a:avLst/>
              </a:prstGeom>
              <a:blipFill>
                <a:blip r:embed="rId2"/>
                <a:stretch>
                  <a:fillRect l="-862" t="-2744" r="-377" b="-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62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10% Rule Applied to Intra day prices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4" y="722041"/>
            <a:ext cx="9888074" cy="9589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following calculations are applied based on the intra day prices of a stock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410" y="2144269"/>
            <a:ext cx="104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5226" y="134518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4277" y="1419415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5051" y="1921228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2604" y="2066853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38082" y="1573594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73373" y="2060891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 Cost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23004" y="1796911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07648" y="1361299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1081296" y="2452046"/>
            <a:ext cx="0" cy="447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2480112" y="2083849"/>
            <a:ext cx="0" cy="78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5228040" y="2659892"/>
            <a:ext cx="0" cy="230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>
            <a:off x="10847890" y="2535575"/>
            <a:ext cx="0" cy="343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162968" y="2096814"/>
            <a:ext cx="3811" cy="81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>
            <a:off x="4327222" y="1942635"/>
            <a:ext cx="473" cy="947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 flipH="1">
            <a:off x="7112776" y="2590073"/>
            <a:ext cx="0" cy="288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8997875" y="2584111"/>
            <a:ext cx="4468" cy="2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 flipH="1">
            <a:off x="11538192" y="1884519"/>
            <a:ext cx="4172" cy="994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18513" y="4266796"/>
                <a:ext cx="12052658" cy="200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3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intra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high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300" b="0" dirty="0"/>
              </a:p>
              <a:p>
                <a:r>
                  <a:rPr lang="en-US" sz="1300" dirty="0"/>
                  <a:t>Sell price: min of opening value and (1-sell percentage)*local max</a:t>
                </a:r>
                <a:endParaRPr lang="en-US" sz="1300" dirty="0"/>
              </a:p>
              <a:p>
                <a:r>
                  <a:rPr lang="en-US" sz="1300" dirty="0"/>
                  <a:t>Starting row of local max: if time to buy = Buy, set as the current row</a:t>
                </a:r>
              </a:p>
              <a:p>
                <a:r>
                  <a:rPr lang="en-US" sz="13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intra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300" b="0" i="0" dirty="0">
                  <a:latin typeface="Cambria Math" panose="02040503050406030204" pitchFamily="18" charset="0"/>
                </a:endParaRPr>
              </a:p>
              <a:p>
                <a:r>
                  <a:rPr lang="en-US" sz="1300" dirty="0"/>
                  <a:t>Buy price: max of opening value and (1+sell percentage)*local min</a:t>
                </a:r>
              </a:p>
              <a:p>
                <a:r>
                  <a:rPr lang="en-US" sz="1300" dirty="0"/>
                  <a:t>Starting row of local min: if time to sell = Sell, set as the current row</a:t>
                </a:r>
              </a:p>
              <a:p>
                <a:r>
                  <a:rPr lang="en-US" sz="1300" dirty="0"/>
                  <a:t>Shares of Stock:  if time to sell = sell and the previous shares of stock &gt;0, 0, </a:t>
                </a:r>
                <a:r>
                  <a:rPr lang="en-US" sz="1300" dirty="0" err="1"/>
                  <a:t>elseif</a:t>
                </a:r>
                <a:r>
                  <a:rPr lang="en-US" sz="1300" dirty="0"/>
                  <a:t> time to buy = buy,  (cash balance-transaction cost)/buy price, </a:t>
                </a:r>
              </a:p>
              <a:p>
                <a:r>
                  <a:rPr lang="en-US" sz="1300" dirty="0"/>
                  <a:t>else = to previous value</a:t>
                </a:r>
              </a:p>
              <a:p>
                <a:r>
                  <a:rPr lang="en-US" sz="1300" b="0" dirty="0"/>
                  <a:t>Cash balance: if time to sell = sell and </a:t>
                </a:r>
                <a:r>
                  <a:rPr lang="en-US" sz="1300" dirty="0"/>
                  <a:t>shares of stock one row up &gt;0, previous day’s shares *sell </a:t>
                </a:r>
                <a:r>
                  <a:rPr lang="en-US" sz="1300" dirty="0" err="1"/>
                  <a:t>price+previous</a:t>
                </a:r>
                <a:r>
                  <a:rPr lang="en-US" sz="1300" dirty="0"/>
                  <a:t> day’s cash balance – transaction cost, </a:t>
                </a:r>
              </a:p>
              <a:p>
                <a:r>
                  <a:rPr lang="en-US" sz="1300" dirty="0" err="1"/>
                  <a:t>elseif</a:t>
                </a:r>
                <a:r>
                  <a:rPr lang="en-US" sz="1300" dirty="0"/>
                  <a:t> time t</a:t>
                </a:r>
                <a:r>
                  <a:rPr lang="en-US" sz="1300" b="0" dirty="0"/>
                  <a:t>o buy = buy, cash value one row up – transaction cost -shares of stock *buy price, else cash value from one row up</a:t>
                </a:r>
                <a14:m>
                  <m:oMath xmlns:m="http://schemas.openxmlformats.org/officeDocument/2006/math"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3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3" y="4266796"/>
                <a:ext cx="12052658" cy="2000548"/>
              </a:xfrm>
              <a:prstGeom prst="rect">
                <a:avLst/>
              </a:prstGeom>
              <a:blipFill>
                <a:blip r:embed="rId2"/>
                <a:stretch>
                  <a:fillRect l="-809" t="-2744" b="-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343740" y="2017755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Low</a:t>
            </a:r>
          </a:p>
        </p:txBody>
      </p:sp>
      <p:cxnSp>
        <p:nvCxnSpPr>
          <p:cNvPr id="27" name="Straight Arrow Connector 26"/>
          <p:cNvCxnSpPr>
            <a:cxnSpLocks/>
            <a:stCxn id="25" idx="2"/>
          </p:cNvCxnSpPr>
          <p:nvPr/>
        </p:nvCxnSpPr>
        <p:spPr>
          <a:xfrm>
            <a:off x="1868626" y="2540975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8622" y="1468040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High</a:t>
            </a:r>
          </a:p>
        </p:txBody>
      </p:sp>
      <p:cxnSp>
        <p:nvCxnSpPr>
          <p:cNvPr id="31" name="Straight Arrow Connector 30"/>
          <p:cNvCxnSpPr>
            <a:cxnSpLocks/>
            <a:stCxn id="30" idx="2"/>
          </p:cNvCxnSpPr>
          <p:nvPr/>
        </p:nvCxnSpPr>
        <p:spPr>
          <a:xfrm>
            <a:off x="1473508" y="1991260"/>
            <a:ext cx="0" cy="90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18325"/>
              </p:ext>
            </p:extLst>
          </p:nvPr>
        </p:nvGraphicFramePr>
        <p:xfrm>
          <a:off x="247759" y="2890137"/>
          <a:ext cx="11827906" cy="1244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784">
                  <a:extLst>
                    <a:ext uri="{9D8B030D-6E8A-4147-A177-3AD203B41FA5}">
                      <a16:colId xmlns:a16="http://schemas.microsoft.com/office/drawing/2014/main" val="1921943839"/>
                    </a:ext>
                  </a:extLst>
                </a:gridCol>
                <a:gridCol w="390084">
                  <a:extLst>
                    <a:ext uri="{9D8B030D-6E8A-4147-A177-3AD203B41FA5}">
                      <a16:colId xmlns:a16="http://schemas.microsoft.com/office/drawing/2014/main" val="4125266034"/>
                    </a:ext>
                  </a:extLst>
                </a:gridCol>
                <a:gridCol w="348290">
                  <a:extLst>
                    <a:ext uri="{9D8B030D-6E8A-4147-A177-3AD203B41FA5}">
                      <a16:colId xmlns:a16="http://schemas.microsoft.com/office/drawing/2014/main" val="2679999807"/>
                    </a:ext>
                  </a:extLst>
                </a:gridCol>
                <a:gridCol w="334358">
                  <a:extLst>
                    <a:ext uri="{9D8B030D-6E8A-4147-A177-3AD203B41FA5}">
                      <a16:colId xmlns:a16="http://schemas.microsoft.com/office/drawing/2014/main" val="2649943553"/>
                    </a:ext>
                  </a:extLst>
                </a:gridCol>
                <a:gridCol w="780168">
                  <a:extLst>
                    <a:ext uri="{9D8B030D-6E8A-4147-A177-3AD203B41FA5}">
                      <a16:colId xmlns:a16="http://schemas.microsoft.com/office/drawing/2014/main" val="3680237975"/>
                    </a:ext>
                  </a:extLst>
                </a:gridCol>
                <a:gridCol w="626921">
                  <a:extLst>
                    <a:ext uri="{9D8B030D-6E8A-4147-A177-3AD203B41FA5}">
                      <a16:colId xmlns:a16="http://schemas.microsoft.com/office/drawing/2014/main" val="1348672237"/>
                    </a:ext>
                  </a:extLst>
                </a:gridCol>
                <a:gridCol w="1518541">
                  <a:extLst>
                    <a:ext uri="{9D8B030D-6E8A-4147-A177-3AD203B41FA5}">
                      <a16:colId xmlns:a16="http://schemas.microsoft.com/office/drawing/2014/main" val="79762669"/>
                    </a:ext>
                  </a:extLst>
                </a:gridCol>
                <a:gridCol w="794099">
                  <a:extLst>
                    <a:ext uri="{9D8B030D-6E8A-4147-A177-3AD203B41FA5}">
                      <a16:colId xmlns:a16="http://schemas.microsoft.com/office/drawing/2014/main" val="2319407346"/>
                    </a:ext>
                  </a:extLst>
                </a:gridCol>
                <a:gridCol w="640853">
                  <a:extLst>
                    <a:ext uri="{9D8B030D-6E8A-4147-A177-3AD203B41FA5}">
                      <a16:colId xmlns:a16="http://schemas.microsoft.com/office/drawing/2014/main" val="944577917"/>
                    </a:ext>
                  </a:extLst>
                </a:gridCol>
                <a:gridCol w="1504609">
                  <a:extLst>
                    <a:ext uri="{9D8B030D-6E8A-4147-A177-3AD203B41FA5}">
                      <a16:colId xmlns:a16="http://schemas.microsoft.com/office/drawing/2014/main" val="2532536882"/>
                    </a:ext>
                  </a:extLst>
                </a:gridCol>
                <a:gridCol w="585126">
                  <a:extLst>
                    <a:ext uri="{9D8B030D-6E8A-4147-A177-3AD203B41FA5}">
                      <a16:colId xmlns:a16="http://schemas.microsoft.com/office/drawing/2014/main" val="3239352552"/>
                    </a:ext>
                  </a:extLst>
                </a:gridCol>
                <a:gridCol w="1100594">
                  <a:extLst>
                    <a:ext uri="{9D8B030D-6E8A-4147-A177-3AD203B41FA5}">
                      <a16:colId xmlns:a16="http://schemas.microsoft.com/office/drawing/2014/main" val="2749654166"/>
                    </a:ext>
                  </a:extLst>
                </a:gridCol>
                <a:gridCol w="877690">
                  <a:extLst>
                    <a:ext uri="{9D8B030D-6E8A-4147-A177-3AD203B41FA5}">
                      <a16:colId xmlns:a16="http://schemas.microsoft.com/office/drawing/2014/main" val="2879905718"/>
                    </a:ext>
                  </a:extLst>
                </a:gridCol>
                <a:gridCol w="794099">
                  <a:extLst>
                    <a:ext uri="{9D8B030D-6E8A-4147-A177-3AD203B41FA5}">
                      <a16:colId xmlns:a16="http://schemas.microsoft.com/office/drawing/2014/main" val="1569665439"/>
                    </a:ext>
                  </a:extLst>
                </a:gridCol>
                <a:gridCol w="877690">
                  <a:extLst>
                    <a:ext uri="{9D8B030D-6E8A-4147-A177-3AD203B41FA5}">
                      <a16:colId xmlns:a16="http://schemas.microsoft.com/office/drawing/2014/main" val="2586972023"/>
                    </a:ext>
                  </a:extLst>
                </a:gridCol>
              </a:tblGrid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to 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Local Max Starting Row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to Buy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Buy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Local Min Starting Row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Shares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Transaction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Cash 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Buy and 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1405414703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1/3/2007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999.83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999.83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773575603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1/4/2007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948.09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948.09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4264408045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1/5/2007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915.05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915.05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2890311996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1/8/2007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899.47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899.47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3024040846"/>
                  </a:ext>
                </a:extLst>
              </a:tr>
              <a:tr h="207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1/9/2007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899.84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899.84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8" marR="4128" marT="4128" marB="0" anchor="b"/>
                </a:tc>
                <a:extLst>
                  <a:ext uri="{0D108BD9-81ED-4DB2-BD59-A6C34878D82A}">
                    <a16:rowId xmlns:a16="http://schemas.microsoft.com/office/drawing/2014/main" val="357011449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82255" y="1440573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to Buy At</a:t>
            </a:r>
          </a:p>
        </p:txBody>
      </p:sp>
      <p:cxnSp>
        <p:nvCxnSpPr>
          <p:cNvPr id="34" name="Straight Arrow Connector 33"/>
          <p:cNvCxnSpPr>
            <a:cxnSpLocks/>
            <a:stCxn id="33" idx="2"/>
          </p:cNvCxnSpPr>
          <p:nvPr/>
        </p:nvCxnSpPr>
        <p:spPr>
          <a:xfrm flipH="1">
            <a:off x="6002931" y="1963793"/>
            <a:ext cx="0" cy="906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8441" y="208281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to Sell At</a:t>
            </a:r>
          </a:p>
        </p:txBody>
      </p:sp>
      <p:cxnSp>
        <p:nvCxnSpPr>
          <p:cNvPr id="36" name="Straight Arrow Connector 35"/>
          <p:cNvCxnSpPr>
            <a:cxnSpLocks/>
            <a:stCxn id="35" idx="2"/>
          </p:cNvCxnSpPr>
          <p:nvPr/>
        </p:nvCxnSpPr>
        <p:spPr>
          <a:xfrm>
            <a:off x="3193327" y="2606032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17314" y="1373097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Balance</a:t>
            </a:r>
          </a:p>
        </p:txBody>
      </p:sp>
      <p:cxnSp>
        <p:nvCxnSpPr>
          <p:cNvPr id="41" name="Straight Arrow Connector 40"/>
          <p:cNvCxnSpPr>
            <a:cxnSpLocks/>
            <a:stCxn id="40" idx="2"/>
          </p:cNvCxnSpPr>
          <p:nvPr/>
        </p:nvCxnSpPr>
        <p:spPr>
          <a:xfrm flipH="1">
            <a:off x="9937070" y="1896317"/>
            <a:ext cx="5130" cy="98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0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4" y="722041"/>
            <a:ext cx="9888074" cy="95898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The following results are from the three different applications of the rule.</a:t>
            </a:r>
          </a:p>
          <a:p>
            <a:pPr algn="l"/>
            <a:r>
              <a:rPr lang="en-US" dirty="0"/>
              <a:t>From the results the opening values with intraday high and lows should be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4" y="1681025"/>
            <a:ext cx="10668000" cy="47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1480</Words>
  <Application>Microsoft Office PowerPoint</Application>
  <PresentationFormat>Widescreen</PresentationFormat>
  <Paragraphs>341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10% Rule Logic</vt:lpstr>
      <vt:lpstr>Understanding the Data</vt:lpstr>
      <vt:lpstr>Understanding the Data</vt:lpstr>
      <vt:lpstr>Understanding the Data</vt:lpstr>
      <vt:lpstr>Understanding the Data</vt:lpstr>
      <vt:lpstr>10% Rule Applied to Opening Value</vt:lpstr>
      <vt:lpstr>10% Rule Applied to Opening Value and Intra day prices </vt:lpstr>
      <vt:lpstr>10% Rule Applied to Intra day prices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10% Rule Logic</dc:title>
  <dc:creator>Aaron Quinn</dc:creator>
  <cp:lastModifiedBy>Aaron Quinn</cp:lastModifiedBy>
  <cp:revision>32</cp:revision>
  <dcterms:created xsi:type="dcterms:W3CDTF">2017-03-06T03:33:52Z</dcterms:created>
  <dcterms:modified xsi:type="dcterms:W3CDTF">2017-03-12T06:45:16Z</dcterms:modified>
</cp:coreProperties>
</file>