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80" r:id="rId2"/>
    <p:sldId id="283" r:id="rId3"/>
    <p:sldId id="289" r:id="rId4"/>
    <p:sldId id="281" r:id="rId5"/>
    <p:sldId id="282" r:id="rId6"/>
    <p:sldId id="286" r:id="rId7"/>
    <p:sldId id="285" r:id="rId8"/>
  </p:sldIdLst>
  <p:sldSz cx="9144000" cy="5143500" type="screen16x9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CC"/>
    <a:srgbClr val="212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." userId="462e6218bc258e6f" providerId="LiveId" clId="{04381A7F-3832-476A-A651-902063B64EF0}"/>
    <pc:docChg chg="undo custSel addSld delSld modSld sldOrd">
      <pc:chgData name="Nikita ." userId="462e6218bc258e6f" providerId="LiveId" clId="{04381A7F-3832-476A-A651-902063B64EF0}" dt="2023-04-27T14:36:54.327" v="116" actId="47"/>
      <pc:docMkLst>
        <pc:docMk/>
      </pc:docMkLst>
      <pc:sldChg chg="modSp mod modAnim">
        <pc:chgData name="Nikita ." userId="462e6218bc258e6f" providerId="LiveId" clId="{04381A7F-3832-476A-A651-902063B64EF0}" dt="2023-04-27T14:33:54.128" v="89" actId="20577"/>
        <pc:sldMkLst>
          <pc:docMk/>
          <pc:sldMk cId="4129018277" sldId="280"/>
        </pc:sldMkLst>
        <pc:spChg chg="mod">
          <ac:chgData name="Nikita ." userId="462e6218bc258e6f" providerId="LiveId" clId="{04381A7F-3832-476A-A651-902063B64EF0}" dt="2023-04-27T14:33:20.756" v="84" actId="14100"/>
          <ac:spMkLst>
            <pc:docMk/>
            <pc:sldMk cId="4129018277" sldId="280"/>
            <ac:spMk id="7" creationId="{0FF64145-BAE8-4C6F-AADF-D9F33BCACC2D}"/>
          </ac:spMkLst>
        </pc:spChg>
        <pc:spChg chg="mod">
          <ac:chgData name="Nikita ." userId="462e6218bc258e6f" providerId="LiveId" clId="{04381A7F-3832-476A-A651-902063B64EF0}" dt="2023-04-27T14:33:54.128" v="89" actId="20577"/>
          <ac:spMkLst>
            <pc:docMk/>
            <pc:sldMk cId="4129018277" sldId="280"/>
            <ac:spMk id="8" creationId="{47DCCAE0-5E0D-4AF9-BB4F-A5051CB85103}"/>
          </ac:spMkLst>
        </pc:spChg>
      </pc:sldChg>
      <pc:sldChg chg="modSp del mod ord">
        <pc:chgData name="Nikita ." userId="462e6218bc258e6f" providerId="LiveId" clId="{04381A7F-3832-476A-A651-902063B64EF0}" dt="2023-04-27T14:36:54.327" v="116" actId="47"/>
        <pc:sldMkLst>
          <pc:docMk/>
          <pc:sldMk cId="3267660822" sldId="287"/>
        </pc:sldMkLst>
        <pc:spChg chg="mod">
          <ac:chgData name="Nikita ." userId="462e6218bc258e6f" providerId="LiveId" clId="{04381A7F-3832-476A-A651-902063B64EF0}" dt="2023-04-27T14:35:42.579" v="114" actId="6549"/>
          <ac:spMkLst>
            <pc:docMk/>
            <pc:sldMk cId="3267660822" sldId="287"/>
            <ac:spMk id="8" creationId="{47DCCAE0-5E0D-4AF9-BB4F-A5051CB85103}"/>
          </ac:spMkLst>
        </pc:spChg>
        <pc:spChg chg="mod">
          <ac:chgData name="Nikita ." userId="462e6218bc258e6f" providerId="LiveId" clId="{04381A7F-3832-476A-A651-902063B64EF0}" dt="2023-04-27T14:34:33.332" v="95" actId="20577"/>
          <ac:spMkLst>
            <pc:docMk/>
            <pc:sldMk cId="3267660822" sldId="287"/>
            <ac:spMk id="58" creationId="{00000000-0000-0000-0000-000000000000}"/>
          </ac:spMkLst>
        </pc:spChg>
      </pc:sldChg>
      <pc:sldChg chg="modSp add del mod ord">
        <pc:chgData name="Nikita ." userId="462e6218bc258e6f" providerId="LiveId" clId="{04381A7F-3832-476A-A651-902063B64EF0}" dt="2023-04-27T14:36:53.557" v="115" actId="47"/>
        <pc:sldMkLst>
          <pc:docMk/>
          <pc:sldMk cId="3558956554" sldId="288"/>
        </pc:sldMkLst>
        <pc:spChg chg="mod">
          <ac:chgData name="Nikita ." userId="462e6218bc258e6f" providerId="LiveId" clId="{04381A7F-3832-476A-A651-902063B64EF0}" dt="2023-04-26T11:13:14.103" v="40" actId="20577"/>
          <ac:spMkLst>
            <pc:docMk/>
            <pc:sldMk cId="3558956554" sldId="288"/>
            <ac:spMk id="8" creationId="{47DCCAE0-5E0D-4AF9-BB4F-A5051CB85103}"/>
          </ac:spMkLst>
        </pc:spChg>
        <pc:spChg chg="mod">
          <ac:chgData name="Nikita ." userId="462e6218bc258e6f" providerId="LiveId" clId="{04381A7F-3832-476A-A651-902063B64EF0}" dt="2023-04-27T14:34:58.692" v="111" actId="20577"/>
          <ac:spMkLst>
            <pc:docMk/>
            <pc:sldMk cId="3558956554" sldId="288"/>
            <ac:spMk id="57" creationId="{00000000-0000-0000-0000-000000000000}"/>
          </ac:spMkLst>
        </pc:spChg>
        <pc:spChg chg="mod">
          <ac:chgData name="Nikita ." userId="462e6218bc258e6f" providerId="LiveId" clId="{04381A7F-3832-476A-A651-902063B64EF0}" dt="2023-04-27T14:34:29.426" v="94" actId="20577"/>
          <ac:spMkLst>
            <pc:docMk/>
            <pc:sldMk cId="3558956554" sldId="288"/>
            <ac:spMk id="5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67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92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3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8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6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5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0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0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7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05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8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FEFEF5DE-0986-40FF-BAA9-DABFDF14B210}" type="datetime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2024/04/23</a:t>
            </a:fld>
            <a:endParaRPr lang="en-ZA" sz="18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E588C7FB-DA9C-4680-AA61-27FCD6D0E1E9}" type="slidenum">
              <a:rPr lang="en-ZA" sz="1800" b="0" strike="noStrike" spc="-1" smtClean="0">
                <a:solidFill>
                  <a:srgbClr val="000000"/>
                </a:solidFill>
                <a:latin typeface="Myriad Pro"/>
              </a:rPr>
              <a:t>‹#›</a:t>
            </a:fld>
            <a:endParaRPr lang="en-ZA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62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nndc.bnl.gov/" TargetMode="External"/><Relationship Id="rId4" Type="http://schemas.openxmlformats.org/officeDocument/2006/relationships/hyperlink" Target="http://nucleardata.nuclear.lu.se/to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Practical on Detector Efficiency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1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810607" cy="4315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US" sz="1600" i="1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ZA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</a:t>
            </a:r>
            <a:r>
              <a:rPr lang="en-ZA" sz="1600" i="1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u need to know: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semiconductor detectors work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find nuclear information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fit peaks with 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run a script in ROOT/</a:t>
            </a:r>
            <a:r>
              <a:rPr lang="en-ZA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How to determine the detection efficiency</a:t>
            </a: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0FF64145-BAE8-4C6F-AADF-D9F33BCACC2D}"/>
              </a:ext>
            </a:extLst>
          </p:cNvPr>
          <p:cNvSpPr/>
          <p:nvPr/>
        </p:nvSpPr>
        <p:spPr>
          <a:xfrm>
            <a:off x="141236" y="624030"/>
            <a:ext cx="8725673" cy="178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What you need to do:</a:t>
            </a:r>
            <a:br>
              <a:rPr lang="en-US" sz="1600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detection efficiency calibration of real germanium detector arrays!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Fit gamm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a-ray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photopeaks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with 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GRSISort</a:t>
            </a:r>
            <a:endParaRPr lang="en-US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Edit and run the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</a:t>
            </a:r>
            <a:r>
              <a:rPr lang="en-US" sz="1600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otEffi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</a:t>
            </a:r>
          </a:p>
          <a:p>
            <a:pPr marL="800280" lvl="1" indent="-342720"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Submit screenshots of your fitted peaks, edited </a:t>
            </a:r>
            <a:r>
              <a:rPr lang="en-US" sz="1600" strike="noStrike" spc="-1" dirty="0" err="1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RootEffi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script and efficiency curve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18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Germanium Detector Arrays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2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1DACBF-9194-427C-BB19-4BA9EBF76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24" y="2901873"/>
            <a:ext cx="3271530" cy="2212477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0" y="3323296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GAMKA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33484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0910AF-9913-4EE2-9E20-90573066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25" y="525426"/>
            <a:ext cx="3271530" cy="233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7EC7B7-A789-4605-AB47-96F4854E7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374" y="2902458"/>
            <a:ext cx="3502510" cy="22123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58F863-F6EA-42F3-B7EC-EA8A2279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02" y="525426"/>
            <a:ext cx="3495282" cy="233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6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Configurations of Germanium Detectors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pc="-1" dirty="0">
                <a:solidFill>
                  <a:srgbClr val="FFFFFF"/>
                </a:solidFill>
                <a:latin typeface="Arial"/>
                <a:ea typeface="MS PGothic"/>
              </a:rPr>
              <a:t>3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22A34115-1009-4C19-9F8F-B108839523E7}"/>
              </a:ext>
            </a:extLst>
          </p:cNvPr>
          <p:cNvSpPr txBox="1"/>
          <p:nvPr/>
        </p:nvSpPr>
        <p:spPr>
          <a:xfrm>
            <a:off x="-14656" y="4439586"/>
            <a:ext cx="147257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(13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4 segmented and 9 not segmented)</a:t>
            </a:r>
          </a:p>
          <a:p>
            <a:endParaRPr lang="en-GB" sz="12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589A23-EF89-410B-A10C-B94FAE529969}"/>
              </a:ext>
            </a:extLst>
          </p:cNvPr>
          <p:cNvSpPr txBox="1"/>
          <p:nvPr/>
        </p:nvSpPr>
        <p:spPr>
          <a:xfrm>
            <a:off x="7903393" y="3323296"/>
            <a:ext cx="112295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TIGRESS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 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56 crystals</a:t>
            </a:r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CC76F3A-C666-4A9E-9244-F2330454CCDA}"/>
              </a:ext>
            </a:extLst>
          </p:cNvPr>
          <p:cNvSpPr txBox="1"/>
          <p:nvPr/>
        </p:nvSpPr>
        <p:spPr>
          <a:xfrm>
            <a:off x="0" y="998932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GRIFFIN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 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TRIUMF,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Vancouver,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Canada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64 crystals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D3ECBE1-BAF5-47AB-876F-9D02F345C5BD}"/>
              </a:ext>
            </a:extLst>
          </p:cNvPr>
          <p:cNvSpPr txBox="1"/>
          <p:nvPr/>
        </p:nvSpPr>
        <p:spPr>
          <a:xfrm>
            <a:off x="7903393" y="998932"/>
            <a:ext cx="132384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MINIBALL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CERN,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Geneva,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Switzerland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24 crystals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5700F0-F557-42C6-8D7D-536EEAE3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40" y="501083"/>
            <a:ext cx="1803416" cy="22935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9CA712-2F10-477C-9489-ECADEAF2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884" y="477000"/>
            <a:ext cx="1803416" cy="2434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8951E2-41BB-4357-90E6-CD1A36B0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20" y="527634"/>
            <a:ext cx="2431174" cy="22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3C4C6F01-203E-4A66-ADC2-23B6A274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1251" y="3158619"/>
            <a:ext cx="2585682" cy="193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8C60993-D4E5-440B-8D69-05DB366515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70634" y="3720975"/>
            <a:ext cx="455334" cy="52849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CEC8BC88-CD70-4D6A-9458-051A35AC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388" y="3259310"/>
            <a:ext cx="115115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4 tapered Coaxial crystals</a:t>
            </a:r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5B240374-C7F1-4CFB-8E47-CD907165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555" y="3105676"/>
            <a:ext cx="807518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>
                <a:latin typeface="Calibri" pitchFamily="34" charset="0"/>
                <a:cs typeface="Arial" charset="0"/>
              </a:rPr>
              <a:t>Cold finger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079BF284-1448-4D4D-958D-8789F4EE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639" y="3216543"/>
            <a:ext cx="827869" cy="461665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LN</a:t>
            </a:r>
            <a:r>
              <a:rPr lang="en-US" sz="1200" b="0" baseline="-25000" dirty="0">
                <a:latin typeface="Calibri" pitchFamily="34" charset="0"/>
                <a:cs typeface="Arial" charset="0"/>
              </a:rPr>
              <a:t>2</a:t>
            </a:r>
            <a:r>
              <a:rPr lang="en-US" sz="1200" b="0" dirty="0">
                <a:latin typeface="Calibri" pitchFamily="34" charset="0"/>
                <a:cs typeface="Arial" charset="0"/>
              </a:rPr>
              <a:t> reservoir</a:t>
            </a:r>
          </a:p>
        </p:txBody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23965B41-B0A1-406D-9719-3AB7B47C2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391" y="4798480"/>
            <a:ext cx="1354347" cy="276999"/>
          </a:xfrm>
          <a:prstGeom prst="rect">
            <a:avLst/>
          </a:prstGeom>
          <a:solidFill>
            <a:schemeClr val="bg1">
              <a:alpha val="87057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1200" b="0" dirty="0">
                <a:latin typeface="Calibri" pitchFamily="34" charset="0"/>
                <a:cs typeface="Arial" charset="0"/>
              </a:rPr>
              <a:t>Preamp, HV filter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E3D3EB-24B7-4CDA-B041-428B74D28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3813" y="3292816"/>
            <a:ext cx="1842265" cy="1782663"/>
          </a:xfrm>
          <a:prstGeom prst="rect">
            <a:avLst/>
          </a:prstGeom>
        </p:spPr>
      </p:pic>
      <p:cxnSp>
        <p:nvCxnSpPr>
          <p:cNvPr id="37" name="Straight Arrow Connector 26">
            <a:extLst>
              <a:ext uri="{FF2B5EF4-FFF2-40B4-BE49-F238E27FC236}">
                <a16:creationId xmlns:a16="http://schemas.microsoft.com/office/drawing/2014/main" id="{2361B071-5AE0-4BE9-9BBB-42C573C54F80}"/>
              </a:ext>
            </a:extLst>
          </p:cNvPr>
          <p:cNvCxnSpPr>
            <a:cxnSpLocks/>
          </p:cNvCxnSpPr>
          <p:nvPr/>
        </p:nvCxnSpPr>
        <p:spPr>
          <a:xfrm flipH="1">
            <a:off x="3484045" y="3573951"/>
            <a:ext cx="60396" cy="49427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stomShape 3">
            <a:extLst>
              <a:ext uri="{FF2B5EF4-FFF2-40B4-BE49-F238E27FC236}">
                <a16:creationId xmlns:a16="http://schemas.microsoft.com/office/drawing/2014/main" id="{677D08B3-7B9C-4766-A189-3AD6698AB45E}"/>
              </a:ext>
            </a:extLst>
          </p:cNvPr>
          <p:cNvSpPr/>
          <p:nvPr/>
        </p:nvSpPr>
        <p:spPr>
          <a:xfrm>
            <a:off x="2777353" y="2808371"/>
            <a:ext cx="3897228" cy="374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r>
              <a:rPr lang="en-US" sz="1600" b="1" i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Closed-end coaxial right cylinders </a:t>
            </a:r>
            <a:r>
              <a:rPr lang="en-US" sz="16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ZA" sz="1600" b="1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cxnSp>
        <p:nvCxnSpPr>
          <p:cNvPr id="39" name="Straight Arrow Connector 26">
            <a:extLst>
              <a:ext uri="{FF2B5EF4-FFF2-40B4-BE49-F238E27FC236}">
                <a16:creationId xmlns:a16="http://schemas.microsoft.com/office/drawing/2014/main" id="{30E6CE60-9419-41A9-94FA-BE50E1A10F1D}"/>
              </a:ext>
            </a:extLst>
          </p:cNvPr>
          <p:cNvCxnSpPr>
            <a:cxnSpLocks/>
          </p:cNvCxnSpPr>
          <p:nvPr/>
        </p:nvCxnSpPr>
        <p:spPr>
          <a:xfrm flipV="1">
            <a:off x="2484268" y="4318322"/>
            <a:ext cx="446320" cy="47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id="{2A10ED46-6097-4E45-B988-8E3A5E2AB63D}"/>
              </a:ext>
            </a:extLst>
          </p:cNvPr>
          <p:cNvSpPr txBox="1"/>
          <p:nvPr/>
        </p:nvSpPr>
        <p:spPr>
          <a:xfrm>
            <a:off x="-14656" y="2142571"/>
            <a:ext cx="140472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(16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not segmented)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691C6A25-D7D0-4170-8546-092962D22A5B}"/>
              </a:ext>
            </a:extLst>
          </p:cNvPr>
          <p:cNvSpPr txBox="1"/>
          <p:nvPr/>
        </p:nvSpPr>
        <p:spPr>
          <a:xfrm>
            <a:off x="1223" y="3321479"/>
            <a:ext cx="1404720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GAMKA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,</a:t>
            </a:r>
          </a:p>
          <a:p>
            <a:r>
              <a:rPr lang="en-GB" sz="1200" dirty="0" err="1">
                <a:solidFill>
                  <a:srgbClr val="21225A"/>
                </a:solidFill>
                <a:latin typeface="Arial"/>
                <a:cs typeface="Arial"/>
              </a:rPr>
              <a:t>iThemba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 LABS,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Cape Town,</a:t>
            </a:r>
          </a:p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South Africa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52 crystals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7C3D04A5-924F-4403-9111-83545EA4E83F}"/>
              </a:ext>
            </a:extLst>
          </p:cNvPr>
          <p:cNvSpPr txBox="1"/>
          <p:nvPr/>
        </p:nvSpPr>
        <p:spPr>
          <a:xfrm>
            <a:off x="7903393" y="2136548"/>
            <a:ext cx="1323842" cy="6309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  <a:t>(8 triple clusters,</a:t>
            </a:r>
            <a:br>
              <a:rPr lang="en-GB" sz="11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6-fold segmented)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BDC0A74-9BED-4892-AF03-D1E8B26AB611}"/>
              </a:ext>
            </a:extLst>
          </p:cNvPr>
          <p:cNvSpPr txBox="1"/>
          <p:nvPr/>
        </p:nvSpPr>
        <p:spPr>
          <a:xfrm>
            <a:off x="7903393" y="4417294"/>
            <a:ext cx="112295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(14 clovers,</a:t>
            </a:r>
            <a:b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</a:b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8-fold segmented)</a:t>
            </a:r>
          </a:p>
          <a:p>
            <a:endParaRPr lang="en-GB" sz="1200" dirty="0">
              <a:solidFill>
                <a:srgbClr val="21225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29" grpId="0" animBg="1"/>
      <p:bldP spid="30" grpId="0" animBg="1"/>
      <p:bldP spid="31" grpId="0" animBg="1"/>
      <p:bldP spid="32" grpId="0" animBg="1"/>
      <p:bldP spid="15" grpId="0"/>
      <p:bldP spid="23" grpId="0"/>
      <p:bldP spid="24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Behaviour of Radiations in Electric and Magnetic Fields in 3 minutes.">
            <a:extLst>
              <a:ext uri="{FF2B5EF4-FFF2-40B4-BE49-F238E27FC236}">
                <a16:creationId xmlns:a16="http://schemas.microsoft.com/office/drawing/2014/main" id="{2820D00A-A393-4ADE-BDC0-8BF24ADBB5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7427" y="2394571"/>
            <a:ext cx="2093974" cy="16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8EB1300-C349-4CBD-8A18-616AA2F4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57161">
            <a:off x="971763" y="595186"/>
            <a:ext cx="1803416" cy="2293543"/>
          </a:xfrm>
          <a:prstGeom prst="rect">
            <a:avLst/>
          </a:prstGeom>
        </p:spPr>
      </p:pic>
      <p:pic>
        <p:nvPicPr>
          <p:cNvPr id="56" name="Image 7"/>
          <p:cNvPicPr/>
          <p:nvPr/>
        </p:nvPicPr>
        <p:blipFill>
          <a:blip r:embed="rId4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pic>
        <p:nvPicPr>
          <p:cNvPr id="55" name="Image 6"/>
          <p:cNvPicPr/>
          <p:nvPr/>
        </p:nvPicPr>
        <p:blipFill>
          <a:blip r:embed="rId5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Determine the Detection Efficiency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4</a:t>
            </a:r>
            <a:endParaRPr lang="en-ZA" sz="13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21DD59-D502-43B4-B0A1-F2AEFD705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580" y="3006915"/>
            <a:ext cx="4052960" cy="72606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4615BC0-9482-4043-B2E8-54434B498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916" y="1329977"/>
            <a:ext cx="1190625" cy="6667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C28A64E-26C0-4317-9CD0-C886E5575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635" y="672241"/>
            <a:ext cx="4695825" cy="600075"/>
          </a:xfrm>
          <a:prstGeom prst="rect">
            <a:avLst/>
          </a:prstGeom>
        </p:spPr>
      </p:pic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CF3C1D8E-5E6E-4153-8B0C-B890B7CE533C}"/>
              </a:ext>
            </a:extLst>
          </p:cNvPr>
          <p:cNvCxnSpPr>
            <a:cxnSpLocks/>
          </p:cNvCxnSpPr>
          <p:nvPr/>
        </p:nvCxnSpPr>
        <p:spPr>
          <a:xfrm flipH="1">
            <a:off x="6144872" y="1536261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6D47C796-AA9D-41AD-A1CB-462CA0643554}"/>
              </a:ext>
            </a:extLst>
          </p:cNvPr>
          <p:cNvCxnSpPr>
            <a:cxnSpLocks/>
          </p:cNvCxnSpPr>
          <p:nvPr/>
        </p:nvCxnSpPr>
        <p:spPr>
          <a:xfrm flipH="1">
            <a:off x="6144872" y="1829910"/>
            <a:ext cx="5904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813FC-61F6-4015-8556-831416EBA4BA}"/>
              </a:ext>
            </a:extLst>
          </p:cNvPr>
          <p:cNvCxnSpPr>
            <a:cxnSpLocks/>
          </p:cNvCxnSpPr>
          <p:nvPr/>
        </p:nvCxnSpPr>
        <p:spPr>
          <a:xfrm flipH="1" flipV="1">
            <a:off x="5634018" y="2014408"/>
            <a:ext cx="1101319" cy="15135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E27915E7-0F0B-4BC5-B1E2-F48B8C2D737C}"/>
              </a:ext>
            </a:extLst>
          </p:cNvPr>
          <p:cNvCxnSpPr>
            <a:cxnSpLocks/>
          </p:cNvCxnSpPr>
          <p:nvPr/>
        </p:nvCxnSpPr>
        <p:spPr>
          <a:xfrm flipH="1" flipV="1">
            <a:off x="5330283" y="2054388"/>
            <a:ext cx="1405054" cy="42048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>
            <a:extLst>
              <a:ext uri="{FF2B5EF4-FFF2-40B4-BE49-F238E27FC236}">
                <a16:creationId xmlns:a16="http://schemas.microsoft.com/office/drawing/2014/main" id="{1A432730-817B-4703-972D-3F3B7577B326}"/>
              </a:ext>
            </a:extLst>
          </p:cNvPr>
          <p:cNvSpPr txBox="1"/>
          <p:nvPr/>
        </p:nvSpPr>
        <p:spPr>
          <a:xfrm>
            <a:off x="6835668" y="135509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Area of the photopeak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B1B75497-7286-49CD-800C-C4ABE78AB9CF}"/>
              </a:ext>
            </a:extLst>
          </p:cNvPr>
          <p:cNvSpPr txBox="1"/>
          <p:nvPr/>
        </p:nvSpPr>
        <p:spPr>
          <a:xfrm>
            <a:off x="6833540" y="1663352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Data collection time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DFAD5014-2545-4E76-9C2E-60F6F919B585}"/>
              </a:ext>
            </a:extLst>
          </p:cNvPr>
          <p:cNvSpPr txBox="1"/>
          <p:nvPr/>
        </p:nvSpPr>
        <p:spPr>
          <a:xfrm>
            <a:off x="6836028" y="2014408"/>
            <a:ext cx="23079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Activity of the source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2CBBA0DA-1BEF-44F9-A58C-FECEEE76E7C6}"/>
              </a:ext>
            </a:extLst>
          </p:cNvPr>
          <p:cNvSpPr txBox="1"/>
          <p:nvPr/>
        </p:nvSpPr>
        <p:spPr>
          <a:xfrm>
            <a:off x="6833540" y="2352962"/>
            <a:ext cx="230797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Absolute intensity of the </a:t>
            </a:r>
            <a:r>
              <a:rPr lang="fr-CA" sz="1600" dirty="0">
                <a:solidFill>
                  <a:srgbClr val="21225A"/>
                </a:solidFill>
                <a:latin typeface="Arial"/>
                <a:cs typeface="Arial"/>
              </a:rPr>
              <a:t>gamma</a:t>
            </a:r>
            <a:r>
              <a:rPr lang="en-GB" sz="1600" dirty="0">
                <a:solidFill>
                  <a:srgbClr val="21225A"/>
                </a:solidFill>
                <a:latin typeface="Arial"/>
                <a:cs typeface="Arial"/>
              </a:rPr>
              <a:t> ray</a:t>
            </a:r>
            <a:endParaRPr lang="en-GB" sz="1600" b="1" dirty="0">
              <a:solidFill>
                <a:srgbClr val="21225A"/>
              </a:solidFill>
              <a:latin typeface="Arial"/>
              <a:cs typeface="Arial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84E02985-27A6-4344-A404-AA943F1AE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2177" y="3890370"/>
            <a:ext cx="4657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80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to Find Nuclear Information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5</a:t>
            </a:r>
            <a:endParaRPr lang="en-ZA" sz="13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6" y="624029"/>
            <a:ext cx="8330819" cy="1142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Lund/LBNL Nuclear Data Search: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4"/>
              </a:rPr>
              <a:t>http://nucleardata.nuclear.lu.se/toi/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National Nuclear Data Center: </a:t>
            </a: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  <a:hlinkClick r:id="rId5"/>
              </a:rPr>
              <a:t>https://www.nndc.bnl.gov/</a:t>
            </a:r>
            <a:endParaRPr lang="en-US" sz="1600" strike="noStrike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A60527-3271-4F97-A725-469FCECFD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3" y="1644135"/>
            <a:ext cx="4412673" cy="34658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CAE7284-BBC9-475E-8F12-B7EC9D07C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75" y="1610748"/>
            <a:ext cx="4412673" cy="35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1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Semiconductors vs. Scintillators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6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D0A47C-12EA-4CDF-B399-1C6CD469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387" y="504501"/>
            <a:ext cx="4150645" cy="273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E236C30-FA55-4F14-9E53-52224D192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79054"/>
              </p:ext>
            </p:extLst>
          </p:nvPr>
        </p:nvGraphicFramePr>
        <p:xfrm>
          <a:off x="1152787" y="3271739"/>
          <a:ext cx="6838426" cy="1828800"/>
        </p:xfrm>
        <a:graphic>
          <a:graphicData uri="http://schemas.openxmlformats.org/drawingml/2006/table">
            <a:tbl>
              <a:tblPr/>
              <a:tblGrid>
                <a:gridCol w="304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6214488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2205133965"/>
                    </a:ext>
                  </a:extLst>
                </a:gridCol>
                <a:gridCol w="137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Material 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NaI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(Tl)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Germanium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Silicon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Scintillator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Semiconductor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Cooling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~ 95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Density (g/cm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Band gap </a:t>
                      </a:r>
                      <a:r>
                        <a:rPr kumimoji="0" lang="fr-CA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</a:t>
                      </a:r>
                      <a:r>
                        <a:rPr kumimoji="0" lang="fr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(eV)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20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Energy resolution at 1332 keV (keV)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itchFamily="34" charset="-128"/>
                          <a:cs typeface="Arial" panose="020B0604020202020204" pitchFamily="34" charset="0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7AB953E3-1872-4F01-9800-751E6F34D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84" y="1023386"/>
            <a:ext cx="4763703" cy="16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8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6"/>
          <p:cNvPicPr/>
          <p:nvPr/>
        </p:nvPicPr>
        <p:blipFill>
          <a:blip r:embed="rId2"/>
          <a:stretch/>
        </p:blipFill>
        <p:spPr>
          <a:xfrm>
            <a:off x="1404720" y="0"/>
            <a:ext cx="7738920" cy="477000"/>
          </a:xfrm>
          <a:prstGeom prst="rect">
            <a:avLst/>
          </a:prstGeom>
          <a:ln>
            <a:noFill/>
          </a:ln>
        </p:spPr>
      </p:pic>
      <p:pic>
        <p:nvPicPr>
          <p:cNvPr id="56" name="Image 7"/>
          <p:cNvPicPr/>
          <p:nvPr/>
        </p:nvPicPr>
        <p:blipFill>
          <a:blip r:embed="rId3"/>
          <a:stretch/>
        </p:blipFill>
        <p:spPr>
          <a:xfrm>
            <a:off x="0" y="0"/>
            <a:ext cx="1419120" cy="4770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2646360" y="0"/>
            <a:ext cx="6117480" cy="46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/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How Semiconductor Detectors Work</a:t>
            </a:r>
          </a:p>
        </p:txBody>
      </p:sp>
      <p:sp>
        <p:nvSpPr>
          <p:cNvPr id="58" name="CustomShape 2"/>
          <p:cNvSpPr/>
          <p:nvPr/>
        </p:nvSpPr>
        <p:spPr>
          <a:xfrm>
            <a:off x="8420760" y="-69840"/>
            <a:ext cx="72612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ts val="3039"/>
              </a:lnSpc>
            </a:pPr>
            <a:r>
              <a:rPr lang="en-ZA" sz="13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7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7DCCAE0-5E0D-4AF9-BB4F-A5051CB85103}"/>
              </a:ext>
            </a:extLst>
          </p:cNvPr>
          <p:cNvSpPr/>
          <p:nvPr/>
        </p:nvSpPr>
        <p:spPr>
          <a:xfrm>
            <a:off x="141235" y="624030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external field creates an area depleted of free charge carriers.</a:t>
            </a: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40533F4-08BC-4160-90CF-EC420AA07E96}"/>
              </a:ext>
            </a:extLst>
          </p:cNvPr>
          <p:cNvSpPr txBox="1"/>
          <p:nvPr/>
        </p:nvSpPr>
        <p:spPr>
          <a:xfrm>
            <a:off x="3908498" y="4866501"/>
            <a:ext cx="5283993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W.R. Leo,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Techniques for Nuclear and Particle Physics Experiments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(1994)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C149BE6-8A42-47FD-9F93-878EC5E8DD3F}"/>
              </a:ext>
            </a:extLst>
          </p:cNvPr>
          <p:cNvSpPr txBox="1"/>
          <p:nvPr/>
        </p:nvSpPr>
        <p:spPr>
          <a:xfrm>
            <a:off x="5139531" y="4651080"/>
            <a:ext cx="405296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G.F. Knoll,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Radiation Detection and Measurement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(1989)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3074" name="Picture 2" descr="Coaxial detector cross-sections. The HPGe material may be either high-purity p or n-type. The corresponding electrode configurations are shown for each type (Knoll 2000).">
            <a:extLst>
              <a:ext uri="{FF2B5EF4-FFF2-40B4-BE49-F238E27FC236}">
                <a16:creationId xmlns:a16="http://schemas.microsoft.com/office/drawing/2014/main" id="{646915B5-E0F0-4763-BFB7-EA0DE537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55" y="2538690"/>
            <a:ext cx="4855150" cy="188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65578C-341B-41C0-ABDA-136E9420E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" y="2557621"/>
            <a:ext cx="3886994" cy="24872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04B2E0-A3F7-441A-A6CC-13656ED7D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180" y="546840"/>
            <a:ext cx="2628900" cy="1885950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C0A03F53-3894-49E3-ACAA-14ACEA560EFF}"/>
              </a:ext>
            </a:extLst>
          </p:cNvPr>
          <p:cNvSpPr txBox="1"/>
          <p:nvPr/>
        </p:nvSpPr>
        <p:spPr>
          <a:xfrm>
            <a:off x="5718954" y="4451233"/>
            <a:ext cx="3526487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K.S. Krane, </a:t>
            </a:r>
            <a:r>
              <a:rPr lang="en-GB" sz="1200" i="1" dirty="0">
                <a:solidFill>
                  <a:srgbClr val="21225A"/>
                </a:solidFill>
                <a:latin typeface="Arial"/>
                <a:cs typeface="Arial"/>
              </a:rPr>
              <a:t>Introductory Nuclear Physics </a:t>
            </a:r>
            <a:r>
              <a:rPr lang="en-GB" sz="1200" dirty="0">
                <a:solidFill>
                  <a:srgbClr val="21225A"/>
                </a:solidFill>
                <a:latin typeface="Arial"/>
                <a:cs typeface="Arial"/>
              </a:rPr>
              <a:t>(1988)</a:t>
            </a:r>
            <a:r>
              <a:rPr lang="en-GB" sz="1200" b="1" dirty="0">
                <a:solidFill>
                  <a:srgbClr val="21225A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D4616CE4-0206-4208-9381-019ED1F0CB43}"/>
              </a:ext>
            </a:extLst>
          </p:cNvPr>
          <p:cNvSpPr/>
          <p:nvPr/>
        </p:nvSpPr>
        <p:spPr>
          <a:xfrm>
            <a:off x="141234" y="1154353"/>
            <a:ext cx="3886995" cy="5743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Radiation interacts with the crystal and produces of electron-hole pairs</a:t>
            </a:r>
            <a:r>
              <a:rPr lang="en-ZA" sz="1600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AD980B27-A9CE-410E-89BA-E22C29C152CF}"/>
              </a:ext>
            </a:extLst>
          </p:cNvPr>
          <p:cNvSpPr/>
          <p:nvPr/>
        </p:nvSpPr>
        <p:spPr>
          <a:xfrm>
            <a:off x="141234" y="1670822"/>
            <a:ext cx="3886995" cy="761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The electrons and holes drift towards electrodes</a:t>
            </a:r>
            <a:r>
              <a:rPr lang="en-ZA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 and the </a:t>
            </a:r>
            <a:r>
              <a:rPr lang="en-US" sz="1600" spc="-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electric pulse is amplified and processed.</a:t>
            </a:r>
          </a:p>
          <a:p>
            <a:pPr marL="36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2060"/>
              </a:buClr>
              <a:buFont typeface="Wingdings" charset="2"/>
              <a:buChar char=""/>
            </a:pPr>
            <a:endParaRPr lang="en-ZA" sz="1600" spc="-1" dirty="0">
              <a:solidFill>
                <a:srgbClr val="002060"/>
              </a:solidFill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0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49934</TotalTime>
  <Words>424</Words>
  <Application>Microsoft Office PowerPoint</Application>
  <PresentationFormat>On-screen Show (16:9)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Arial</vt:lpstr>
      <vt:lpstr>Calibri</vt:lpstr>
      <vt:lpstr>Calibri Light</vt:lpstr>
      <vt:lpstr>Myriad Pro</vt:lpstr>
      <vt:lpstr>Times New Roman</vt:lpstr>
      <vt:lpstr>Wingdings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Nikita .</dc:creator>
  <dc:description/>
  <cp:lastModifiedBy>Admin</cp:lastModifiedBy>
  <cp:revision>706</cp:revision>
  <cp:lastPrinted>2015-11-02T18:28:18Z</cp:lastPrinted>
  <dcterms:created xsi:type="dcterms:W3CDTF">2016-11-02T21:27:40Z</dcterms:created>
  <dcterms:modified xsi:type="dcterms:W3CDTF">2024-04-23T19:37:48Z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