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80" r:id="rId2"/>
    <p:sldId id="283" r:id="rId3"/>
    <p:sldId id="289" r:id="rId4"/>
    <p:sldId id="285" r:id="rId5"/>
    <p:sldId id="286" r:id="rId6"/>
    <p:sldId id="281" r:id="rId7"/>
    <p:sldId id="282" r:id="rId8"/>
    <p:sldId id="287" r:id="rId9"/>
    <p:sldId id="288" r:id="rId10"/>
  </p:sldIdLst>
  <p:sldSz cx="9144000" cy="5143500" type="screen16x9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CC"/>
    <a:srgbClr val="212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6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2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8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6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5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0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0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5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2022/04/20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2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www.nndc.bnl.gov/" TargetMode="External"/><Relationship Id="rId4" Type="http://schemas.openxmlformats.org/officeDocument/2006/relationships/hyperlink" Target="http://nucleardata.nuclear.lu.se/to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GRIFFINCollaboration/GRSISort/wiki/Interactive-Analysis" TargetMode="External"/><Relationship Id="rId4" Type="http://schemas.openxmlformats.org/officeDocument/2006/relationships/hyperlink" Target="https://github.com/UWCNuclear/UbuntuSetU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UWCNuclear/PeakFitting.git" TargetMode="External"/><Relationship Id="rId4" Type="http://schemas.openxmlformats.org/officeDocument/2006/relationships/hyperlink" Target="https://github.com/UWCNuclear/RootEffi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Detector Efficiency and Peak Fitting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1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4315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ZA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</a:t>
            </a:r>
            <a:r>
              <a:rPr lang="en-ZA" sz="1600" i="1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u need to know: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semiconductor detectors work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determine the detection efficiency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find nuclear information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compile a code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fit peaks with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run a script in ROOT and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0FF64145-BAE8-4C6F-AADF-D9F33BCACC2D}"/>
              </a:ext>
            </a:extLst>
          </p:cNvPr>
          <p:cNvSpPr/>
          <p:nvPr/>
        </p:nvSpPr>
        <p:spPr>
          <a:xfrm>
            <a:off x="141236" y="624030"/>
            <a:ext cx="8330819" cy="178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you need to do:</a:t>
            </a:r>
            <a:b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detection efficiency calibration of real germanium detector arrays!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Install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Fit gamm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a-ray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photopeaks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with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Edit and run the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otEffi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Submit your fitted peaks, your edited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 and your efficiency curve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1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Germanium Detector Arrays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2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DACBF-9194-427C-BB19-4BA9EBF7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4" y="2901873"/>
            <a:ext cx="3271530" cy="2212477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0" y="3323296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Soccer 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0910AF-9913-4EE2-9E20-90573066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25" y="525426"/>
            <a:ext cx="3271530" cy="23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7EC7B7-A789-4605-AB47-96F4854E7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374" y="2902458"/>
            <a:ext cx="3502510" cy="22123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58F863-F6EA-42F3-B7EC-EA8A2279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02" y="525426"/>
            <a:ext cx="3495282" cy="23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6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Configurations of Germanium Detectors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3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-14656" y="4439586"/>
            <a:ext cx="147257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(13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4 segmented and 9 not segmented)</a:t>
            </a:r>
          </a:p>
          <a:p>
            <a:endParaRPr lang="en-GB" sz="12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5700F0-F557-42C6-8D7D-536EEAE3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40" y="501083"/>
            <a:ext cx="1803416" cy="22935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9CA712-2F10-477C-9489-ECADEAF25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884" y="477000"/>
            <a:ext cx="1803416" cy="2434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8951E2-41BB-4357-90E6-CD1A36B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20" y="527634"/>
            <a:ext cx="2431174" cy="22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3C4C6F01-203E-4A66-ADC2-23B6A274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1251" y="3158619"/>
            <a:ext cx="2585682" cy="193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8C60993-D4E5-440B-8D69-05DB3665155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70634" y="3720975"/>
            <a:ext cx="455334" cy="5284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3">
            <a:extLst>
              <a:ext uri="{FF2B5EF4-FFF2-40B4-BE49-F238E27FC236}">
                <a16:creationId xmlns:a16="http://schemas.microsoft.com/office/drawing/2014/main" id="{CEC8BC88-CD70-4D6A-9458-051A35AC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388" y="3259310"/>
            <a:ext cx="115115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4 tapered Coaxial crystals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5B240374-C7F1-4CFB-8E47-CD907165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555" y="3105676"/>
            <a:ext cx="807518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Cold finger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79BF284-1448-4D4D-958D-8789F4EE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639" y="3216543"/>
            <a:ext cx="82786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LN</a:t>
            </a:r>
            <a:r>
              <a:rPr lang="en-US" sz="1200" b="0" baseline="-25000" dirty="0">
                <a:latin typeface="Calibri" pitchFamily="34" charset="0"/>
                <a:cs typeface="Arial" charset="0"/>
              </a:rPr>
              <a:t>2</a:t>
            </a:r>
            <a:r>
              <a:rPr lang="en-US" sz="1200" b="0" dirty="0">
                <a:latin typeface="Calibri" pitchFamily="34" charset="0"/>
                <a:cs typeface="Arial" charset="0"/>
              </a:rPr>
              <a:t> reservoir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23965B41-B0A1-406D-9719-3AB7B47C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391" y="4798480"/>
            <a:ext cx="1354347" cy="276999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Preamp, HV filter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3D3EB-24B7-4CDA-B041-428B74D28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813" y="3292816"/>
            <a:ext cx="1842265" cy="1782663"/>
          </a:xfrm>
          <a:prstGeom prst="rect">
            <a:avLst/>
          </a:prstGeom>
        </p:spPr>
      </p:pic>
      <p:cxnSp>
        <p:nvCxnSpPr>
          <p:cNvPr id="37" name="Straight Arrow Connector 26">
            <a:extLst>
              <a:ext uri="{FF2B5EF4-FFF2-40B4-BE49-F238E27FC236}">
                <a16:creationId xmlns:a16="http://schemas.microsoft.com/office/drawing/2014/main" id="{2361B071-5AE0-4BE9-9BBB-42C573C54F80}"/>
              </a:ext>
            </a:extLst>
          </p:cNvPr>
          <p:cNvCxnSpPr>
            <a:cxnSpLocks/>
          </p:cNvCxnSpPr>
          <p:nvPr/>
        </p:nvCxnSpPr>
        <p:spPr>
          <a:xfrm flipH="1">
            <a:off x="3484045" y="3573951"/>
            <a:ext cx="60396" cy="49427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3">
            <a:extLst>
              <a:ext uri="{FF2B5EF4-FFF2-40B4-BE49-F238E27FC236}">
                <a16:creationId xmlns:a16="http://schemas.microsoft.com/office/drawing/2014/main" id="{677D08B3-7B9C-4766-A189-3AD6698AB45E}"/>
              </a:ext>
            </a:extLst>
          </p:cNvPr>
          <p:cNvSpPr/>
          <p:nvPr/>
        </p:nvSpPr>
        <p:spPr>
          <a:xfrm>
            <a:off x="2777353" y="2808371"/>
            <a:ext cx="3897228" cy="374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b="1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Closed-end coaxial right cylinders </a:t>
            </a:r>
            <a:r>
              <a:rPr lang="en-US" sz="16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b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cxnSp>
        <p:nvCxnSpPr>
          <p:cNvPr id="39" name="Straight Arrow Connector 26">
            <a:extLst>
              <a:ext uri="{FF2B5EF4-FFF2-40B4-BE49-F238E27FC236}">
                <a16:creationId xmlns:a16="http://schemas.microsoft.com/office/drawing/2014/main" id="{30E6CE60-9419-41A9-94FA-BE50E1A10F1D}"/>
              </a:ext>
            </a:extLst>
          </p:cNvPr>
          <p:cNvCxnSpPr>
            <a:cxnSpLocks/>
          </p:cNvCxnSpPr>
          <p:nvPr/>
        </p:nvCxnSpPr>
        <p:spPr>
          <a:xfrm flipV="1">
            <a:off x="2484268" y="4318322"/>
            <a:ext cx="446320" cy="47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:a16="http://schemas.microsoft.com/office/drawing/2014/main" id="{2A10ED46-6097-4E45-B988-8E3A5E2AB63D}"/>
              </a:ext>
            </a:extLst>
          </p:cNvPr>
          <p:cNvSpPr txBox="1"/>
          <p:nvPr/>
        </p:nvSpPr>
        <p:spPr>
          <a:xfrm>
            <a:off x="-14656" y="2142571"/>
            <a:ext cx="140472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(16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not segmented)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691C6A25-D7D0-4170-8546-092962D22A5B}"/>
              </a:ext>
            </a:extLst>
          </p:cNvPr>
          <p:cNvSpPr txBox="1"/>
          <p:nvPr/>
        </p:nvSpPr>
        <p:spPr>
          <a:xfrm>
            <a:off x="1223" y="3321479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Soccer 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7C3D04A5-924F-4403-9111-83545EA4E83F}"/>
              </a:ext>
            </a:extLst>
          </p:cNvPr>
          <p:cNvSpPr txBox="1"/>
          <p:nvPr/>
        </p:nvSpPr>
        <p:spPr>
          <a:xfrm>
            <a:off x="7903393" y="2136548"/>
            <a:ext cx="1323842" cy="6309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  <a:t>(8 triple clusters,</a:t>
            </a:r>
            <a:b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6-fold segmented)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DC0A74-9BED-4892-AF03-D1E8B26AB611}"/>
              </a:ext>
            </a:extLst>
          </p:cNvPr>
          <p:cNvSpPr txBox="1"/>
          <p:nvPr/>
        </p:nvSpPr>
        <p:spPr>
          <a:xfrm>
            <a:off x="7903393" y="4417294"/>
            <a:ext cx="112295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(14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8-fold segmented)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9" grpId="0" animBg="1"/>
      <p:bldP spid="30" grpId="0" animBg="1"/>
      <p:bldP spid="31" grpId="0" animBg="1"/>
      <p:bldP spid="32" grpId="0" animBg="1"/>
      <p:bldP spid="15" grpId="0"/>
      <p:bldP spid="23" grpId="0"/>
      <p:bldP spid="2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Semiconductor Detectors Work</a:t>
            </a: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4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5" y="624030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 external field creates an area depleted of free charge carriers.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40533F4-08BC-4160-90CF-EC420AA07E96}"/>
              </a:ext>
            </a:extLst>
          </p:cNvPr>
          <p:cNvSpPr txBox="1"/>
          <p:nvPr/>
        </p:nvSpPr>
        <p:spPr>
          <a:xfrm>
            <a:off x="3908498" y="4866501"/>
            <a:ext cx="528399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W.R. Leo,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Techniques for Nuclear and Particle Physics Experiments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(1994)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C149BE6-8A42-47FD-9F93-878EC5E8DD3F}"/>
              </a:ext>
            </a:extLst>
          </p:cNvPr>
          <p:cNvSpPr txBox="1"/>
          <p:nvPr/>
        </p:nvSpPr>
        <p:spPr>
          <a:xfrm>
            <a:off x="5139531" y="4651080"/>
            <a:ext cx="405296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G.F. Knoll,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Radiation Detection and Measurement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(1989)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3074" name="Picture 2" descr="Coaxial detector cross-sections. The HPGe material may be either high-purity p or n-type. The corresponding electrode configurations are shown for each type (Knoll 2000).">
            <a:extLst>
              <a:ext uri="{FF2B5EF4-FFF2-40B4-BE49-F238E27FC236}">
                <a16:creationId xmlns:a16="http://schemas.microsoft.com/office/drawing/2014/main" id="{646915B5-E0F0-4763-BFB7-EA0DE537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5" y="2538690"/>
            <a:ext cx="4855150" cy="18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65578C-341B-41C0-ABDA-136E9420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4" y="2557621"/>
            <a:ext cx="3886994" cy="24872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04B2E0-A3F7-441A-A6CC-13656ED7D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180" y="546840"/>
            <a:ext cx="2628900" cy="18859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C0A03F53-3894-49E3-ACAA-14ACEA560EFF}"/>
              </a:ext>
            </a:extLst>
          </p:cNvPr>
          <p:cNvSpPr txBox="1"/>
          <p:nvPr/>
        </p:nvSpPr>
        <p:spPr>
          <a:xfrm>
            <a:off x="5718954" y="4451233"/>
            <a:ext cx="352648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K.S. Krane,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Introductory Nuclear Physics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(1988)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D4616CE4-0206-4208-9381-019ED1F0CB43}"/>
              </a:ext>
            </a:extLst>
          </p:cNvPr>
          <p:cNvSpPr/>
          <p:nvPr/>
        </p:nvSpPr>
        <p:spPr>
          <a:xfrm>
            <a:off x="141234" y="1154353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Radiation interacts with the crystal and produces of electron-hole pairs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AD980B27-A9CE-410E-89BA-E22C29C152CF}"/>
              </a:ext>
            </a:extLst>
          </p:cNvPr>
          <p:cNvSpPr/>
          <p:nvPr/>
        </p:nvSpPr>
        <p:spPr>
          <a:xfrm>
            <a:off x="141234" y="1670822"/>
            <a:ext cx="3886995" cy="761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electrons and holes drift towards electrodes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and the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electric pulse is amplified and processed.</a:t>
            </a: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0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Semiconductors vs. Scintillators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5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D0A47C-12EA-4CDF-B399-1C6CD469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387" y="504501"/>
            <a:ext cx="4150645" cy="273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E236C30-FA55-4F14-9E53-52224D19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9054"/>
              </p:ext>
            </p:extLst>
          </p:nvPr>
        </p:nvGraphicFramePr>
        <p:xfrm>
          <a:off x="1152787" y="3271739"/>
          <a:ext cx="6838426" cy="1828800"/>
        </p:xfrm>
        <a:graphic>
          <a:graphicData uri="http://schemas.openxmlformats.org/drawingml/2006/table">
            <a:tbl>
              <a:tblPr/>
              <a:tblGrid>
                <a:gridCol w="304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6214488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205133965"/>
                    </a:ext>
                  </a:extLst>
                </a:gridCol>
                <a:gridCol w="137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Material 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NaI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(Tl)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Germanium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Silicon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Scintillator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Cooling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~ 95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Density (g/cm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Band gap </a:t>
                      </a: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</a:t>
                      </a: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20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 resolution at 1332 keV (keV)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AB953E3-1872-4F01-9800-751E6F34D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84" y="1023386"/>
            <a:ext cx="4763703" cy="16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Behaviour of Radiations in Electric and Magnetic Fields in 3 minutes.">
            <a:extLst>
              <a:ext uri="{FF2B5EF4-FFF2-40B4-BE49-F238E27FC236}">
                <a16:creationId xmlns:a16="http://schemas.microsoft.com/office/drawing/2014/main" id="{2820D00A-A393-4ADE-BDC0-8BF24ADBB5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427" y="2394571"/>
            <a:ext cx="2093974" cy="16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8EB1300-C349-4CBD-8A18-616AA2F4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7161">
            <a:off x="971763" y="595186"/>
            <a:ext cx="1803416" cy="2293543"/>
          </a:xfrm>
          <a:prstGeom prst="rect">
            <a:avLst/>
          </a:prstGeom>
        </p:spPr>
      </p:pic>
      <p:pic>
        <p:nvPicPr>
          <p:cNvPr id="56" name="Image 7"/>
          <p:cNvPicPr/>
          <p:nvPr/>
        </p:nvPicPr>
        <p:blipFill>
          <a:blip r:embed="rId4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pic>
        <p:nvPicPr>
          <p:cNvPr id="55" name="Image 6"/>
          <p:cNvPicPr/>
          <p:nvPr/>
        </p:nvPicPr>
        <p:blipFill>
          <a:blip r:embed="rId5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Determine the Detection Efficiency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6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21DD59-D502-43B4-B0A1-F2AEFD705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580" y="3006915"/>
            <a:ext cx="4052960" cy="72606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615BC0-9482-4043-B2E8-54434B498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916" y="1329977"/>
            <a:ext cx="1190625" cy="6667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8A64E-26C0-4317-9CD0-C886E5575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635" y="672241"/>
            <a:ext cx="4695825" cy="600075"/>
          </a:xfrm>
          <a:prstGeom prst="rect">
            <a:avLst/>
          </a:prstGeom>
        </p:spPr>
      </p:pic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CF3C1D8E-5E6E-4153-8B0C-B890B7CE533C}"/>
              </a:ext>
            </a:extLst>
          </p:cNvPr>
          <p:cNvCxnSpPr>
            <a:cxnSpLocks/>
          </p:cNvCxnSpPr>
          <p:nvPr/>
        </p:nvCxnSpPr>
        <p:spPr>
          <a:xfrm flipH="1">
            <a:off x="6144872" y="1536261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D47C796-AA9D-41AD-A1CB-462CA0643554}"/>
              </a:ext>
            </a:extLst>
          </p:cNvPr>
          <p:cNvCxnSpPr>
            <a:cxnSpLocks/>
          </p:cNvCxnSpPr>
          <p:nvPr/>
        </p:nvCxnSpPr>
        <p:spPr>
          <a:xfrm flipH="1">
            <a:off x="6144872" y="1829910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8813FC-61F6-4015-8556-831416EBA4BA}"/>
              </a:ext>
            </a:extLst>
          </p:cNvPr>
          <p:cNvCxnSpPr>
            <a:cxnSpLocks/>
          </p:cNvCxnSpPr>
          <p:nvPr/>
        </p:nvCxnSpPr>
        <p:spPr>
          <a:xfrm flipH="1" flipV="1">
            <a:off x="5634018" y="2014408"/>
            <a:ext cx="1101319" cy="15135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E27915E7-0F0B-4BC5-B1E2-F48B8C2D737C}"/>
              </a:ext>
            </a:extLst>
          </p:cNvPr>
          <p:cNvCxnSpPr>
            <a:cxnSpLocks/>
          </p:cNvCxnSpPr>
          <p:nvPr/>
        </p:nvCxnSpPr>
        <p:spPr>
          <a:xfrm flipH="1" flipV="1">
            <a:off x="5330283" y="2054388"/>
            <a:ext cx="1405054" cy="4204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>
            <a:extLst>
              <a:ext uri="{FF2B5EF4-FFF2-40B4-BE49-F238E27FC236}">
                <a16:creationId xmlns:a16="http://schemas.microsoft.com/office/drawing/2014/main" id="{1A432730-817B-4703-972D-3F3B7577B326}"/>
              </a:ext>
            </a:extLst>
          </p:cNvPr>
          <p:cNvSpPr txBox="1"/>
          <p:nvPr/>
        </p:nvSpPr>
        <p:spPr>
          <a:xfrm>
            <a:off x="6835668" y="135509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Area of the photopeak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B1B75497-7286-49CD-800C-C4ABE78AB9CF}"/>
              </a:ext>
            </a:extLst>
          </p:cNvPr>
          <p:cNvSpPr txBox="1"/>
          <p:nvPr/>
        </p:nvSpPr>
        <p:spPr>
          <a:xfrm>
            <a:off x="6833540" y="1663352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Data collection time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FAD5014-2545-4E76-9C2E-60F6F919B585}"/>
              </a:ext>
            </a:extLst>
          </p:cNvPr>
          <p:cNvSpPr txBox="1"/>
          <p:nvPr/>
        </p:nvSpPr>
        <p:spPr>
          <a:xfrm>
            <a:off x="6836028" y="201440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Activity of the source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2CBBA0DA-1BEF-44F9-A58C-FECEEE76E7C6}"/>
              </a:ext>
            </a:extLst>
          </p:cNvPr>
          <p:cNvSpPr txBox="1"/>
          <p:nvPr/>
        </p:nvSpPr>
        <p:spPr>
          <a:xfrm>
            <a:off x="6833540" y="2352962"/>
            <a:ext cx="230797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Absolute intensity of the </a:t>
            </a:r>
            <a:r>
              <a:rPr lang="fr-CA" sz="1600" dirty="0">
                <a:solidFill>
                  <a:srgbClr val="21225A"/>
                </a:solidFill>
                <a:latin typeface="Arial"/>
                <a:cs typeface="Arial"/>
              </a:rPr>
              <a:t>gamma</a:t>
            </a:r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 ray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4E02985-27A6-4344-A404-AA943F1AE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177" y="3890370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0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Find Nuclear Information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7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1142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Lund/LBNL Nuclear Data Search: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http://nucleardata.nuclear.lu.se/toi/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National Nuclear Data Center: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https://www.nndc.bnl.gov/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A60527-3271-4F97-A725-469FCECFD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3" y="1644135"/>
            <a:ext cx="4412673" cy="34658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AE7284-BBC9-475E-8F12-B7EC9D07C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75" y="1610748"/>
            <a:ext cx="4412673" cy="35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7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Fit Peaks with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GRSISort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8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5" y="624028"/>
            <a:ext cx="8843437" cy="4328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Installation instructions at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https://github.com/UWCNuclear/UbuntuSetUp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Open the file with “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-l Eu152_</a:t>
            </a:r>
            <a:r>
              <a:rPr lang="en-US" sz="1600" b="1" i="1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ARRAYNAME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.root 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See the list of histograms in the file with “.ls”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Draw histogram with “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gammaSingles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-&gt;Draw() ”</a:t>
            </a: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Display rough peak energies by pressing “s”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Click and drag on x-axis to zoom in, 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zoom out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by pressing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“o”</a:t>
            </a: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Click and drag on y-axis to zoom in, right click and click “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UnZoom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” to z</a:t>
            </a:r>
            <a:r>
              <a:rPr lang="en-ZA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oom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out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Click and click on spectrum to set the fitting boundaries around your peak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Fit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by pressing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“f”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Remove all markers by pressing “n”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“.q” to quit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Save screenshots of your fitted peaks and the number of counts (Sum) in your peaks.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More tools at 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https://github.com/GRIFFINCollaboration/GRSISort/wiki/Interactive-Analysis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60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Fit the Detector Efficiency with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RootEffi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9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885000" cy="405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Download with “ git clone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https://github.com/UWCNuclear/RootEffi.git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Download the data files with “ git clone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https://github.com/UWCNuclear/PeakFitting.git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gedit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, edit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RootEffi.C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with the peak areas and uncertainties obtained from your data file.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Whenever you edit a script, you should save it and close ROOT/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to run it again.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To run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, type in the command line “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-l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RootEffi.C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  <a:b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or “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-l ” and then “ .x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RootEffi.C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Save your edited script and your new efficiency curve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 one file, submit your fitted peaks, your edited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script, and your efficiency curve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0F587-252E-4B6A-9E54-3E0F82EF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git clone https://github.com/UWCNuclear/PeakFitting.git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56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49784</TotalTime>
  <Words>758</Words>
  <Application>Microsoft Office PowerPoint</Application>
  <PresentationFormat>Affichage à l'écran (16:9)</PresentationFormat>
  <Paragraphs>157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Myriad Pro</vt:lpstr>
      <vt:lpstr>SFMono-Regular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Nikita .</dc:creator>
  <dc:description/>
  <cp:lastModifiedBy>Author</cp:lastModifiedBy>
  <cp:revision>703</cp:revision>
  <cp:lastPrinted>2015-11-02T18:28:18Z</cp:lastPrinted>
  <dcterms:created xsi:type="dcterms:W3CDTF">2016-11-02T21:27:40Z</dcterms:created>
  <dcterms:modified xsi:type="dcterms:W3CDTF">2022-04-20T09:26:55Z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