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56" r:id="rId3"/>
    <p:sldId id="260" r:id="rId4"/>
    <p:sldId id="261" r:id="rId5"/>
  </p:sldIdLst>
  <p:sldSz cx="9144000" cy="5143500" type="screen16x9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uclear.uwc.ac.za/index.php/uwc-triumf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071360" y="1664999"/>
            <a:ext cx="6726600" cy="33572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2060"/>
                </a:solidFill>
                <a:latin typeface="Arial"/>
              </a:rPr>
              <a:t>Establishing the Deformation Characteristics and Decay Spectroscopy of </a:t>
            </a:r>
            <a:r>
              <a:rPr lang="en-US" sz="2400" spc="-1" baseline="30000" dirty="0">
                <a:solidFill>
                  <a:srgbClr val="002060"/>
                </a:solidFill>
                <a:latin typeface="Arial"/>
              </a:rPr>
              <a:t>66</a:t>
            </a:r>
            <a:r>
              <a:rPr lang="en-US" sz="2400" spc="-1" dirty="0">
                <a:solidFill>
                  <a:srgbClr val="002060"/>
                </a:solidFill>
                <a:latin typeface="Arial"/>
              </a:rPr>
              <a:t>Ge</a:t>
            </a:r>
            <a:endParaRPr lang="en-Z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 algn="ctr"/>
            <a:r>
              <a:rPr lang="en-ZA" spc="-1" dirty="0">
                <a:solidFill>
                  <a:srgbClr val="002060"/>
                </a:solidFill>
                <a:latin typeface="Arial"/>
              </a:rPr>
              <a:t>K.J. Abrahams and J.N. </a:t>
            </a:r>
            <a:r>
              <a:rPr lang="en-ZA" spc="-1" dirty="0" err="1">
                <a:solidFill>
                  <a:srgbClr val="002060"/>
                </a:solidFill>
                <a:latin typeface="Arial"/>
              </a:rPr>
              <a:t>Orce</a:t>
            </a:r>
            <a:r>
              <a:rPr lang="en-ZA" spc="-1" dirty="0">
                <a:solidFill>
                  <a:srgbClr val="002060"/>
                </a:solidFill>
                <a:latin typeface="Arial"/>
              </a:rPr>
              <a:t>, UWC</a:t>
            </a:r>
            <a:endParaRPr lang="en-ZA" b="0" strike="noStrike" spc="-1" dirty="0">
              <a:solidFill>
                <a:srgbClr val="00206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ZA" b="0" u="sng" strike="noStrike" spc="-1" dirty="0">
                <a:solidFill>
                  <a:srgbClr val="002060"/>
                </a:solidFill>
                <a:latin typeface="Arial"/>
              </a:rPr>
              <a:t>N. Bernier</a:t>
            </a:r>
            <a:r>
              <a:rPr lang="en-ZA" b="0" strike="noStrike" spc="-1" dirty="0">
                <a:solidFill>
                  <a:srgbClr val="002060"/>
                </a:solidFill>
                <a:latin typeface="Arial"/>
              </a:rPr>
              <a:t>, </a:t>
            </a:r>
            <a:r>
              <a:rPr lang="en-US" spc="-1" dirty="0">
                <a:solidFill>
                  <a:srgbClr val="002060"/>
                </a:solidFill>
                <a:latin typeface="Arial"/>
              </a:rPr>
              <a:t>UWC and </a:t>
            </a:r>
            <a:r>
              <a:rPr lang="en-US" spc="-1" dirty="0" err="1">
                <a:solidFill>
                  <a:srgbClr val="002060"/>
                </a:solidFill>
                <a:latin typeface="Arial"/>
              </a:rPr>
              <a:t>UniZulu</a:t>
            </a:r>
            <a:endParaRPr lang="en-US" spc="-1" dirty="0">
              <a:solidFill>
                <a:srgbClr val="00206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ZA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ZA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2060"/>
                </a:solidFill>
                <a:latin typeface="Arial"/>
              </a:rPr>
              <a:t>Advanced Nuclear Science and Technology Techniques (ANSTT3)</a:t>
            </a:r>
          </a:p>
          <a:p>
            <a:pPr algn="ctr">
              <a:lnSpc>
                <a:spcPct val="100000"/>
              </a:lnSpc>
            </a:pPr>
            <a:endParaRPr lang="en-ZA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ZA" sz="1400" b="0" strike="noStrike" spc="-1" dirty="0">
                <a:solidFill>
                  <a:srgbClr val="002060"/>
                </a:solidFill>
                <a:latin typeface="Arial"/>
              </a:rPr>
              <a:t>March 19th, 2020.</a:t>
            </a:r>
            <a:endParaRPr lang="en-ZA" sz="1400" b="0" strike="noStrike" spc="-1" dirty="0">
              <a:latin typeface="Arial"/>
            </a:endParaRPr>
          </a:p>
        </p:txBody>
      </p:sp>
      <p:pic>
        <p:nvPicPr>
          <p:cNvPr id="44" name="Image 14"/>
          <p:cNvPicPr/>
          <p:nvPr/>
        </p:nvPicPr>
        <p:blipFill>
          <a:blip r:embed="rId2"/>
          <a:stretch/>
        </p:blipFill>
        <p:spPr>
          <a:xfrm>
            <a:off x="0" y="0"/>
            <a:ext cx="3671640" cy="1234800"/>
          </a:xfrm>
          <a:prstGeom prst="rect">
            <a:avLst/>
          </a:prstGeom>
          <a:ln>
            <a:noFill/>
          </a:ln>
        </p:spPr>
      </p:pic>
      <p:pic>
        <p:nvPicPr>
          <p:cNvPr id="45" name="Image 15"/>
          <p:cNvPicPr/>
          <p:nvPr/>
        </p:nvPicPr>
        <p:blipFill>
          <a:blip r:embed="rId3"/>
          <a:stretch/>
        </p:blipFill>
        <p:spPr>
          <a:xfrm>
            <a:off x="3672000" y="0"/>
            <a:ext cx="5471640" cy="1234800"/>
          </a:xfrm>
          <a:prstGeom prst="rect">
            <a:avLst/>
          </a:prstGeom>
          <a:ln>
            <a:noFill/>
          </a:ln>
        </p:spPr>
      </p:pic>
      <p:pic>
        <p:nvPicPr>
          <p:cNvPr id="46" name="Image 18"/>
          <p:cNvPicPr/>
          <p:nvPr/>
        </p:nvPicPr>
        <p:blipFill>
          <a:blip r:embed="rId4"/>
          <a:stretch/>
        </p:blipFill>
        <p:spPr>
          <a:xfrm>
            <a:off x="0" y="0"/>
            <a:ext cx="3671640" cy="123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15"/>
          <p:cNvPicPr/>
          <p:nvPr/>
        </p:nvPicPr>
        <p:blipFill>
          <a:blip r:embed="rId2"/>
          <a:stretch/>
        </p:blipFill>
        <p:spPr>
          <a:xfrm>
            <a:off x="4392000" y="2088000"/>
            <a:ext cx="4527360" cy="2663280"/>
          </a:xfrm>
          <a:prstGeom prst="rect">
            <a:avLst/>
          </a:prstGeom>
          <a:ln w="0">
            <a:noFill/>
          </a:ln>
        </p:spPr>
      </p:pic>
      <p:pic>
        <p:nvPicPr>
          <p:cNvPr id="39" name="Image 6"/>
          <p:cNvPicPr/>
          <p:nvPr/>
        </p:nvPicPr>
        <p:blipFill>
          <a:blip r:embed="rId3"/>
          <a:stretch/>
        </p:blipFill>
        <p:spPr>
          <a:xfrm>
            <a:off x="1404720" y="0"/>
            <a:ext cx="7737840" cy="475920"/>
          </a:xfrm>
          <a:prstGeom prst="rect">
            <a:avLst/>
          </a:prstGeom>
          <a:ln w="0">
            <a:noFill/>
          </a:ln>
        </p:spPr>
      </p:pic>
      <p:pic>
        <p:nvPicPr>
          <p:cNvPr id="40" name="Image 7"/>
          <p:cNvPicPr/>
          <p:nvPr/>
        </p:nvPicPr>
        <p:blipFill>
          <a:blip r:embed="rId4"/>
          <a:stretch/>
        </p:blipFill>
        <p:spPr>
          <a:xfrm>
            <a:off x="0" y="0"/>
            <a:ext cx="1418040" cy="475920"/>
          </a:xfrm>
          <a:prstGeom prst="rect">
            <a:avLst/>
          </a:prstGeom>
          <a:ln w="0"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2646360" y="0"/>
            <a:ext cx="6116400" cy="4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Update on Coulomb Excitation of </a:t>
            </a:r>
            <a:r>
              <a:rPr lang="en-US" sz="2000" b="0" strike="noStrike" spc="-1" baseline="30000">
                <a:solidFill>
                  <a:srgbClr val="FFFFFF"/>
                </a:solidFill>
                <a:latin typeface="Arial"/>
                <a:ea typeface="DejaVu Sans"/>
              </a:rPr>
              <a:t>82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Sr (S1684)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8420760" y="-69840"/>
            <a:ext cx="725040" cy="3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2</a:t>
            </a:r>
            <a:endParaRPr lang="en-US" sz="1300" b="0" strike="noStrike" spc="-1" dirty="0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41840" y="629640"/>
            <a:ext cx="900144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5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Excitations up to the yrast 6</a:t>
            </a:r>
            <a:r>
              <a:rPr lang="en-US" sz="15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+</a:t>
            </a:r>
            <a:r>
              <a:rPr lang="en-US" sz="15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state and third 2</a:t>
            </a:r>
            <a:r>
              <a:rPr lang="en-US" sz="15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+</a:t>
            </a:r>
            <a:r>
              <a:rPr lang="en-US" sz="15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state are seen with</a:t>
            </a:r>
            <a:r>
              <a:rPr lang="en-US" sz="15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 208</a:t>
            </a:r>
            <a:r>
              <a:rPr lang="en-US" sz="15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Pb target at backwards angles (upstream data).</a:t>
            </a:r>
            <a:endParaRPr lang="en-US" sz="15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5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Only the first 2</a:t>
            </a:r>
            <a:r>
              <a:rPr lang="en-US" sz="1500" b="0" strike="noStrike" spc="-1" baseline="33000">
                <a:solidFill>
                  <a:srgbClr val="002060"/>
                </a:solidFill>
                <a:latin typeface="Arial"/>
                <a:ea typeface="ヒラギノ角ゴ Pro W3"/>
              </a:rPr>
              <a:t>+</a:t>
            </a:r>
            <a:r>
              <a:rPr lang="en-US" sz="15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in </a:t>
            </a:r>
            <a:r>
              <a:rPr lang="en-US" sz="1500" b="0" strike="noStrike" spc="-1" baseline="33000">
                <a:solidFill>
                  <a:srgbClr val="002060"/>
                </a:solidFill>
                <a:latin typeface="Arial"/>
                <a:ea typeface="ヒラギノ角ゴ Pro W3"/>
              </a:rPr>
              <a:t>82</a:t>
            </a:r>
            <a:r>
              <a:rPr lang="en-US" sz="15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Sr is seen in the forward angles (downstream data)</a:t>
            </a:r>
            <a:endParaRPr lang="en-US" sz="15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5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The level scheme of the observed transitions in </a:t>
            </a:r>
            <a:r>
              <a:rPr lang="en-US" sz="1500" b="0" strike="noStrike" spc="-1" baseline="33000">
                <a:solidFill>
                  <a:srgbClr val="002060"/>
                </a:solidFill>
                <a:latin typeface="Arial"/>
                <a:ea typeface="ヒラギノ角ゴ Pro W3"/>
              </a:rPr>
              <a:t>82</a:t>
            </a:r>
            <a:r>
              <a:rPr lang="en-US" sz="15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Sr is shown</a:t>
            </a:r>
            <a:endParaRPr lang="en-US" sz="1500" b="0" strike="noStrike" spc="-1">
              <a:latin typeface="Arial"/>
            </a:endParaRPr>
          </a:p>
        </p:txBody>
      </p:sp>
      <p:pic>
        <p:nvPicPr>
          <p:cNvPr id="44" name="Image 2"/>
          <p:cNvPicPr/>
          <p:nvPr/>
        </p:nvPicPr>
        <p:blipFill>
          <a:blip r:embed="rId5"/>
          <a:stretch/>
        </p:blipFill>
        <p:spPr>
          <a:xfrm>
            <a:off x="144000" y="1807560"/>
            <a:ext cx="4030920" cy="3159720"/>
          </a:xfrm>
          <a:prstGeom prst="rect">
            <a:avLst/>
          </a:prstGeom>
          <a:ln w="0">
            <a:noFill/>
          </a:ln>
        </p:spPr>
      </p:pic>
      <p:sp>
        <p:nvSpPr>
          <p:cNvPr id="45" name="CustomShape 4"/>
          <p:cNvSpPr/>
          <p:nvPr/>
        </p:nvSpPr>
        <p:spPr>
          <a:xfrm>
            <a:off x="2774160" y="3816000"/>
            <a:ext cx="825120" cy="2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00" b="0" strike="noStrike" spc="-1">
                <a:solidFill>
                  <a:srgbClr val="21225A"/>
                </a:solidFill>
                <a:latin typeface="Arial"/>
                <a:ea typeface="DejaVu Sans"/>
              </a:rPr>
              <a:t>Upstream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1296000" y="2304000"/>
            <a:ext cx="935280" cy="2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00" b="0" strike="noStrike" spc="-1">
                <a:solidFill>
                  <a:srgbClr val="21225A"/>
                </a:solidFill>
                <a:latin typeface="Arial"/>
                <a:ea typeface="DejaVu Sans"/>
              </a:rPr>
              <a:t>Downstream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7840" cy="475920"/>
          </a:xfrm>
          <a:prstGeom prst="rect">
            <a:avLst/>
          </a:prstGeom>
          <a:ln w="0">
            <a:noFill/>
          </a:ln>
        </p:spPr>
      </p:pic>
      <p:pic>
        <p:nvPicPr>
          <p:cNvPr id="71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8040" cy="475920"/>
          </a:xfrm>
          <a:prstGeom prst="rect">
            <a:avLst/>
          </a:prstGeom>
          <a:ln w="0">
            <a:noFill/>
          </a:ln>
        </p:spPr>
      </p:pic>
      <p:sp>
        <p:nvSpPr>
          <p:cNvPr id="72" name="CustomShape 1"/>
          <p:cNvSpPr/>
          <p:nvPr/>
        </p:nvSpPr>
        <p:spPr>
          <a:xfrm>
            <a:off x="2646360" y="0"/>
            <a:ext cx="6116400" cy="4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Beyond Mean-field Calculations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8420760" y="-69840"/>
            <a:ext cx="725040" cy="3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3</a:t>
            </a:r>
            <a:endParaRPr lang="en-US" sz="1300" b="0" strike="noStrike" spc="-1" dirty="0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141120" y="623880"/>
            <a:ext cx="8807760" cy="194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The complimentary study of </a:t>
            </a:r>
            <a:r>
              <a:rPr lang="en-US" sz="16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80,82</a:t>
            </a:r>
            <a:r>
              <a:rPr lang="en-US" sz="16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Sr with the </a:t>
            </a:r>
            <a:r>
              <a:rPr lang="el-GR" sz="16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β</a:t>
            </a:r>
            <a:r>
              <a:rPr lang="en-US" sz="16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+</a:t>
            </a:r>
            <a:r>
              <a:rPr lang="en-US" sz="16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/EC decay of </a:t>
            </a:r>
            <a:r>
              <a:rPr lang="en-US" sz="16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80,82</a:t>
            </a:r>
            <a:r>
              <a:rPr lang="en-US" sz="16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Y with the measurement of internal conversion electrons at the ISOLDE Decay Station will happen this year :-)</a:t>
            </a:r>
            <a:endParaRPr lang="en-US" sz="16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The extreme prolate deformation and large </a:t>
            </a:r>
            <a:r>
              <a:rPr lang="en-US" sz="1600" b="0" i="1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E2</a:t>
            </a:r>
            <a:r>
              <a:rPr lang="en-US" sz="16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strengths seen in the neutron-deficient </a:t>
            </a:r>
            <a:br/>
            <a:r>
              <a:rPr lang="en-US" sz="1600" b="0" i="1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A</a:t>
            </a:r>
            <a:r>
              <a:rPr lang="en-US" sz="16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~ 72-82 isotopes might be explained by </a:t>
            </a:r>
            <a:r>
              <a:rPr lang="en-US" sz="1600" b="1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softness of the potential energy surface</a:t>
            </a:r>
            <a:r>
              <a:rPr lang="en-US" sz="16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or by </a:t>
            </a:r>
            <a:r>
              <a:rPr lang="en-US" sz="1600" b="1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shape mixing </a:t>
            </a:r>
            <a:r>
              <a:rPr lang="en-US" sz="16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(Korten, 2001; Bouchez </a:t>
            </a:r>
            <a:r>
              <a:rPr lang="en-US" sz="1600" b="0" i="1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et al</a:t>
            </a:r>
            <a:r>
              <a:rPr lang="en-US" sz="16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., 2003). 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75" name="Image 11"/>
          <p:cNvPicPr/>
          <p:nvPr/>
        </p:nvPicPr>
        <p:blipFill>
          <a:blip r:embed="rId4"/>
          <a:stretch/>
        </p:blipFill>
        <p:spPr>
          <a:xfrm>
            <a:off x="786240" y="2326680"/>
            <a:ext cx="2709720" cy="2752200"/>
          </a:xfrm>
          <a:prstGeom prst="rect">
            <a:avLst/>
          </a:prstGeom>
          <a:ln w="0">
            <a:noFill/>
          </a:ln>
        </p:spPr>
      </p:pic>
      <p:sp>
        <p:nvSpPr>
          <p:cNvPr id="76" name="CustomShape 4"/>
          <p:cNvSpPr/>
          <p:nvPr/>
        </p:nvSpPr>
        <p:spPr>
          <a:xfrm>
            <a:off x="7534800" y="4866480"/>
            <a:ext cx="160812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21225A"/>
                </a:solidFill>
                <a:latin typeface="Arial"/>
                <a:ea typeface="DejaVu Sans"/>
              </a:rPr>
              <a:t>T. Rodriguez (2020). 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77" name="Image 6"/>
          <p:cNvPicPr/>
          <p:nvPr/>
        </p:nvPicPr>
        <p:blipFill>
          <a:blip r:embed="rId5"/>
          <a:stretch/>
        </p:blipFill>
        <p:spPr>
          <a:xfrm>
            <a:off x="6009120" y="2326680"/>
            <a:ext cx="1524600" cy="2784240"/>
          </a:xfrm>
          <a:prstGeom prst="rect">
            <a:avLst/>
          </a:prstGeom>
          <a:ln w="0">
            <a:noFill/>
          </a:ln>
        </p:spPr>
      </p:pic>
      <p:pic>
        <p:nvPicPr>
          <p:cNvPr id="78" name="Image 7"/>
          <p:cNvPicPr/>
          <p:nvPr/>
        </p:nvPicPr>
        <p:blipFill>
          <a:blip r:embed="rId6"/>
          <a:stretch/>
        </p:blipFill>
        <p:spPr>
          <a:xfrm>
            <a:off x="4336560" y="2273400"/>
            <a:ext cx="1519560" cy="278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14"/>
          <p:cNvPicPr/>
          <p:nvPr/>
        </p:nvPicPr>
        <p:blipFill>
          <a:blip r:embed="rId2"/>
          <a:stretch/>
        </p:blipFill>
        <p:spPr>
          <a:xfrm>
            <a:off x="0" y="0"/>
            <a:ext cx="3670560" cy="1233720"/>
          </a:xfrm>
          <a:prstGeom prst="rect">
            <a:avLst/>
          </a:prstGeom>
          <a:ln w="0">
            <a:noFill/>
          </a:ln>
        </p:spPr>
      </p:pic>
      <p:pic>
        <p:nvPicPr>
          <p:cNvPr id="80" name="Image 15"/>
          <p:cNvPicPr/>
          <p:nvPr/>
        </p:nvPicPr>
        <p:blipFill>
          <a:blip r:embed="rId3"/>
          <a:stretch/>
        </p:blipFill>
        <p:spPr>
          <a:xfrm>
            <a:off x="3672000" y="0"/>
            <a:ext cx="5470560" cy="1233720"/>
          </a:xfrm>
          <a:prstGeom prst="rect">
            <a:avLst/>
          </a:prstGeom>
          <a:ln w="0">
            <a:noFill/>
          </a:ln>
        </p:spPr>
      </p:pic>
      <p:pic>
        <p:nvPicPr>
          <p:cNvPr id="81" name="Image 18"/>
          <p:cNvPicPr/>
          <p:nvPr/>
        </p:nvPicPr>
        <p:blipFill>
          <a:blip r:embed="rId4"/>
          <a:stretch/>
        </p:blipFill>
        <p:spPr>
          <a:xfrm>
            <a:off x="0" y="0"/>
            <a:ext cx="3670560" cy="1233720"/>
          </a:xfrm>
          <a:prstGeom prst="rect">
            <a:avLst/>
          </a:prstGeom>
          <a:ln w="0"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0" y="2080080"/>
            <a:ext cx="9142560" cy="121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N. Bernier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1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K. Abrahams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1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J.N. Orce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1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</a:t>
            </a:r>
            <a:r>
              <a:rPr lang="en-GB" sz="1400" b="0" strike="noStrike" spc="-1">
                <a:solidFill>
                  <a:srgbClr val="21225A"/>
                </a:solidFill>
                <a:latin typeface="Arial"/>
                <a:ea typeface="ヒラギノ角ゴ Pro W3"/>
              </a:rPr>
              <a:t>T.R. Rodriguez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3</a:t>
            </a:r>
            <a:r>
              <a:rPr lang="en-GB" sz="1400" b="0" strike="noStrike" spc="-1">
                <a:solidFill>
                  <a:srgbClr val="21225A"/>
                </a:solidFill>
                <a:latin typeface="Arial"/>
                <a:ea typeface="ヒラギノ角ゴ Pro W3"/>
              </a:rPr>
              <a:t>, 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J. Henderson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4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S. A. Gillespie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5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</a:t>
            </a:r>
            <a:br/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F.A. Ali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6,7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L. Atar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6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G. Ball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5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S. Bhattcharjee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5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R. Caballero-Folch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5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A. Chester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5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R. Coleman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6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T. Drake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8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</a:t>
            </a:r>
            <a:br/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E. Dunling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9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A.B. Garnsworthy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5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B. Greaves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6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G.F.  Grinyer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10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G. Hackman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5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E. Kasanda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6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R. Lafleur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5,6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</a:t>
            </a:r>
            <a:br/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S. Masango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1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D. Muecher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6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C. Ngwetsheni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1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S.S. Ntshangase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2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B. Olaizola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5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T. Rockman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6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Y. Saito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5,11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</a:t>
            </a:r>
            <a:br/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L. Sexton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5,12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P. Siuryte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5,12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J. Smallcombe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5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J. K. Smith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13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C. Svensson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6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E. Timakova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5,14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J. Williams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15</a:t>
            </a:r>
            <a:r>
              <a:rPr lang="en-ZA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, T. Zidar</a:t>
            </a:r>
            <a:r>
              <a:rPr lang="en-ZA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6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81560" y="3354840"/>
            <a:ext cx="2952000" cy="17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1</a:t>
            </a:r>
            <a:r>
              <a:rPr lang="en-US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U. of Western Cape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2</a:t>
            </a:r>
            <a:r>
              <a:rPr lang="en-US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U. of Zululand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3</a:t>
            </a:r>
            <a:r>
              <a:rPr lang="en-US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Uni. Autonoma de Madrid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4</a:t>
            </a:r>
            <a:r>
              <a:rPr lang="en-US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Lawrence Livermore Nat. Lab.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5</a:t>
            </a:r>
            <a:r>
              <a:rPr lang="en-US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TRIUMF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6</a:t>
            </a:r>
            <a:r>
              <a:rPr lang="en-US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U. of Guelph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7</a:t>
            </a:r>
            <a:r>
              <a:rPr lang="en-US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U. of Sulaimani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8</a:t>
            </a:r>
            <a:r>
              <a:rPr lang="en-US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U. of Toronto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208520" y="1376640"/>
            <a:ext cx="672552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ZA" sz="2400" b="0" strike="noStrike" spc="-1">
                <a:solidFill>
                  <a:srgbClr val="002060"/>
                </a:solidFill>
                <a:latin typeface="Arial"/>
                <a:ea typeface="DejaVu Sans"/>
              </a:rPr>
              <a:t>Thanks to collaborators!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864320" y="3370680"/>
            <a:ext cx="3561480" cy="17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9</a:t>
            </a:r>
            <a:r>
              <a:rPr lang="en-US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U. of York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10</a:t>
            </a:r>
            <a:r>
              <a:rPr lang="en-US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U. of Regina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11</a:t>
            </a:r>
            <a:r>
              <a:rPr lang="en-US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U. of British Columbia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12</a:t>
            </a:r>
            <a:r>
              <a:rPr lang="en-US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U. of Surrey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12</a:t>
            </a:r>
            <a:r>
              <a:rPr lang="en-US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Reed College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13</a:t>
            </a:r>
            <a:r>
              <a:rPr lang="en-US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McMaster U.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baseline="30000">
                <a:solidFill>
                  <a:srgbClr val="002060"/>
                </a:solidFill>
                <a:latin typeface="Arial"/>
                <a:ea typeface="ヒラギノ角ゴ Pro W3"/>
              </a:rPr>
              <a:t>14</a:t>
            </a:r>
            <a:r>
              <a:rPr lang="en-US" sz="1400" b="0" strike="noStrike" spc="-1">
                <a:solidFill>
                  <a:srgbClr val="002060"/>
                </a:solidFill>
                <a:latin typeface="Arial"/>
                <a:ea typeface="ヒラギノ角ゴ Pro W3"/>
              </a:rPr>
              <a:t> Simon Fraser U.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653200" y="1802520"/>
            <a:ext cx="396144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https://nuclear.uwc.ac.za/index.php/uwc-triumf/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47409</TotalTime>
  <Words>448</Words>
  <Application>Microsoft Office PowerPoint</Application>
  <PresentationFormat>Affichage à l'écran (16:9)</PresentationFormat>
  <Paragraphs>39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Symbol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Nikita .</dc:creator>
  <dc:description/>
  <cp:lastModifiedBy>Author</cp:lastModifiedBy>
  <cp:revision>654</cp:revision>
  <cp:lastPrinted>2015-11-02T18:28:18Z</cp:lastPrinted>
  <dcterms:created xsi:type="dcterms:W3CDTF">2016-11-02T21:27:40Z</dcterms:created>
  <dcterms:modified xsi:type="dcterms:W3CDTF">2022-06-17T11:07:50Z</dcterms:modified>
  <dc:language>en-ZA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Affichage à l'écran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5</vt:i4>
  </property>
</Properties>
</file>