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98beb87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98beb87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98beb87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98beb87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98beb87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98beb87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98beb87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98beb87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98beb87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98beb87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98beb87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98beb87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98beb87a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98beb87a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98beb87a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98beb87a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98beb87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98beb87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98beb87a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98beb87a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98beb87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98beb87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98beb87a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98beb87a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98beb87a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98beb87a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98beb87a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98beb87a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98beb87a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98beb87a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98beb87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98beb87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98beb87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98beb87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98beb87a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98beb87a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98beb8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98beb8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98beb87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98beb87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8beb87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98beb87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98beb87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98beb87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python.org/3/library/unittest.mock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Testing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22,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 in Python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unittest library has a module for mocking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2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rom </a:t>
            </a:r>
            <a:r>
              <a:rPr b="1" lang="en" sz="2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unittest import mock</a:t>
            </a:r>
            <a:endParaRPr b="1" sz="22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https://docs.python.org/3/library/unittest.mock.html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you to provide false </a:t>
            </a:r>
            <a:r>
              <a:rPr i="1" lang="en"/>
              <a:t>implementations</a:t>
            </a:r>
            <a:r>
              <a:rPr lang="en"/>
              <a:t>, </a:t>
            </a:r>
            <a:r>
              <a:rPr i="1" lang="en"/>
              <a:t>return values</a:t>
            </a:r>
            <a:r>
              <a:rPr lang="en"/>
              <a:t>, </a:t>
            </a:r>
            <a:r>
              <a:rPr i="1" lang="en"/>
              <a:t>exceptions</a:t>
            </a:r>
            <a:r>
              <a:rPr lang="en"/>
              <a:t>, and more for a particular function, module, or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the code under test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671638"/>
            <a:ext cx="71437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@mock.patch</a:t>
            </a:r>
            <a:r>
              <a:rPr lang="en"/>
              <a:t> decorator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00" y="1581525"/>
            <a:ext cx="8678201" cy="23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1168175" y="2731700"/>
            <a:ext cx="30462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4385100" y="3027875"/>
            <a:ext cx="11952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688650" y="3315050"/>
            <a:ext cx="48891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assert_called_with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00" y="1201050"/>
            <a:ext cx="8638199" cy="33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2219500" y="4124900"/>
            <a:ext cx="49422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side_effect</a:t>
            </a:r>
            <a:r>
              <a:rPr lang="en"/>
              <a:t> to trigger an exception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7" y="1152475"/>
            <a:ext cx="8738226" cy="38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2363300" y="3747100"/>
            <a:ext cx="57960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 fake implementation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4627" r="4636" t="0"/>
          <a:stretch/>
        </p:blipFill>
        <p:spPr>
          <a:xfrm>
            <a:off x="191413" y="1287612"/>
            <a:ext cx="8761174" cy="31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4430050" y="3324775"/>
            <a:ext cx="21297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a mock to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/>
              <a:t> or other variables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357" l="0" r="0" t="367"/>
          <a:stretch/>
        </p:blipFill>
        <p:spPr>
          <a:xfrm>
            <a:off x="155850" y="1439170"/>
            <a:ext cx="8832300" cy="284301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1725300" y="3648250"/>
            <a:ext cx="72630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Mocking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Syllabus, clone the linked repository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https://github.com/UWDATA515/testing_example.git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into the mocking_example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the README and follow the directions to try mocking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UI testing?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 the </a:t>
            </a:r>
            <a:r>
              <a:rPr lang="en" sz="2100"/>
              <a:t>user </a:t>
            </a:r>
            <a:r>
              <a:rPr lang="en" sz="2100"/>
              <a:t>interface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GUI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CLI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Specifically, the</a:t>
            </a:r>
            <a:r>
              <a:rPr lang="en" sz="2100"/>
              <a:t> </a:t>
            </a:r>
            <a:r>
              <a:rPr lang="en" sz="2100"/>
              <a:t>visual elements,</a:t>
            </a:r>
            <a:r>
              <a:rPr lang="en" sz="2100"/>
              <a:t> </a:t>
            </a:r>
            <a:r>
              <a:rPr lang="en" sz="2100"/>
              <a:t>layout, and</a:t>
            </a:r>
            <a:r>
              <a:rPr lang="en" sz="2100"/>
              <a:t> i</a:t>
            </a:r>
            <a:r>
              <a:rPr lang="en" sz="2100"/>
              <a:t>nteractions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Lots of tools, but they get pretty complicated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Selenium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Cypress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01" y="405213"/>
            <a:ext cx="8666198" cy="43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752600"/>
            <a:ext cx="28003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Streamlit’s AppTest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test function, create an “AppTest”: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 = AppTest.from_file("app.py").run()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 that different content is what you expect it to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self.assertEqual(at.text[0].value,"Whatever the content should be")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Interact with components: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at.button[0].click().run()</a:t>
            </a:r>
            <a:endParaRPr sz="2100"/>
          </a:p>
        </p:txBody>
      </p:sp>
      <p:grpSp>
        <p:nvGrpSpPr>
          <p:cNvPr id="210" name="Google Shape;210;p34"/>
          <p:cNvGrpSpPr/>
          <p:nvPr/>
        </p:nvGrpSpPr>
        <p:grpSpPr>
          <a:xfrm>
            <a:off x="2776625" y="917025"/>
            <a:ext cx="5140025" cy="1077900"/>
            <a:chOff x="2776625" y="917025"/>
            <a:chExt cx="5140025" cy="1077900"/>
          </a:xfrm>
        </p:grpSpPr>
        <p:sp>
          <p:nvSpPr>
            <p:cNvPr id="211" name="Google Shape;211;p34"/>
            <p:cNvSpPr/>
            <p:nvPr/>
          </p:nvSpPr>
          <p:spPr>
            <a:xfrm>
              <a:off x="2776625" y="1635825"/>
              <a:ext cx="1051500" cy="359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4"/>
            <p:cNvSpPr txBox="1"/>
            <p:nvPr/>
          </p:nvSpPr>
          <p:spPr>
            <a:xfrm>
              <a:off x="4798450" y="917025"/>
              <a:ext cx="31182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Instead of importing the file normally, use </a:t>
              </a:r>
              <a:r>
                <a:rPr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from_file</a:t>
              </a:r>
              <a:endPara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3" name="Google Shape;213;p34"/>
            <p:cNvCxnSpPr>
              <a:stCxn id="212" idx="1"/>
              <a:endCxn id="211" idx="3"/>
            </p:cNvCxnSpPr>
            <p:nvPr/>
          </p:nvCxnSpPr>
          <p:spPr>
            <a:xfrm flipH="1">
              <a:off x="3828250" y="1276425"/>
              <a:ext cx="970200" cy="539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4" name="Google Shape;214;p34"/>
          <p:cNvGrpSpPr/>
          <p:nvPr/>
        </p:nvGrpSpPr>
        <p:grpSpPr>
          <a:xfrm>
            <a:off x="2534000" y="2895375"/>
            <a:ext cx="6378800" cy="1390475"/>
            <a:chOff x="2534000" y="2895375"/>
            <a:chExt cx="6378800" cy="1390475"/>
          </a:xfrm>
        </p:grpSpPr>
        <p:sp>
          <p:nvSpPr>
            <p:cNvPr id="215" name="Google Shape;215;p34"/>
            <p:cNvSpPr txBox="1"/>
            <p:nvPr/>
          </p:nvSpPr>
          <p:spPr>
            <a:xfrm>
              <a:off x="4851100" y="3028250"/>
              <a:ext cx="4061700" cy="12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Access UI elements by their type through the app test object. Here, [0] signifies that there might be many text elements, and we want the first one</a:t>
              </a:r>
              <a:endPara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2534000" y="2895375"/>
              <a:ext cx="745800" cy="30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34"/>
            <p:cNvCxnSpPr>
              <a:stCxn id="215" idx="1"/>
              <a:endCxn id="216" idx="2"/>
            </p:cNvCxnSpPr>
            <p:nvPr/>
          </p:nvCxnSpPr>
          <p:spPr>
            <a:xfrm rot="10800000">
              <a:off x="2906800" y="3198950"/>
              <a:ext cx="1944300" cy="458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8" name="Google Shape;218;p34"/>
          <p:cNvGrpSpPr/>
          <p:nvPr/>
        </p:nvGrpSpPr>
        <p:grpSpPr>
          <a:xfrm>
            <a:off x="1770200" y="4116925"/>
            <a:ext cx="6056375" cy="906250"/>
            <a:chOff x="3576725" y="2967125"/>
            <a:chExt cx="6056375" cy="906250"/>
          </a:xfrm>
        </p:grpSpPr>
        <p:sp>
          <p:nvSpPr>
            <p:cNvPr id="219" name="Google Shape;219;p34"/>
            <p:cNvSpPr txBox="1"/>
            <p:nvPr/>
          </p:nvSpPr>
          <p:spPr>
            <a:xfrm>
              <a:off x="4851100" y="3198975"/>
              <a:ext cx="47820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Different interactive UI elements have different behaviors that you can trigger</a:t>
              </a:r>
              <a:endPara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3576725" y="2967125"/>
              <a:ext cx="789000" cy="30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34"/>
            <p:cNvCxnSpPr>
              <a:stCxn id="219" idx="1"/>
              <a:endCxn id="220" idx="2"/>
            </p:cNvCxnSpPr>
            <p:nvPr/>
          </p:nvCxnSpPr>
          <p:spPr>
            <a:xfrm rot="10800000">
              <a:off x="3971200" y="3270675"/>
              <a:ext cx="879900" cy="26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Streamlit testing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same testing repository as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into the ui_testing_example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the README and follow the directions to try adding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aren’t using Streamlit, feel free to use this opportunity to research what testing options exist for your user interface framework.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Unit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Integration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Validation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System/E2E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UI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Regression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Black box/white box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Fuzzy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Usability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Security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Accessibility</a:t>
            </a:r>
            <a:r>
              <a:rPr lang="en"/>
              <a:t>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Load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Continuous testing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Mocking</a:t>
            </a:r>
            <a:endParaRPr sz="2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UI testing in Streamlit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Mocking: motivation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Your code makes an HTTP request to a website, which may return data that varies over time.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write a test that validates…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…that your code works if there are HTTP errors?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…that your code works if the data changes?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…that your code works in normal cases?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…given that you don’t control the network or the other website?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Mocking: motivation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Another example: Homework 3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In HW3, you wrote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check_email_validity</a:t>
            </a:r>
            <a:r>
              <a:rPr lang="en" sz="2000"/>
              <a:t> and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process_newsgroup_file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instructors want to validate your code - but we want to grade each function separately!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If your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check_email_validity</a:t>
            </a:r>
            <a:r>
              <a:rPr lang="en" sz="1600"/>
              <a:t> is wrong, you should not ALSO lose points for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process_newsgroup_file</a:t>
            </a:r>
            <a:r>
              <a:rPr lang="en" sz="1600"/>
              <a:t>, assuming nothing else is wrong.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One solution: run OUR implementation of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check_email_validity</a:t>
            </a:r>
            <a:r>
              <a:rPr lang="en" sz="2000"/>
              <a:t> with YOUR implementation of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process_newsgroup_file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How can we do that?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Mocking: the problem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we unit test our code when it depends on other functions, modules, or input that we may not have control over?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2418163"/>
            <a:ext cx="33337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52475"/>
            <a:ext cx="5715000" cy="367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1"/>
          <p:cNvGrpSpPr/>
          <p:nvPr/>
        </p:nvGrpSpPr>
        <p:grpSpPr>
          <a:xfrm>
            <a:off x="6433800" y="1680375"/>
            <a:ext cx="2398500" cy="988500"/>
            <a:chOff x="6433800" y="1680375"/>
            <a:chExt cx="2398500" cy="988500"/>
          </a:xfrm>
        </p:grpSpPr>
        <p:sp>
          <p:nvSpPr>
            <p:cNvPr id="115" name="Google Shape;115;p21"/>
            <p:cNvSpPr txBox="1"/>
            <p:nvPr/>
          </p:nvSpPr>
          <p:spPr>
            <a:xfrm>
              <a:off x="6954300" y="1680375"/>
              <a:ext cx="1878000" cy="98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Fake implementations (“mocks”)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116" name="Google Shape;116;p21"/>
            <p:cNvCxnSpPr>
              <a:stCxn id="115" idx="1"/>
            </p:cNvCxnSpPr>
            <p:nvPr/>
          </p:nvCxnSpPr>
          <p:spPr>
            <a:xfrm flipH="1">
              <a:off x="6433800" y="2174625"/>
              <a:ext cx="520500" cy="287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7" name="Google Shape;117;p21"/>
          <p:cNvSpPr txBox="1"/>
          <p:nvPr/>
        </p:nvSpPr>
        <p:spPr>
          <a:xfrm>
            <a:off x="125775" y="4766175"/>
            <a:ext cx="8141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Image source: https://www.mathworks.com/help/matlab/mocking-framework.html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