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33341db43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33341db43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33341db43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33341db43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3341db43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33341db43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3f53ce94b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3f53ce94b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33341db43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33341db43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3341db43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33341db43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33341db43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33341db43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3341db43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3341db43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3341db43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3341db43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3341db43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3341db43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3341db43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3341db43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33341db43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33341db43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1" sz="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5825" y="95825"/>
            <a:ext cx="8925324" cy="4961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Relationship Id="rId4" Type="http://schemas.openxmlformats.org/officeDocument/2006/relationships/image" Target="../media/image1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8.jpg"/><Relationship Id="rId5" Type="http://schemas.openxmlformats.org/officeDocument/2006/relationships/image" Target="../media/image21.png"/><Relationship Id="rId6" Type="http://schemas.openxmlformats.org/officeDocument/2006/relationships/image" Target="../media/image20.png"/><Relationship Id="rId7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8.jpg"/><Relationship Id="rId6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Software Design for Data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Giving Presentations</a:t>
            </a:r>
            <a:endParaRPr/>
          </a:p>
        </p:txBody>
      </p:sp>
      <p:sp>
        <p:nvSpPr>
          <p:cNvPr id="64" name="Google Shape;64;p13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Melissa Winstanley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University of Washington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March 13,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Advice 6: Live demos</a:t>
            </a:r>
            <a:endParaRPr/>
          </a:p>
        </p:txBody>
      </p: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Show, don’t tell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/>
          </a:p>
        </p:txBody>
      </p:sp>
      <p:pic>
        <p:nvPicPr>
          <p:cNvPr descr="File:Wikipedia Final Project Second Draft.jpg - Wikimedia Commons"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0437" y="1152475"/>
            <a:ext cx="4489277" cy="3739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Advice 7: Interactivity</a:t>
            </a:r>
            <a:endParaRPr/>
          </a:p>
        </p:txBody>
      </p:sp>
      <p:sp>
        <p:nvSpPr>
          <p:cNvPr id="183" name="Google Shape;18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questions / involve the audience with interactive elements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Tale of Two Jobs: Teacher? Ejection Seat Technician? Both Hats Fit ..." id="184" name="Google Shape;18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75" y="1988825"/>
            <a:ext cx="4012925" cy="26746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ee Images : woman, run, treadmill, silhouette, sport, fit ..." id="185" name="Google Shape;18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2776" y="2194550"/>
            <a:ext cx="3280748" cy="211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Advice 8: Practice</a:t>
            </a:r>
            <a:endParaRPr/>
          </a:p>
        </p:txBody>
      </p:sp>
      <p:sp>
        <p:nvSpPr>
          <p:cNvPr id="191" name="Google Shape;19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92" name="Google Shape;192;p24"/>
          <p:cNvGrpSpPr/>
          <p:nvPr/>
        </p:nvGrpSpPr>
        <p:grpSpPr>
          <a:xfrm>
            <a:off x="366325" y="1079454"/>
            <a:ext cx="2871800" cy="2058821"/>
            <a:chOff x="366325" y="1079454"/>
            <a:chExt cx="2871800" cy="2058821"/>
          </a:xfrm>
        </p:grpSpPr>
        <p:pic>
          <p:nvPicPr>
            <p:cNvPr id="193" name="Google Shape;193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6325" y="1079454"/>
              <a:ext cx="2871800" cy="16358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" name="Google Shape;194;p24"/>
            <p:cNvSpPr txBox="1"/>
            <p:nvPr/>
          </p:nvSpPr>
          <p:spPr>
            <a:xfrm>
              <a:off x="556325" y="2715275"/>
              <a:ext cx="24918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Your script</a:t>
              </a:r>
              <a:endParaRPr sz="1800">
                <a:solidFill>
                  <a:schemeClr val="dk2"/>
                </a:solidFill>
              </a:endParaRPr>
            </a:p>
          </p:txBody>
        </p:sp>
      </p:grpSp>
      <p:grpSp>
        <p:nvGrpSpPr>
          <p:cNvPr id="195" name="Google Shape;195;p24"/>
          <p:cNvGrpSpPr/>
          <p:nvPr/>
        </p:nvGrpSpPr>
        <p:grpSpPr>
          <a:xfrm>
            <a:off x="2201675" y="3394125"/>
            <a:ext cx="2491800" cy="1508175"/>
            <a:chOff x="2201675" y="3394125"/>
            <a:chExt cx="2491800" cy="1508175"/>
          </a:xfrm>
        </p:grpSpPr>
        <p:pic>
          <p:nvPicPr>
            <p:cNvPr descr="Cartoon Eyes Free Stock Photo - Public Domain Pictures" id="196" name="Google Shape;196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57449" y="3394125"/>
              <a:ext cx="1980249" cy="953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24"/>
            <p:cNvSpPr txBox="1"/>
            <p:nvPr/>
          </p:nvSpPr>
          <p:spPr>
            <a:xfrm>
              <a:off x="2201675" y="4479300"/>
              <a:ext cx="24918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Eye contact</a:t>
              </a:r>
              <a:endParaRPr sz="1800">
                <a:solidFill>
                  <a:schemeClr val="dk2"/>
                </a:solidFill>
              </a:endParaRPr>
            </a:p>
          </p:txBody>
        </p:sp>
      </p:grpSp>
      <p:grpSp>
        <p:nvGrpSpPr>
          <p:cNvPr id="198" name="Google Shape;198;p24"/>
          <p:cNvGrpSpPr/>
          <p:nvPr/>
        </p:nvGrpSpPr>
        <p:grpSpPr>
          <a:xfrm>
            <a:off x="3577550" y="365750"/>
            <a:ext cx="2491800" cy="2423150"/>
            <a:chOff x="4812000" y="354325"/>
            <a:chExt cx="2491800" cy="2423150"/>
          </a:xfrm>
        </p:grpSpPr>
        <p:pic>
          <p:nvPicPr>
            <p:cNvPr descr="Vector clip art of happy kid jumping | Free SVG" id="199" name="Google Shape;199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46325" y="354325"/>
              <a:ext cx="2423149" cy="242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p24"/>
            <p:cNvSpPr txBox="1"/>
            <p:nvPr/>
          </p:nvSpPr>
          <p:spPr>
            <a:xfrm>
              <a:off x="4812000" y="2292275"/>
              <a:ext cx="24918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Enthusiasm</a:t>
              </a:r>
              <a:endParaRPr sz="1800">
                <a:solidFill>
                  <a:schemeClr val="dk2"/>
                </a:solidFill>
              </a:endParaRPr>
            </a:p>
          </p:txBody>
        </p:sp>
      </p:grpSp>
      <p:grpSp>
        <p:nvGrpSpPr>
          <p:cNvPr id="201" name="Google Shape;201;p24"/>
          <p:cNvGrpSpPr/>
          <p:nvPr/>
        </p:nvGrpSpPr>
        <p:grpSpPr>
          <a:xfrm>
            <a:off x="6120750" y="1697350"/>
            <a:ext cx="2491800" cy="1585513"/>
            <a:chOff x="6337925" y="1022975"/>
            <a:chExt cx="2491800" cy="1585513"/>
          </a:xfrm>
        </p:grpSpPr>
        <p:sp>
          <p:nvSpPr>
            <p:cNvPr id="202" name="Google Shape;202;p24"/>
            <p:cNvSpPr txBox="1"/>
            <p:nvPr/>
          </p:nvSpPr>
          <p:spPr>
            <a:xfrm>
              <a:off x="6337925" y="2185488"/>
              <a:ext cx="24918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Timing</a:t>
              </a:r>
              <a:endParaRPr sz="1800">
                <a:solidFill>
                  <a:schemeClr val="dk2"/>
                </a:solidFill>
              </a:endParaRPr>
            </a:p>
          </p:txBody>
        </p:sp>
        <p:pic>
          <p:nvPicPr>
            <p:cNvPr descr="Illustration of reset chronograph | Free SVG" id="203" name="Google Shape;203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029475" y="1022975"/>
              <a:ext cx="1108699" cy="1108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4" name="Google Shape;204;p24"/>
          <p:cNvGrpSpPr/>
          <p:nvPr/>
        </p:nvGrpSpPr>
        <p:grpSpPr>
          <a:xfrm>
            <a:off x="5873600" y="3776261"/>
            <a:ext cx="2871800" cy="1126027"/>
            <a:chOff x="5873600" y="3776261"/>
            <a:chExt cx="2871800" cy="1126027"/>
          </a:xfrm>
        </p:grpSpPr>
        <p:pic>
          <p:nvPicPr>
            <p:cNvPr descr="Tape player controls vector image | Public domain vectors" id="205" name="Google Shape;205;p2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873600" y="3776261"/>
              <a:ext cx="2871800" cy="7926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" name="Google Shape;206;p24"/>
            <p:cNvSpPr txBox="1"/>
            <p:nvPr/>
          </p:nvSpPr>
          <p:spPr>
            <a:xfrm>
              <a:off x="6063600" y="4479288"/>
              <a:ext cx="24918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Record yourself</a:t>
              </a:r>
              <a:endParaRPr sz="1800"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DATA 515 final presentations</a:t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10 minutes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Some of the “story” is already specified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Strive for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Timing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 walls of text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Scripted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Enthusiasm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 presentations bore your listeners!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4568575"/>
            <a:ext cx="8520600" cy="4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/>
              <a:t>Caveat: t</a:t>
            </a:r>
            <a:r>
              <a:rPr i="1" lang="en"/>
              <a:t>his lecture contains my personal opinions</a:t>
            </a:r>
            <a:endParaRPr i="1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963" y="1152463"/>
            <a:ext cx="4922074" cy="32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Advice 1: Slides are not for reading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152475"/>
            <a:ext cx="8520600" cy="38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 much text on a slide is distracting and redundant.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People struggle with reading and listening at the same time.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audience may be trying to read the slide instead of listening to you.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read it word-for-word, it’s redundant. What’s the point of you even being there?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can be overwhelming and cause your listeners to glaze over and not remember anything.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not immediately clear what the most important takeaways are.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 sentences contain lots of words that aren’t actually important to your point.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3326575" y="4285225"/>
            <a:ext cx="46704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F0000"/>
                </a:solidFill>
              </a:rPr>
              <a:t>How much did you hate this slide?</a:t>
            </a:r>
            <a:endParaRPr b="1" i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Advice 1: Slides are not for reading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5" y="1824057"/>
            <a:ext cx="4347000" cy="2439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6"/>
          <p:cNvGrpSpPr/>
          <p:nvPr/>
        </p:nvGrpSpPr>
        <p:grpSpPr>
          <a:xfrm>
            <a:off x="416300" y="1271110"/>
            <a:ext cx="1609800" cy="1670540"/>
            <a:chOff x="416300" y="1271110"/>
            <a:chExt cx="1609800" cy="1670540"/>
          </a:xfrm>
        </p:grpSpPr>
        <p:pic>
          <p:nvPicPr>
            <p:cNvPr descr="File:Reading-297450.png - Wikimedia Commons" id="86" name="Google Shape;86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37074" y="1271110"/>
              <a:ext cx="1497699" cy="112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16"/>
            <p:cNvSpPr txBox="1"/>
            <p:nvPr/>
          </p:nvSpPr>
          <p:spPr>
            <a:xfrm>
              <a:off x="416300" y="2460750"/>
              <a:ext cx="1609800" cy="48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Reading</a:t>
              </a:r>
              <a:endParaRPr sz="1800">
                <a:solidFill>
                  <a:schemeClr val="dk2"/>
                </a:solidFill>
              </a:endParaRPr>
            </a:p>
          </p:txBody>
        </p:sp>
      </p:grpSp>
      <p:grpSp>
        <p:nvGrpSpPr>
          <p:cNvPr id="88" name="Google Shape;88;p16"/>
          <p:cNvGrpSpPr/>
          <p:nvPr/>
        </p:nvGrpSpPr>
        <p:grpSpPr>
          <a:xfrm>
            <a:off x="2437175" y="1317338"/>
            <a:ext cx="1609800" cy="1624300"/>
            <a:chOff x="2437175" y="1317338"/>
            <a:chExt cx="1609800" cy="1624300"/>
          </a:xfrm>
        </p:grpSpPr>
        <p:pic>
          <p:nvPicPr>
            <p:cNvPr descr="File:Assistive Listening Devices 2.JPG - Wikimedia Commons" id="89" name="Google Shape;89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790463" y="1317338"/>
              <a:ext cx="925825" cy="925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6"/>
            <p:cNvSpPr txBox="1"/>
            <p:nvPr/>
          </p:nvSpPr>
          <p:spPr>
            <a:xfrm>
              <a:off x="2437175" y="2460738"/>
              <a:ext cx="1609800" cy="48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429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Char char="+"/>
              </a:pPr>
              <a:r>
                <a:rPr lang="en" sz="1800">
                  <a:solidFill>
                    <a:schemeClr val="dk2"/>
                  </a:solidFill>
                </a:rPr>
                <a:t>Listening</a:t>
              </a:r>
              <a:endParaRPr sz="1800">
                <a:solidFill>
                  <a:schemeClr val="dk2"/>
                </a:solidFill>
              </a:endParaRPr>
            </a:p>
          </p:txBody>
        </p:sp>
      </p:grpSp>
      <p:grpSp>
        <p:nvGrpSpPr>
          <p:cNvPr id="91" name="Google Shape;91;p16"/>
          <p:cNvGrpSpPr/>
          <p:nvPr/>
        </p:nvGrpSpPr>
        <p:grpSpPr>
          <a:xfrm>
            <a:off x="1230375" y="3009200"/>
            <a:ext cx="3013200" cy="2167175"/>
            <a:chOff x="1230375" y="3009200"/>
            <a:chExt cx="3013200" cy="2167175"/>
          </a:xfrm>
        </p:grpSpPr>
        <p:pic>
          <p:nvPicPr>
            <p:cNvPr descr="Woman wearing blue dress shirt stopping gesture | free photos | UIHere" id="92" name="Google Shape;92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278375" y="3009200"/>
              <a:ext cx="2388424" cy="159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6"/>
            <p:cNvSpPr txBox="1"/>
            <p:nvPr/>
          </p:nvSpPr>
          <p:spPr>
            <a:xfrm>
              <a:off x="1230375" y="4603675"/>
              <a:ext cx="30132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= confusion + boredom</a:t>
              </a:r>
              <a:endParaRPr sz="1800"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Advice 1: Slides are not for reading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Limit text on each slide</a:t>
            </a:r>
            <a:endParaRPr sz="27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No full sentences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Illustrative images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Short bulleted lists if needed</a:t>
            </a:r>
            <a:endParaRPr sz="23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Don’t read your slides!</a:t>
            </a:r>
            <a:endParaRPr sz="2700"/>
          </a:p>
        </p:txBody>
      </p:sp>
      <p:pic>
        <p:nvPicPr>
          <p:cNvPr descr="Free Images : checklist, business, businesswoman, notebook, list ..." id="100" name="Google Shape;100;p17"/>
          <p:cNvPicPr preferRelativeResize="0"/>
          <p:nvPr/>
        </p:nvPicPr>
        <p:blipFill rotWithShape="1">
          <a:blip r:embed="rId3">
            <a:alphaModFix/>
          </a:blip>
          <a:srcRect b="28103" l="17791" r="22941" t="9334"/>
          <a:stretch/>
        </p:blipFill>
        <p:spPr>
          <a:xfrm>
            <a:off x="5680700" y="1680200"/>
            <a:ext cx="3028951" cy="213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Advice 2 (1b): Slides are not for handouts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497" y="1017725"/>
            <a:ext cx="5337001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Advice 3: Styling your slides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935925" y="1468100"/>
            <a:ext cx="3391500" cy="9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600"/>
              <a:t>Big fonts!</a:t>
            </a:r>
            <a:endParaRPr b="1" sz="3000"/>
          </a:p>
        </p:txBody>
      </p:sp>
      <p:grpSp>
        <p:nvGrpSpPr>
          <p:cNvPr id="114" name="Google Shape;114;p19"/>
          <p:cNvGrpSpPr/>
          <p:nvPr/>
        </p:nvGrpSpPr>
        <p:grpSpPr>
          <a:xfrm>
            <a:off x="137150" y="1017725"/>
            <a:ext cx="3154800" cy="2342700"/>
            <a:chOff x="137150" y="1017725"/>
            <a:chExt cx="3154800" cy="2342700"/>
          </a:xfrm>
        </p:grpSpPr>
        <p:pic>
          <p:nvPicPr>
            <p:cNvPr descr="Royalty-Free photo: Photo of green mountains | PickPik" id="115" name="Google Shape;115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700" y="1017725"/>
              <a:ext cx="2602950" cy="1735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19"/>
            <p:cNvSpPr txBox="1"/>
            <p:nvPr/>
          </p:nvSpPr>
          <p:spPr>
            <a:xfrm>
              <a:off x="137150" y="2640425"/>
              <a:ext cx="31548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500">
                  <a:solidFill>
                    <a:schemeClr val="dk2"/>
                  </a:solidFill>
                </a:rPr>
                <a:t>Illustrative images</a:t>
              </a:r>
              <a:endParaRPr b="1" sz="2500">
                <a:solidFill>
                  <a:schemeClr val="dk2"/>
                </a:solidFill>
              </a:endParaRPr>
            </a:p>
          </p:txBody>
        </p:sp>
      </p:grpSp>
      <p:grpSp>
        <p:nvGrpSpPr>
          <p:cNvPr id="117" name="Google Shape;117;p19"/>
          <p:cNvGrpSpPr/>
          <p:nvPr/>
        </p:nvGrpSpPr>
        <p:grpSpPr>
          <a:xfrm>
            <a:off x="1924050" y="3360425"/>
            <a:ext cx="3154800" cy="1543051"/>
            <a:chOff x="1924050" y="3360425"/>
            <a:chExt cx="3154800" cy="1543051"/>
          </a:xfrm>
        </p:grpSpPr>
        <p:pic>
          <p:nvPicPr>
            <p:cNvPr descr="Free Images : light, architecture, white, floor, perspective ..." id="118" name="Google Shape;118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43550" y="3360425"/>
              <a:ext cx="2126623" cy="15430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19"/>
            <p:cNvSpPr txBox="1"/>
            <p:nvPr/>
          </p:nvSpPr>
          <p:spPr>
            <a:xfrm>
              <a:off x="1924050" y="4141550"/>
              <a:ext cx="31548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500">
                  <a:solidFill>
                    <a:schemeClr val="dk2"/>
                  </a:solidFill>
                </a:rPr>
                <a:t>Don’t be afraid of white space</a:t>
              </a:r>
              <a:endParaRPr b="1" sz="2500">
                <a:solidFill>
                  <a:schemeClr val="dk2"/>
                </a:solidFill>
              </a:endParaRPr>
            </a:p>
          </p:txBody>
        </p:sp>
      </p:grpSp>
      <p:sp>
        <p:nvSpPr>
          <p:cNvPr id="120" name="Google Shape;120;p19"/>
          <p:cNvSpPr txBox="1"/>
          <p:nvPr/>
        </p:nvSpPr>
        <p:spPr>
          <a:xfrm>
            <a:off x="5718800" y="3261450"/>
            <a:ext cx="373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155CC"/>
                </a:solidFill>
              </a:rPr>
              <a:t>A</a:t>
            </a:r>
            <a:endParaRPr b="1" sz="2500">
              <a:solidFill>
                <a:srgbClr val="1155CC"/>
              </a:solidFill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5932275" y="3261450"/>
            <a:ext cx="373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155CC"/>
                </a:solidFill>
              </a:rPr>
              <a:t>N</a:t>
            </a:r>
            <a:endParaRPr b="1" sz="2500">
              <a:solidFill>
                <a:srgbClr val="1155CC"/>
              </a:solidFill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6160875" y="3261450"/>
            <a:ext cx="373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155CC"/>
                </a:solidFill>
              </a:rPr>
              <a:t>I</a:t>
            </a:r>
            <a:endParaRPr b="1" sz="2500">
              <a:solidFill>
                <a:srgbClr val="1155CC"/>
              </a:solidFill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6260050" y="3261450"/>
            <a:ext cx="373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155CC"/>
                </a:solidFill>
              </a:rPr>
              <a:t>M</a:t>
            </a:r>
            <a:endParaRPr b="1" sz="2500">
              <a:solidFill>
                <a:srgbClr val="1155CC"/>
              </a:solidFill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6534375" y="3261450"/>
            <a:ext cx="373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155CC"/>
                </a:solidFill>
              </a:rPr>
              <a:t>A</a:t>
            </a:r>
            <a:endParaRPr b="1" sz="2500">
              <a:solidFill>
                <a:srgbClr val="1155CC"/>
              </a:solidFill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6744150" y="3261450"/>
            <a:ext cx="373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155CC"/>
                </a:solidFill>
              </a:rPr>
              <a:t>T</a:t>
            </a:r>
            <a:endParaRPr b="1" sz="2500">
              <a:solidFill>
                <a:srgbClr val="1155CC"/>
              </a:solidFill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6953600" y="3261450"/>
            <a:ext cx="373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155CC"/>
                </a:solidFill>
              </a:rPr>
              <a:t>I</a:t>
            </a:r>
            <a:endParaRPr b="1" sz="2500">
              <a:solidFill>
                <a:srgbClr val="1155CC"/>
              </a:solidFill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7067875" y="3261450"/>
            <a:ext cx="373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155CC"/>
                </a:solidFill>
              </a:rPr>
              <a:t>O</a:t>
            </a:r>
            <a:endParaRPr b="1" sz="2500">
              <a:solidFill>
                <a:srgbClr val="1155CC"/>
              </a:solidFill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7327425" y="3261450"/>
            <a:ext cx="373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155CC"/>
                </a:solidFill>
              </a:rPr>
              <a:t>N</a:t>
            </a:r>
            <a:endParaRPr b="1" sz="2500">
              <a:solidFill>
                <a:srgbClr val="1155CC"/>
              </a:solidFill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7556025" y="3261450"/>
            <a:ext cx="373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155CC"/>
                </a:solidFill>
              </a:rPr>
              <a:t>S</a:t>
            </a:r>
            <a:endParaRPr b="1" sz="2500">
              <a:solidFill>
                <a:srgbClr val="1155C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Advice 4: Tell a story</a:t>
            </a:r>
            <a:endParaRPr/>
          </a:p>
        </p:txBody>
      </p:sp>
      <p:grpSp>
        <p:nvGrpSpPr>
          <p:cNvPr id="135" name="Google Shape;135;p20"/>
          <p:cNvGrpSpPr/>
          <p:nvPr/>
        </p:nvGrpSpPr>
        <p:grpSpPr>
          <a:xfrm>
            <a:off x="4335185" y="1876351"/>
            <a:ext cx="2253600" cy="1355175"/>
            <a:chOff x="4753223" y="1857800"/>
            <a:chExt cx="2253600" cy="1355175"/>
          </a:xfrm>
        </p:grpSpPr>
        <p:sp>
          <p:nvSpPr>
            <p:cNvPr id="136" name="Google Shape;136;p20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" name="Google Shape;137;p20"/>
            <p:cNvGrpSpPr/>
            <p:nvPr/>
          </p:nvGrpSpPr>
          <p:grpSpPr>
            <a:xfrm>
              <a:off x="4753223" y="1857800"/>
              <a:ext cx="2253600" cy="1354090"/>
              <a:chOff x="4753223" y="1857800"/>
              <a:chExt cx="2253600" cy="1354090"/>
            </a:xfrm>
          </p:grpSpPr>
          <p:grpSp>
            <p:nvGrpSpPr>
              <p:cNvPr id="138" name="Google Shape;138;p20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39" name="Google Shape;139;p20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40" name="Google Shape;140;p20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1" name="Google Shape;141;p20"/>
              <p:cNvSpPr txBox="1"/>
              <p:nvPr/>
            </p:nvSpPr>
            <p:spPr>
              <a:xfrm>
                <a:off x="4753223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2400">
                    <a:latin typeface="Roboto"/>
                    <a:ea typeface="Roboto"/>
                    <a:cs typeface="Roboto"/>
                    <a:sym typeface="Roboto"/>
                  </a:rPr>
                  <a:t>Content</a:t>
                </a:r>
                <a:endParaRPr b="1" sz="24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42" name="Google Shape;142;p20"/>
          <p:cNvGrpSpPr/>
          <p:nvPr/>
        </p:nvGrpSpPr>
        <p:grpSpPr>
          <a:xfrm>
            <a:off x="6258735" y="3098018"/>
            <a:ext cx="2480177" cy="1358783"/>
            <a:chOff x="6676773" y="3079467"/>
            <a:chExt cx="2480177" cy="1358783"/>
          </a:xfrm>
        </p:grpSpPr>
        <p:sp>
          <p:nvSpPr>
            <p:cNvPr id="143" name="Google Shape;143;p20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085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" name="Google Shape;144;p20"/>
            <p:cNvGrpSpPr/>
            <p:nvPr/>
          </p:nvGrpSpPr>
          <p:grpSpPr>
            <a:xfrm>
              <a:off x="6676773" y="3079467"/>
              <a:ext cx="2253600" cy="1358783"/>
              <a:chOff x="6676773" y="3079467"/>
              <a:chExt cx="2253600" cy="1358783"/>
            </a:xfrm>
          </p:grpSpPr>
          <p:grpSp>
            <p:nvGrpSpPr>
              <p:cNvPr id="145" name="Google Shape;145;p20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46" name="Google Shape;146;p20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47" name="Google Shape;147;p20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8" name="Google Shape;148;p20"/>
              <p:cNvSpPr txBox="1"/>
              <p:nvPr/>
            </p:nvSpPr>
            <p:spPr>
              <a:xfrm>
                <a:off x="6676773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2400">
                    <a:latin typeface="Roboto"/>
                    <a:ea typeface="Roboto"/>
                    <a:cs typeface="Roboto"/>
                    <a:sym typeface="Roboto"/>
                  </a:rPr>
                  <a:t>Conclusion</a:t>
                </a:r>
                <a:endParaRPr b="1" sz="24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49" name="Google Shape;149;p20"/>
          <p:cNvGrpSpPr/>
          <p:nvPr/>
        </p:nvGrpSpPr>
        <p:grpSpPr>
          <a:xfrm>
            <a:off x="405084" y="1876351"/>
            <a:ext cx="2253600" cy="1355175"/>
            <a:chOff x="823122" y="1857800"/>
            <a:chExt cx="2253600" cy="1355175"/>
          </a:xfrm>
        </p:grpSpPr>
        <p:sp>
          <p:nvSpPr>
            <p:cNvPr id="150" name="Google Shape;150;p20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1" name="Google Shape;151;p20"/>
            <p:cNvGrpSpPr/>
            <p:nvPr/>
          </p:nvGrpSpPr>
          <p:grpSpPr>
            <a:xfrm>
              <a:off x="823122" y="1857800"/>
              <a:ext cx="2253600" cy="1354090"/>
              <a:chOff x="823122" y="1857800"/>
              <a:chExt cx="2253600" cy="1354090"/>
            </a:xfrm>
          </p:grpSpPr>
          <p:grpSp>
            <p:nvGrpSpPr>
              <p:cNvPr id="152" name="Google Shape;152;p20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53" name="Google Shape;153;p20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54" name="Google Shape;154;p20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5" name="Google Shape;155;p20"/>
              <p:cNvSpPr txBox="1"/>
              <p:nvPr/>
            </p:nvSpPr>
            <p:spPr>
              <a:xfrm>
                <a:off x="823122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2400">
                    <a:latin typeface="Roboto"/>
                    <a:ea typeface="Roboto"/>
                    <a:cs typeface="Roboto"/>
                    <a:sym typeface="Roboto"/>
                  </a:rPr>
                  <a:t>Hook</a:t>
                </a:r>
                <a:endParaRPr b="1" sz="24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56" name="Google Shape;156;p20"/>
          <p:cNvGrpSpPr/>
          <p:nvPr/>
        </p:nvGrpSpPr>
        <p:grpSpPr>
          <a:xfrm>
            <a:off x="2355313" y="3098018"/>
            <a:ext cx="2253600" cy="1358783"/>
            <a:chOff x="2773350" y="3079467"/>
            <a:chExt cx="2253600" cy="1358783"/>
          </a:xfrm>
        </p:grpSpPr>
        <p:sp>
          <p:nvSpPr>
            <p:cNvPr id="157" name="Google Shape;157;p20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085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" name="Google Shape;158;p20"/>
            <p:cNvGrpSpPr/>
            <p:nvPr/>
          </p:nvGrpSpPr>
          <p:grpSpPr>
            <a:xfrm>
              <a:off x="2773350" y="3079467"/>
              <a:ext cx="2253600" cy="1358783"/>
              <a:chOff x="2773350" y="3079467"/>
              <a:chExt cx="2253600" cy="1358783"/>
            </a:xfrm>
          </p:grpSpPr>
          <p:grpSp>
            <p:nvGrpSpPr>
              <p:cNvPr id="159" name="Google Shape;159;p20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60" name="Google Shape;160;p20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61" name="Google Shape;161;p20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2" name="Google Shape;162;p20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2400">
                    <a:latin typeface="Roboto"/>
                    <a:ea typeface="Roboto"/>
                    <a:cs typeface="Roboto"/>
                    <a:sym typeface="Roboto"/>
                  </a:rPr>
                  <a:t>Context</a:t>
                </a:r>
                <a:endParaRPr b="1" sz="24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Advice 5: Prepare a script</a:t>
            </a:r>
            <a:endParaRPr/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925" y="1500804"/>
            <a:ext cx="4808149" cy="255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6725" y="1152475"/>
            <a:ext cx="6110526" cy="34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