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128e84e29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128e84e29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128e84e2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128e84e2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28e84e29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128e84e29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128e84e29d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128e84e29d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128e84e29d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128e84e29d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28e84e29d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128e84e29d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128e84e29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128e84e29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128e84e29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128e84e29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128e84e29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128e84e29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128e84e29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128e84e29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6a09621cc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6a09621cc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128e84e29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128e84e29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128e84e29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128e84e29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128e84e29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128e84e29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128e84e29d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128e84e29d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128e84e29d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128e84e29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128e84e29d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128e84e29d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128e84e29d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128e84e29d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6a09621c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6a09621c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6a09621cc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6a09621cc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128e84e29d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128e84e29d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6a09621cc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6a09621cc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128e84e29d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128e84e29d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128e84e29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128e84e29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6a09621cc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6a09621cc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a09621cc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6a09621cc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128e84e29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128e84e2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28e84e29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128e84e29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128e84e29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128e84e29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128e84e29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128e84e29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22311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25" y="114901"/>
            <a:ext cx="3203124" cy="21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6596" y="4663214"/>
            <a:ext cx="584554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idx="2" type="subTitle"/>
          </p:nvPr>
        </p:nvSpPr>
        <p:spPr>
          <a:xfrm>
            <a:off x="311700" y="3663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i="1" sz="2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b="22311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25" y="114901"/>
            <a:ext cx="3203124" cy="21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6596" y="4663214"/>
            <a:ext cx="584554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95825" y="95825"/>
            <a:ext cx="8925324" cy="4961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virtualbox.org" TargetMode="External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en.wikipedia.org/wiki/YA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semver.org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Software Design for Data Science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Environments</a:t>
            </a:r>
            <a:endParaRPr/>
          </a:p>
        </p:txBody>
      </p:sp>
      <p:sp>
        <p:nvSpPr>
          <p:cNvPr id="64" name="Google Shape;64;p13"/>
          <p:cNvSpPr txBox="1"/>
          <p:nvPr>
            <p:ph idx="2" type="subTitle"/>
          </p:nvPr>
        </p:nvSpPr>
        <p:spPr>
          <a:xfrm>
            <a:off x="311700" y="3663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Melissa Winstanley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University of Washington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February 29, 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Abstraction for Melissa &amp; Yash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We want to hide away the details of the underlying system and make it so that when Melissa &amp; Yash work on the project, they see the same things:</a:t>
            </a:r>
            <a:endParaRPr sz="2100"/>
          </a:p>
          <a:p>
            <a:pPr indent="-336550" lvl="1" marL="1371600" rtl="0" algn="l">
              <a:spcBef>
                <a:spcPts val="120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The same Python version</a:t>
            </a:r>
            <a:endParaRPr sz="1700"/>
          </a:p>
          <a:p>
            <a:pPr indent="-336550" lvl="1" marL="13716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The same packages</a:t>
            </a:r>
            <a:endParaRPr sz="1700"/>
          </a:p>
          <a:p>
            <a:pPr indent="-336550" lvl="1" marL="13716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The same package versions</a:t>
            </a:r>
            <a:endParaRPr sz="1700"/>
          </a:p>
          <a:p>
            <a:pPr indent="-336550" lvl="1" marL="13716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etc</a:t>
            </a:r>
            <a:endParaRPr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Virtualization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/>
              <a:t>The </a:t>
            </a:r>
            <a:r>
              <a:rPr lang="en" sz="2200"/>
              <a:t>act of creating a virtual (rather than actual) version of something at the same abstraction level, such as an environment, process, operating system, or hardware.</a:t>
            </a:r>
            <a:endParaRPr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Virtualization example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Hardware, eg VirtualBox</a:t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050" y="1621602"/>
            <a:ext cx="5781900" cy="325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Machines - WSL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3738" y="1152474"/>
            <a:ext cx="6776525" cy="379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Machines - VirtualBox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https://www.virtualbox.org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source, free, and just 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processor level virtualization instructions to operate guest operating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Choose the right guest 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Allocate enough resources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Always install guest additions</a:t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9775" y="2271625"/>
            <a:ext cx="3530100" cy="264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Machines - EC2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Start with a base operating system image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Install software you want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Create any data volumes, etc. you want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Halt the instance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Make an Amazon Machine Image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Publish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Pay for S3 storage, use a paid AMI model...</a:t>
            </a:r>
            <a:endParaRPr sz="2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Virtualization of Python environments</a:t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For Melissa and Yash, we need to virtualize the </a:t>
            </a:r>
            <a:r>
              <a:rPr i="1" lang="en" sz="2300"/>
              <a:t>environment</a:t>
            </a:r>
            <a:endParaRPr sz="23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Python version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Package dependency versions</a:t>
            </a:r>
            <a:endParaRPr sz="19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Separate your </a:t>
            </a:r>
            <a:r>
              <a:rPr i="1" lang="en" sz="2300"/>
              <a:t>computer’s</a:t>
            </a:r>
            <a:r>
              <a:rPr lang="en" sz="2300"/>
              <a:t> Python/packages from the </a:t>
            </a:r>
            <a:r>
              <a:rPr i="1" lang="en" sz="2300"/>
              <a:t>project’s</a:t>
            </a:r>
            <a:r>
              <a:rPr lang="en" sz="2300"/>
              <a:t> Python/packages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Multiple options</a:t>
            </a:r>
            <a:endParaRPr sz="23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venv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virtualenv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conda</a:t>
            </a:r>
            <a:endParaRPr sz="1900"/>
          </a:p>
        </p:txBody>
      </p:sp>
      <p:sp>
        <p:nvSpPr>
          <p:cNvPr id="160" name="Google Shape;160;p28"/>
          <p:cNvSpPr/>
          <p:nvPr/>
        </p:nvSpPr>
        <p:spPr>
          <a:xfrm>
            <a:off x="1199625" y="4210900"/>
            <a:ext cx="954900" cy="29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Conda Virtual Environments</a:t>
            </a:r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11700" y="1152475"/>
            <a:ext cx="8520600" cy="3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onda create -n &lt;name&gt; &lt;options&gt;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Creates a new environment with the given 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onda activate &lt;name&gt;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“Activates” the environment (“switches into it”, like a git branch)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Anything you do now will affect only the </a:t>
            </a:r>
            <a:r>
              <a:rPr i="1" lang="en"/>
              <a:t>current</a:t>
            </a:r>
            <a:r>
              <a:rPr lang="en"/>
              <a:t> environment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Installing packages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Updating package versions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onda deactivate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“Deactivates” the environment (“switches off of it”, like switching back to git’s main branch)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conda remove --name &lt;name&gt; --all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Deletes the environment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conda info --envs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Lists all the environments that exist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Exercise: </a:t>
            </a:r>
            <a:r>
              <a:rPr lang="en"/>
              <a:t>Create</a:t>
            </a:r>
            <a:r>
              <a:rPr lang="en"/>
              <a:t> a Python Virtual Environment</a:t>
            </a:r>
            <a:endParaRPr/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311700" y="1152475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Create a conda environment for SPECIFICALLY Python 3.8.15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</a:pPr>
            <a:r>
              <a:rPr lang="en" sz="1800">
                <a:solidFill>
                  <a:schemeClr val="accent3"/>
                </a:solidFill>
              </a:rPr>
              <a:t>Hint: use </a:t>
            </a:r>
            <a:r>
              <a:rPr lang="en" sz="18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conda create</a:t>
            </a:r>
            <a:endParaRPr sz="18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</a:pPr>
            <a:r>
              <a:rPr lang="en" sz="1800">
                <a:solidFill>
                  <a:schemeClr val="accent3"/>
                </a:solidFill>
              </a:rPr>
              <a:t>Hint: don’t forget to activate the environment!</a:t>
            </a:r>
            <a:endParaRPr sz="1800">
              <a:solidFill>
                <a:schemeClr val="accent3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</a:pPr>
            <a:r>
              <a:rPr lang="en" sz="1800">
                <a:solidFill>
                  <a:schemeClr val="accent3"/>
                </a:solidFill>
              </a:rPr>
              <a:t>Hint: check the options on the </a:t>
            </a:r>
            <a:r>
              <a:rPr lang="en" sz="18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conda create</a:t>
            </a:r>
            <a:r>
              <a:rPr lang="en" sz="1800">
                <a:solidFill>
                  <a:schemeClr val="accent3"/>
                </a:solidFill>
              </a:rPr>
              <a:t> command to see how to set Python version</a:t>
            </a:r>
            <a:endParaRPr sz="1800">
              <a:solidFill>
                <a:schemeClr val="accent3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Start up a Jupyter notebook and prove that it’s Python 3.8.15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</a:pPr>
            <a:r>
              <a:rPr lang="en" sz="1800">
                <a:solidFill>
                  <a:schemeClr val="accent3"/>
                </a:solidFill>
              </a:rPr>
              <a:t>Hint: remember that the new environment doesn’t have access to your global packages!</a:t>
            </a:r>
            <a:endParaRPr sz="1800">
              <a:solidFill>
                <a:schemeClr val="accent3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</a:pPr>
            <a:r>
              <a:rPr lang="en" sz="1800">
                <a:solidFill>
                  <a:schemeClr val="accent3"/>
                </a:solidFill>
              </a:rPr>
              <a:t>Hint: check out the </a:t>
            </a:r>
            <a:r>
              <a:rPr lang="en" sz="18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platform</a:t>
            </a:r>
            <a:r>
              <a:rPr lang="en" sz="1800">
                <a:solidFill>
                  <a:schemeClr val="accent3"/>
                </a:solidFill>
              </a:rPr>
              <a:t> module for how you might access the Python version</a:t>
            </a:r>
            <a:endParaRPr sz="18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Virtual Environments</a:t>
            </a:r>
            <a:endParaRPr/>
          </a:p>
        </p:txBody>
      </p:sp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What just happened?</a:t>
            </a:r>
            <a:endParaRPr/>
          </a:p>
        </p:txBody>
      </p:sp>
      <p:sp>
        <p:nvSpPr>
          <p:cNvPr id="179" name="Google Shape;179;p31"/>
          <p:cNvSpPr/>
          <p:nvPr/>
        </p:nvSpPr>
        <p:spPr>
          <a:xfrm>
            <a:off x="853150" y="2085475"/>
            <a:ext cx="7248000" cy="2483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1"/>
          <p:cNvSpPr txBox="1"/>
          <p:nvPr/>
        </p:nvSpPr>
        <p:spPr>
          <a:xfrm>
            <a:off x="1108350" y="2085475"/>
            <a:ext cx="234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computer</a:t>
            </a:r>
            <a:endParaRPr/>
          </a:p>
        </p:txBody>
      </p:sp>
      <p:sp>
        <p:nvSpPr>
          <p:cNvPr id="181" name="Google Shape;181;p31"/>
          <p:cNvSpPr/>
          <p:nvPr/>
        </p:nvSpPr>
        <p:spPr>
          <a:xfrm>
            <a:off x="1108350" y="2784650"/>
            <a:ext cx="1473000" cy="1328100"/>
          </a:xfrm>
          <a:prstGeom prst="ellipse">
            <a:avLst/>
          </a:prstGeom>
          <a:solidFill>
            <a:srgbClr val="0944A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Python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2" name="Google Shape;182;p31"/>
          <p:cNvSpPr/>
          <p:nvPr/>
        </p:nvSpPr>
        <p:spPr>
          <a:xfrm>
            <a:off x="2748275" y="2726000"/>
            <a:ext cx="1583100" cy="1445400"/>
          </a:xfrm>
          <a:prstGeom prst="ellipse">
            <a:avLst/>
          </a:prstGeom>
          <a:solidFill>
            <a:srgbClr val="0944A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Conda-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installed packages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83" name="Google Shape;183;p31"/>
          <p:cNvGrpSpPr/>
          <p:nvPr/>
        </p:nvGrpSpPr>
        <p:grpSpPr>
          <a:xfrm>
            <a:off x="5169925" y="2306900"/>
            <a:ext cx="2537700" cy="1864500"/>
            <a:chOff x="5169925" y="2306900"/>
            <a:chExt cx="2537700" cy="1864500"/>
          </a:xfrm>
        </p:grpSpPr>
        <p:sp>
          <p:nvSpPr>
            <p:cNvPr id="184" name="Google Shape;184;p31"/>
            <p:cNvSpPr/>
            <p:nvPr/>
          </p:nvSpPr>
          <p:spPr>
            <a:xfrm>
              <a:off x="5169925" y="2306900"/>
              <a:ext cx="2537700" cy="18645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Conda virtual environment</a:t>
              </a:r>
              <a:endParaRPr/>
            </a:p>
          </p:txBody>
        </p:sp>
        <p:sp>
          <p:nvSpPr>
            <p:cNvPr id="185" name="Google Shape;185;p31"/>
            <p:cNvSpPr/>
            <p:nvPr/>
          </p:nvSpPr>
          <p:spPr>
            <a:xfrm>
              <a:off x="5242825" y="2787025"/>
              <a:ext cx="1130100" cy="1080300"/>
            </a:xfrm>
            <a:prstGeom prst="ellipse">
              <a:avLst/>
            </a:prstGeom>
            <a:solidFill>
              <a:srgbClr val="0944A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Python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86" name="Google Shape;186;p31"/>
            <p:cNvSpPr/>
            <p:nvPr/>
          </p:nvSpPr>
          <p:spPr>
            <a:xfrm>
              <a:off x="6488250" y="2764825"/>
              <a:ext cx="1182900" cy="1124700"/>
            </a:xfrm>
            <a:prstGeom prst="ellipse">
              <a:avLst/>
            </a:prstGeom>
            <a:solidFill>
              <a:srgbClr val="0944A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</a:rPr>
                <a:t>Conda-</a:t>
              </a:r>
              <a:endParaRPr sz="1200">
                <a:solidFill>
                  <a:schemeClr val="lt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</a:rPr>
                <a:t>installed packages</a:t>
              </a:r>
              <a:endParaRPr sz="1200">
                <a:solidFill>
                  <a:schemeClr val="lt1"/>
                </a:solidFill>
              </a:endParaRPr>
            </a:p>
          </p:txBody>
        </p:sp>
      </p:grpSp>
      <p:grpSp>
        <p:nvGrpSpPr>
          <p:cNvPr id="187" name="Google Shape;187;p31"/>
          <p:cNvGrpSpPr/>
          <p:nvPr/>
        </p:nvGrpSpPr>
        <p:grpSpPr>
          <a:xfrm>
            <a:off x="4331425" y="3113150"/>
            <a:ext cx="838500" cy="461700"/>
            <a:chOff x="4331425" y="3113150"/>
            <a:chExt cx="838500" cy="461700"/>
          </a:xfrm>
        </p:grpSpPr>
        <p:cxnSp>
          <p:nvCxnSpPr>
            <p:cNvPr id="188" name="Google Shape;188;p31"/>
            <p:cNvCxnSpPr>
              <a:stCxn id="184" idx="1"/>
              <a:endCxn id="182" idx="6"/>
            </p:cNvCxnSpPr>
            <p:nvPr/>
          </p:nvCxnSpPr>
          <p:spPr>
            <a:xfrm flipH="1">
              <a:off x="4331425" y="3239150"/>
              <a:ext cx="838500" cy="2097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89" name="Google Shape;189;p31"/>
            <p:cNvSpPr txBox="1"/>
            <p:nvPr/>
          </p:nvSpPr>
          <p:spPr>
            <a:xfrm>
              <a:off x="4580600" y="3113150"/>
              <a:ext cx="546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0000"/>
                  </a:solidFill>
                </a:rPr>
                <a:t>X</a:t>
              </a:r>
              <a:endParaRPr sz="180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Updates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week: Practice Presentations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to your first demo - low stress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should ALSO have a first draft of your presentation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Definitely does not need to be complete, but we want to see the beginning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also your time to have any last minute discussions with instructors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Sharing your virtual environment</a:t>
            </a:r>
            <a:endParaRPr/>
          </a:p>
        </p:txBody>
      </p:sp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311700" y="1152475"/>
            <a:ext cx="8520600" cy="38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ourier New"/>
              <a:buChar char="●"/>
            </a:pP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conda env export &gt; environment.yml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Encodes all of the Python and package information in your environment to environment.yml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Format is </a:t>
            </a:r>
            <a:r>
              <a:rPr lang="en" sz="1700" u="sng">
                <a:solidFill>
                  <a:schemeClr val="hlink"/>
                </a:solidFill>
                <a:hlinkClick r:id="rId3"/>
              </a:rPr>
              <a:t>YAML</a:t>
            </a:r>
            <a:r>
              <a:rPr lang="en" sz="1700"/>
              <a:t>, a human-readable data serialization language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ourier New"/>
              <a:buChar char="●"/>
            </a:pP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conda env create -f environment.yml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Creates a new environment from a file, with all of its specified packages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ourier New"/>
              <a:buChar char="●"/>
            </a:pP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conda env update -f environment.yml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Updates your environment to match the environment.yml file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Useful if your teammates are adding packages - do it after you pull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Useful to upgrade packages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Always commit the </a:t>
            </a: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environment.yml</a:t>
            </a:r>
            <a:r>
              <a:rPr lang="en" sz="2100"/>
              <a:t> file to the repository!</a:t>
            </a:r>
            <a:endParaRPr sz="2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Exercise: Create an environment.yml file</a:t>
            </a:r>
            <a:endParaRPr/>
          </a:p>
        </p:txBody>
      </p:sp>
      <p:sp>
        <p:nvSpPr>
          <p:cNvPr id="201" name="Google Shape;201;p33"/>
          <p:cNvSpPr txBox="1"/>
          <p:nvPr>
            <p:ph idx="1" type="body"/>
          </p:nvPr>
        </p:nvSpPr>
        <p:spPr>
          <a:xfrm>
            <a:off x="311700" y="1152475"/>
            <a:ext cx="8520600" cy="37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your Python 3.8.15 environment: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an environment.yml file: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conda env export &gt; environment.yml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Delete the existing environment so that we can practice creating from yml: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onda deactivate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conda remove --name &lt;name&gt; --all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Recreate the environment from the yml file: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conda env create -f environment.yml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Prove that it works - start up your Jupyter notebook again.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Generated environment.yml</a:t>
            </a:r>
            <a:endParaRPr/>
          </a:p>
        </p:txBody>
      </p:sp>
      <p:sp>
        <p:nvSpPr>
          <p:cNvPr id="207" name="Google Shape;207;p34"/>
          <p:cNvSpPr txBox="1"/>
          <p:nvPr>
            <p:ph idx="1" type="body"/>
          </p:nvPr>
        </p:nvSpPr>
        <p:spPr>
          <a:xfrm>
            <a:off x="311700" y="1152475"/>
            <a:ext cx="8520600" cy="37932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name: py3815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channels: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- defaults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dependencies: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- anyio=3.5.0=py38hca03da5_0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- appnope=0.1.2=py38hca03da5_1001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- argon2-cffi=21.3.0=pyhd3eb1b0_0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- argon2-cffi-bindings=21.2.0=py38h1a28f6b_0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- asttokens=2.0.5=pyhd3eb1b0_0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- attrs=22.1.0=py38hca03da5_0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- babel=2.11.0=py38hca03da5_0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- backcall=0.2.0=pyhd3eb1b0_0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- beautifulsoup4=4.11.1=py38hca03da5_0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- bleach=4.1.0=pyhd3eb1b0_0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- brotlipy=0.7.0=py38h1a28f6b_1002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…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refix: /Users/melissawinstanley/opt/miniconda3/envs/py3815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08" name="Google Shape;208;p34"/>
          <p:cNvGrpSpPr/>
          <p:nvPr/>
        </p:nvGrpSpPr>
        <p:grpSpPr>
          <a:xfrm>
            <a:off x="354650" y="1350400"/>
            <a:ext cx="5137425" cy="615600"/>
            <a:chOff x="354650" y="1350400"/>
            <a:chExt cx="5137425" cy="615600"/>
          </a:xfrm>
        </p:grpSpPr>
        <p:sp>
          <p:nvSpPr>
            <p:cNvPr id="209" name="Google Shape;209;p34"/>
            <p:cNvSpPr/>
            <p:nvPr/>
          </p:nvSpPr>
          <p:spPr>
            <a:xfrm>
              <a:off x="354650" y="1456900"/>
              <a:ext cx="1696500" cy="402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4"/>
            <p:cNvSpPr txBox="1"/>
            <p:nvPr/>
          </p:nvSpPr>
          <p:spPr>
            <a:xfrm>
              <a:off x="2501675" y="1350400"/>
              <a:ext cx="29904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</a:rPr>
                <a:t>Where Conda can find packages (default location)</a:t>
              </a:r>
              <a:endParaRPr>
                <a:solidFill>
                  <a:srgbClr val="FF0000"/>
                </a:solidFill>
              </a:endParaRPr>
            </a:p>
          </p:txBody>
        </p:sp>
        <p:cxnSp>
          <p:nvCxnSpPr>
            <p:cNvPr id="211" name="Google Shape;211;p34"/>
            <p:cNvCxnSpPr>
              <a:stCxn id="210" idx="1"/>
              <a:endCxn id="209" idx="3"/>
            </p:cNvCxnSpPr>
            <p:nvPr/>
          </p:nvCxnSpPr>
          <p:spPr>
            <a:xfrm rot="10800000">
              <a:off x="2051075" y="1658200"/>
              <a:ext cx="450600" cy="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12" name="Google Shape;212;p34"/>
          <p:cNvGrpSpPr/>
          <p:nvPr/>
        </p:nvGrpSpPr>
        <p:grpSpPr>
          <a:xfrm>
            <a:off x="354650" y="1141825"/>
            <a:ext cx="5137425" cy="400200"/>
            <a:chOff x="354650" y="1474500"/>
            <a:chExt cx="5137425" cy="400200"/>
          </a:xfrm>
        </p:grpSpPr>
        <p:sp>
          <p:nvSpPr>
            <p:cNvPr id="213" name="Google Shape;213;p34"/>
            <p:cNvSpPr/>
            <p:nvPr/>
          </p:nvSpPr>
          <p:spPr>
            <a:xfrm>
              <a:off x="354650" y="1549950"/>
              <a:ext cx="1696500" cy="2493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4"/>
            <p:cNvSpPr txBox="1"/>
            <p:nvPr/>
          </p:nvSpPr>
          <p:spPr>
            <a:xfrm>
              <a:off x="2501675" y="1474500"/>
              <a:ext cx="2990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</a:rPr>
                <a:t>Name for the environment</a:t>
              </a:r>
              <a:endParaRPr>
                <a:solidFill>
                  <a:srgbClr val="FF0000"/>
                </a:solidFill>
              </a:endParaRPr>
            </a:p>
          </p:txBody>
        </p:sp>
        <p:cxnSp>
          <p:nvCxnSpPr>
            <p:cNvPr id="215" name="Google Shape;215;p34"/>
            <p:cNvCxnSpPr>
              <a:stCxn id="214" idx="1"/>
              <a:endCxn id="213" idx="3"/>
            </p:cNvCxnSpPr>
            <p:nvPr/>
          </p:nvCxnSpPr>
          <p:spPr>
            <a:xfrm rot="10800000">
              <a:off x="2051075" y="1674600"/>
              <a:ext cx="450600" cy="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16" name="Google Shape;216;p34"/>
          <p:cNvGrpSpPr/>
          <p:nvPr/>
        </p:nvGrpSpPr>
        <p:grpSpPr>
          <a:xfrm>
            <a:off x="554975" y="1723250"/>
            <a:ext cx="8108750" cy="2685900"/>
            <a:chOff x="-2616675" y="1350400"/>
            <a:chExt cx="8108750" cy="2685900"/>
          </a:xfrm>
        </p:grpSpPr>
        <p:sp>
          <p:nvSpPr>
            <p:cNvPr id="217" name="Google Shape;217;p34"/>
            <p:cNvSpPr/>
            <p:nvPr/>
          </p:nvSpPr>
          <p:spPr>
            <a:xfrm>
              <a:off x="-2616675" y="1658200"/>
              <a:ext cx="5751900" cy="23781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4"/>
            <p:cNvSpPr txBox="1"/>
            <p:nvPr/>
          </p:nvSpPr>
          <p:spPr>
            <a:xfrm>
              <a:off x="3480275" y="1350400"/>
              <a:ext cx="2011800" cy="233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</a:rPr>
                <a:t>All the packages that conda has installed in this environment</a:t>
              </a:r>
              <a:endParaRPr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</a:rPr>
                <a:t>This includes transitive dependencies (ie the packages that Jupyter depends on)</a:t>
              </a:r>
              <a:endParaRPr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</a:rPr>
                <a:t>A LOT!!!!</a:t>
              </a:r>
              <a:endParaRPr>
                <a:solidFill>
                  <a:srgbClr val="FF0000"/>
                </a:solidFill>
              </a:endParaRPr>
            </a:p>
          </p:txBody>
        </p:sp>
        <p:cxnSp>
          <p:nvCxnSpPr>
            <p:cNvPr id="219" name="Google Shape;219;p34"/>
            <p:cNvCxnSpPr>
              <a:stCxn id="218" idx="1"/>
              <a:endCxn id="217" idx="3"/>
            </p:cNvCxnSpPr>
            <p:nvPr/>
          </p:nvCxnSpPr>
          <p:spPr>
            <a:xfrm flipH="1">
              <a:off x="3135275" y="2520250"/>
              <a:ext cx="345000" cy="3270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20" name="Google Shape;220;p34"/>
          <p:cNvGrpSpPr/>
          <p:nvPr/>
        </p:nvGrpSpPr>
        <p:grpSpPr>
          <a:xfrm>
            <a:off x="354650" y="2949850"/>
            <a:ext cx="8430175" cy="1861900"/>
            <a:chOff x="397600" y="-29825"/>
            <a:chExt cx="8430175" cy="1861900"/>
          </a:xfrm>
        </p:grpSpPr>
        <p:sp>
          <p:nvSpPr>
            <p:cNvPr id="221" name="Google Shape;221;p34"/>
            <p:cNvSpPr/>
            <p:nvPr/>
          </p:nvSpPr>
          <p:spPr>
            <a:xfrm>
              <a:off x="397600" y="1429475"/>
              <a:ext cx="7744500" cy="402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4"/>
            <p:cNvSpPr txBox="1"/>
            <p:nvPr/>
          </p:nvSpPr>
          <p:spPr>
            <a:xfrm>
              <a:off x="6177275" y="-29825"/>
              <a:ext cx="26505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</a:rPr>
                <a:t>Where Conda stores the environment on your system.</a:t>
              </a:r>
              <a:endParaRPr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</a:rPr>
                <a:t>Not necessary for other people</a:t>
              </a:r>
              <a:endParaRPr>
                <a:solidFill>
                  <a:srgbClr val="FF0000"/>
                </a:solidFill>
              </a:endParaRPr>
            </a:p>
          </p:txBody>
        </p:sp>
        <p:cxnSp>
          <p:nvCxnSpPr>
            <p:cNvPr id="223" name="Google Shape;223;p34"/>
            <p:cNvCxnSpPr>
              <a:stCxn id="222" idx="2"/>
            </p:cNvCxnSpPr>
            <p:nvPr/>
          </p:nvCxnSpPr>
          <p:spPr>
            <a:xfrm flipH="1">
              <a:off x="6378425" y="1016875"/>
              <a:ext cx="1124100" cy="4029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Simpler environment.yml</a:t>
            </a:r>
            <a:endParaRPr/>
          </a:p>
        </p:txBody>
      </p:sp>
      <p:sp>
        <p:nvSpPr>
          <p:cNvPr id="229" name="Google Shape;229;p35"/>
          <p:cNvSpPr txBox="1"/>
          <p:nvPr>
            <p:ph idx="1" type="body"/>
          </p:nvPr>
        </p:nvSpPr>
        <p:spPr>
          <a:xfrm>
            <a:off x="311700" y="1152475"/>
            <a:ext cx="8520600" cy="37932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name: py3815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channels: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- defaults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dependencies: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- jupyter=1.0.0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- notebook=6.5.2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- python=3.8.15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0" name="Google Shape;230;p35"/>
          <p:cNvSpPr txBox="1"/>
          <p:nvPr/>
        </p:nvSpPr>
        <p:spPr>
          <a:xfrm>
            <a:off x="3709350" y="2017650"/>
            <a:ext cx="4380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●"/>
            </a:pPr>
            <a:r>
              <a:rPr lang="en" sz="2000">
                <a:solidFill>
                  <a:srgbClr val="FF0000"/>
                </a:solidFill>
              </a:rPr>
              <a:t>No prefix</a:t>
            </a:r>
            <a:endParaRPr sz="2000">
              <a:solidFill>
                <a:srgbClr val="FF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●"/>
            </a:pPr>
            <a:r>
              <a:rPr lang="en" sz="2000">
                <a:solidFill>
                  <a:srgbClr val="FF0000"/>
                </a:solidFill>
              </a:rPr>
              <a:t>Only explicitly needed dependencies</a:t>
            </a:r>
            <a:endParaRPr sz="2000">
              <a:solidFill>
                <a:srgbClr val="FF0000"/>
              </a:solidFill>
            </a:endParaRPr>
          </a:p>
        </p:txBody>
      </p:sp>
      <p:grpSp>
        <p:nvGrpSpPr>
          <p:cNvPr id="231" name="Google Shape;231;p35"/>
          <p:cNvGrpSpPr/>
          <p:nvPr/>
        </p:nvGrpSpPr>
        <p:grpSpPr>
          <a:xfrm>
            <a:off x="2338700" y="2768850"/>
            <a:ext cx="4829713" cy="1255900"/>
            <a:chOff x="2019451" y="1931950"/>
            <a:chExt cx="4900774" cy="1255900"/>
          </a:xfrm>
        </p:grpSpPr>
        <p:sp>
          <p:nvSpPr>
            <p:cNvPr id="232" name="Google Shape;232;p35"/>
            <p:cNvSpPr txBox="1"/>
            <p:nvPr/>
          </p:nvSpPr>
          <p:spPr>
            <a:xfrm>
              <a:off x="3929825" y="2787650"/>
              <a:ext cx="2990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</a:rPr>
                <a:t>What does this number mean?</a:t>
              </a:r>
              <a:endParaRPr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3" name="Google Shape;233;p35"/>
            <p:cNvSpPr/>
            <p:nvPr/>
          </p:nvSpPr>
          <p:spPr>
            <a:xfrm>
              <a:off x="2019451" y="1931950"/>
              <a:ext cx="924000" cy="3570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4" name="Google Shape;234;p35"/>
            <p:cNvCxnSpPr>
              <a:stCxn id="232" idx="1"/>
              <a:endCxn id="233" idx="3"/>
            </p:cNvCxnSpPr>
            <p:nvPr/>
          </p:nvCxnSpPr>
          <p:spPr>
            <a:xfrm rot="10800000">
              <a:off x="2943425" y="2110550"/>
              <a:ext cx="986400" cy="8772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Package Versioning</a:t>
            </a:r>
            <a:endParaRPr/>
          </a:p>
        </p:txBody>
      </p:sp>
      <p:sp>
        <p:nvSpPr>
          <p:cNvPr id="240" name="Google Shape;240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Also known as “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semver</a:t>
            </a:r>
            <a:r>
              <a:rPr lang="en" sz="2400"/>
              <a:t>”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6.5.2</a:t>
            </a:r>
            <a:endParaRPr sz="2400"/>
          </a:p>
        </p:txBody>
      </p:sp>
      <p:grpSp>
        <p:nvGrpSpPr>
          <p:cNvPr id="241" name="Google Shape;241;p36"/>
          <p:cNvGrpSpPr/>
          <p:nvPr/>
        </p:nvGrpSpPr>
        <p:grpSpPr>
          <a:xfrm>
            <a:off x="517575" y="2365650"/>
            <a:ext cx="3910550" cy="1956925"/>
            <a:chOff x="517575" y="2365650"/>
            <a:chExt cx="3910550" cy="1956925"/>
          </a:xfrm>
        </p:grpSpPr>
        <p:sp>
          <p:nvSpPr>
            <p:cNvPr id="242" name="Google Shape;242;p36"/>
            <p:cNvSpPr txBox="1"/>
            <p:nvPr/>
          </p:nvSpPr>
          <p:spPr>
            <a:xfrm>
              <a:off x="517575" y="3152875"/>
              <a:ext cx="2616600" cy="116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/>
                <a:t>Major version number</a:t>
              </a:r>
              <a:endParaRPr b="1" sz="16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This changes when the package has</a:t>
              </a:r>
              <a:endParaRPr sz="16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BREAKING CHANGES</a:t>
              </a:r>
              <a:endParaRPr sz="1600"/>
            </a:p>
          </p:txBody>
        </p:sp>
        <p:cxnSp>
          <p:nvCxnSpPr>
            <p:cNvPr id="243" name="Google Shape;243;p36"/>
            <p:cNvCxnSpPr>
              <a:stCxn id="242" idx="0"/>
              <a:endCxn id="244" idx="1"/>
            </p:cNvCxnSpPr>
            <p:nvPr/>
          </p:nvCxnSpPr>
          <p:spPr>
            <a:xfrm flipH="1" rot="10800000">
              <a:off x="1825875" y="2571775"/>
              <a:ext cx="2295600" cy="581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44" name="Google Shape;244;p36"/>
            <p:cNvSpPr/>
            <p:nvPr/>
          </p:nvSpPr>
          <p:spPr>
            <a:xfrm>
              <a:off x="4121525" y="2365650"/>
              <a:ext cx="306600" cy="4122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" name="Google Shape;245;p36"/>
          <p:cNvGrpSpPr/>
          <p:nvPr/>
        </p:nvGrpSpPr>
        <p:grpSpPr>
          <a:xfrm>
            <a:off x="4667625" y="2365650"/>
            <a:ext cx="3771600" cy="1710625"/>
            <a:chOff x="4667625" y="2365650"/>
            <a:chExt cx="3771600" cy="1710625"/>
          </a:xfrm>
        </p:grpSpPr>
        <p:sp>
          <p:nvSpPr>
            <p:cNvPr id="246" name="Google Shape;246;p36"/>
            <p:cNvSpPr txBox="1"/>
            <p:nvPr/>
          </p:nvSpPr>
          <p:spPr>
            <a:xfrm>
              <a:off x="5822625" y="3152875"/>
              <a:ext cx="26166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/>
                <a:t>Patch</a:t>
              </a:r>
              <a:r>
                <a:rPr b="1" lang="en" sz="1600"/>
                <a:t> version number</a:t>
              </a:r>
              <a:endParaRPr b="1" sz="16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This changes when the package has bug fixes</a:t>
              </a:r>
              <a:endParaRPr sz="1600"/>
            </a:p>
          </p:txBody>
        </p:sp>
        <p:sp>
          <p:nvSpPr>
            <p:cNvPr id="247" name="Google Shape;247;p36"/>
            <p:cNvSpPr/>
            <p:nvPr/>
          </p:nvSpPr>
          <p:spPr>
            <a:xfrm>
              <a:off x="4667625" y="2365650"/>
              <a:ext cx="335700" cy="4122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8" name="Google Shape;248;p36"/>
            <p:cNvCxnSpPr>
              <a:stCxn id="246" idx="0"/>
              <a:endCxn id="247" idx="2"/>
            </p:cNvCxnSpPr>
            <p:nvPr/>
          </p:nvCxnSpPr>
          <p:spPr>
            <a:xfrm rot="10800000">
              <a:off x="4835625" y="2777875"/>
              <a:ext cx="2295300" cy="375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49" name="Google Shape;249;p36"/>
          <p:cNvGrpSpPr/>
          <p:nvPr/>
        </p:nvGrpSpPr>
        <p:grpSpPr>
          <a:xfrm>
            <a:off x="3206025" y="2365650"/>
            <a:ext cx="2616600" cy="2203225"/>
            <a:chOff x="3206025" y="2365650"/>
            <a:chExt cx="2616600" cy="2203225"/>
          </a:xfrm>
        </p:grpSpPr>
        <p:sp>
          <p:nvSpPr>
            <p:cNvPr id="250" name="Google Shape;250;p36"/>
            <p:cNvSpPr txBox="1"/>
            <p:nvPr/>
          </p:nvSpPr>
          <p:spPr>
            <a:xfrm>
              <a:off x="3206025" y="3152875"/>
              <a:ext cx="2616600" cy="141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/>
                <a:t>Minor</a:t>
              </a:r>
              <a:r>
                <a:rPr b="1" lang="en" sz="1600"/>
                <a:t> version number</a:t>
              </a:r>
              <a:endParaRPr b="1" sz="16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This changes when the package has </a:t>
              </a:r>
              <a:r>
                <a:rPr lang="en" sz="1600"/>
                <a:t>n</a:t>
              </a:r>
              <a:r>
                <a:rPr lang="en" sz="1600"/>
                <a:t>ew backwards-compatible features</a:t>
              </a:r>
              <a:endParaRPr sz="1600"/>
            </a:p>
          </p:txBody>
        </p:sp>
        <p:sp>
          <p:nvSpPr>
            <p:cNvPr id="251" name="Google Shape;251;p36"/>
            <p:cNvSpPr/>
            <p:nvPr/>
          </p:nvSpPr>
          <p:spPr>
            <a:xfrm>
              <a:off x="4437800" y="2365650"/>
              <a:ext cx="229800" cy="4122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2" name="Google Shape;252;p36"/>
            <p:cNvCxnSpPr>
              <a:stCxn id="250" idx="0"/>
              <a:endCxn id="251" idx="2"/>
            </p:cNvCxnSpPr>
            <p:nvPr/>
          </p:nvCxnSpPr>
          <p:spPr>
            <a:xfrm flipH="1" rot="10800000">
              <a:off x="4514325" y="2777875"/>
              <a:ext cx="38400" cy="375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53" name="Google Shape;253;p36"/>
          <p:cNvGrpSpPr/>
          <p:nvPr/>
        </p:nvGrpSpPr>
        <p:grpSpPr>
          <a:xfrm>
            <a:off x="5011725" y="445025"/>
            <a:ext cx="3522400" cy="2332825"/>
            <a:chOff x="4792225" y="2468400"/>
            <a:chExt cx="3522400" cy="2332825"/>
          </a:xfrm>
        </p:grpSpPr>
        <p:sp>
          <p:nvSpPr>
            <p:cNvPr id="254" name="Google Shape;254;p36"/>
            <p:cNvSpPr txBox="1"/>
            <p:nvPr/>
          </p:nvSpPr>
          <p:spPr>
            <a:xfrm>
              <a:off x="5698025" y="2468400"/>
              <a:ext cx="2616600" cy="141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/>
                <a:t>Extra stuff</a:t>
              </a:r>
              <a:endParaRPr b="1" sz="16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Extra info about release or build (eg for specifying “pre-release” or beta release)</a:t>
              </a:r>
              <a:endParaRPr sz="1600"/>
            </a:p>
          </p:txBody>
        </p:sp>
        <p:sp>
          <p:nvSpPr>
            <p:cNvPr id="255" name="Google Shape;255;p36"/>
            <p:cNvSpPr/>
            <p:nvPr/>
          </p:nvSpPr>
          <p:spPr>
            <a:xfrm>
              <a:off x="4792225" y="4389025"/>
              <a:ext cx="1285500" cy="4122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6" name="Google Shape;256;p36"/>
            <p:cNvCxnSpPr>
              <a:stCxn id="254" idx="2"/>
              <a:endCxn id="255" idx="3"/>
            </p:cNvCxnSpPr>
            <p:nvPr/>
          </p:nvCxnSpPr>
          <p:spPr>
            <a:xfrm flipH="1">
              <a:off x="6077825" y="3884400"/>
              <a:ext cx="928500" cy="710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57" name="Google Shape;257;p36"/>
          <p:cNvSpPr txBox="1"/>
          <p:nvPr/>
        </p:nvSpPr>
        <p:spPr>
          <a:xfrm>
            <a:off x="386475" y="1956150"/>
            <a:ext cx="3273900" cy="6156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NOT ALL PACKAGES ADHERE TO THIS THOUGH! Do your research.</a:t>
            </a:r>
            <a:endParaRPr>
              <a:solidFill>
                <a:srgbClr val="98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would probably do</a:t>
            </a:r>
            <a:endParaRPr/>
          </a:p>
        </p:txBody>
      </p:sp>
      <p:sp>
        <p:nvSpPr>
          <p:cNvPr id="263" name="Google Shape;263;p37"/>
          <p:cNvSpPr txBox="1"/>
          <p:nvPr>
            <p:ph idx="1" type="body"/>
          </p:nvPr>
        </p:nvSpPr>
        <p:spPr>
          <a:xfrm>
            <a:off x="311700" y="1152475"/>
            <a:ext cx="8520600" cy="37932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name: py3815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channels: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- defaults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dependencies: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- jupyter=1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- notebook=6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- python=3.8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64" name="Google Shape;264;p37"/>
          <p:cNvGrpSpPr/>
          <p:nvPr/>
        </p:nvGrpSpPr>
        <p:grpSpPr>
          <a:xfrm>
            <a:off x="900975" y="2941450"/>
            <a:ext cx="6019250" cy="615600"/>
            <a:chOff x="900975" y="2941450"/>
            <a:chExt cx="6019250" cy="615600"/>
          </a:xfrm>
        </p:grpSpPr>
        <p:sp>
          <p:nvSpPr>
            <p:cNvPr id="265" name="Google Shape;265;p37"/>
            <p:cNvSpPr txBox="1"/>
            <p:nvPr/>
          </p:nvSpPr>
          <p:spPr>
            <a:xfrm>
              <a:off x="3929825" y="2941450"/>
              <a:ext cx="29904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</a:rPr>
                <a:t>Python doesn’t adhere to semantic versioning</a:t>
              </a: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66" name="Google Shape;266;p37"/>
            <p:cNvSpPr/>
            <p:nvPr/>
          </p:nvSpPr>
          <p:spPr>
            <a:xfrm>
              <a:off x="900975" y="3076750"/>
              <a:ext cx="1869000" cy="3450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7" name="Google Shape;267;p37"/>
            <p:cNvCxnSpPr>
              <a:stCxn id="265" idx="1"/>
              <a:endCxn id="266" idx="3"/>
            </p:cNvCxnSpPr>
            <p:nvPr/>
          </p:nvCxnSpPr>
          <p:spPr>
            <a:xfrm rot="10800000">
              <a:off x="2770025" y="3249250"/>
              <a:ext cx="1159800" cy="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68" name="Google Shape;268;p37"/>
          <p:cNvGrpSpPr/>
          <p:nvPr/>
        </p:nvGrpSpPr>
        <p:grpSpPr>
          <a:xfrm>
            <a:off x="900975" y="1630900"/>
            <a:ext cx="5931963" cy="1455350"/>
            <a:chOff x="900983" y="2308400"/>
            <a:chExt cx="6019242" cy="1455350"/>
          </a:xfrm>
        </p:grpSpPr>
        <p:sp>
          <p:nvSpPr>
            <p:cNvPr id="269" name="Google Shape;269;p37"/>
            <p:cNvSpPr txBox="1"/>
            <p:nvPr/>
          </p:nvSpPr>
          <p:spPr>
            <a:xfrm>
              <a:off x="3929825" y="2308400"/>
              <a:ext cx="2990400" cy="126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</a:rPr>
                <a:t>These two packages adhere to semantic versioning.</a:t>
              </a:r>
              <a:endParaRPr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</a:rPr>
                <a:t>This way I automatically get any new versions just by doing</a:t>
              </a:r>
              <a:endParaRPr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conda env update </a:t>
              </a:r>
              <a:endParaRPr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0" name="Google Shape;270;p37"/>
            <p:cNvSpPr/>
            <p:nvPr/>
          </p:nvSpPr>
          <p:spPr>
            <a:xfrm>
              <a:off x="900983" y="3148150"/>
              <a:ext cx="1877100" cy="615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1" name="Google Shape;271;p37"/>
            <p:cNvCxnSpPr>
              <a:stCxn id="269" idx="1"/>
              <a:endCxn id="270" idx="3"/>
            </p:cNvCxnSpPr>
            <p:nvPr/>
          </p:nvCxnSpPr>
          <p:spPr>
            <a:xfrm flipH="1">
              <a:off x="2778125" y="2939450"/>
              <a:ext cx="1151700" cy="5166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72" name="Google Shape;272;p37"/>
          <p:cNvSpPr txBox="1"/>
          <p:nvPr/>
        </p:nvSpPr>
        <p:spPr>
          <a:xfrm>
            <a:off x="843000" y="4253600"/>
            <a:ext cx="745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You don’t HAVE to do it this way - use more specific package versions if you like!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You can also omit package versions (everything after the “=”), </a:t>
            </a:r>
            <a:r>
              <a:rPr lang="en">
                <a:solidFill>
                  <a:srgbClr val="FF0000"/>
                </a:solidFill>
              </a:rPr>
              <a:t>although it’s less safe.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pip?</a:t>
            </a:r>
            <a:endParaRPr/>
          </a:p>
        </p:txBody>
      </p:sp>
      <p:sp>
        <p:nvSpPr>
          <p:cNvPr id="278" name="Google Shape;278;p38"/>
          <p:cNvSpPr txBox="1"/>
          <p:nvPr>
            <p:ph idx="1" type="body"/>
          </p:nvPr>
        </p:nvSpPr>
        <p:spPr>
          <a:xfrm>
            <a:off x="311700" y="1152475"/>
            <a:ext cx="8520600" cy="37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use pip to manage packages: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nvironment.yml</a:t>
            </a:r>
            <a:r>
              <a:rPr lang="en"/>
              <a:t>  =&gt;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equirements.txt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Looks similar!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create from the environment in a similar way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ip freeze &gt; requirements.txt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reinstall all the requirements into the current environment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ip install -r requirements.txt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does NOT create a new environment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combine environment.yml (for the environment) with requirements.txt (for managing packages with pip) if you like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pip to environment.yml</a:t>
            </a:r>
            <a:endParaRPr/>
          </a:p>
        </p:txBody>
      </p:sp>
      <p:sp>
        <p:nvSpPr>
          <p:cNvPr id="284" name="Google Shape;284;p39"/>
          <p:cNvSpPr txBox="1"/>
          <p:nvPr>
            <p:ph idx="1" type="body"/>
          </p:nvPr>
        </p:nvSpPr>
        <p:spPr>
          <a:xfrm>
            <a:off x="311700" y="1152475"/>
            <a:ext cx="8520600" cy="37932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name: py3815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channels: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- defaults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dependencies: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- jupyter=1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- notebook=6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- python=3.8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 pip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- pip: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- matplotlib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- pandas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85" name="Google Shape;285;p39"/>
          <p:cNvGrpSpPr/>
          <p:nvPr/>
        </p:nvGrpSpPr>
        <p:grpSpPr>
          <a:xfrm>
            <a:off x="900975" y="3000675"/>
            <a:ext cx="6019250" cy="480300"/>
            <a:chOff x="900975" y="2941450"/>
            <a:chExt cx="6019250" cy="480300"/>
          </a:xfrm>
        </p:grpSpPr>
        <p:sp>
          <p:nvSpPr>
            <p:cNvPr id="286" name="Google Shape;286;p39"/>
            <p:cNvSpPr txBox="1"/>
            <p:nvPr/>
          </p:nvSpPr>
          <p:spPr>
            <a:xfrm>
              <a:off x="3929825" y="2941450"/>
              <a:ext cx="2990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</a:rPr>
                <a:t>Add pip as a dependency</a:t>
              </a: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87" name="Google Shape;287;p39"/>
            <p:cNvSpPr/>
            <p:nvPr/>
          </p:nvSpPr>
          <p:spPr>
            <a:xfrm>
              <a:off x="900975" y="3076750"/>
              <a:ext cx="1869000" cy="3450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8" name="Google Shape;288;p39"/>
            <p:cNvCxnSpPr>
              <a:stCxn id="286" idx="1"/>
              <a:endCxn id="287" idx="3"/>
            </p:cNvCxnSpPr>
            <p:nvPr/>
          </p:nvCxnSpPr>
          <p:spPr>
            <a:xfrm flipH="1">
              <a:off x="2770025" y="3141550"/>
              <a:ext cx="1159800" cy="1077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89" name="Google Shape;289;p39"/>
          <p:cNvGrpSpPr/>
          <p:nvPr/>
        </p:nvGrpSpPr>
        <p:grpSpPr>
          <a:xfrm>
            <a:off x="944625" y="2866700"/>
            <a:ext cx="5931950" cy="1455475"/>
            <a:chOff x="900996" y="2308400"/>
            <a:chExt cx="6019229" cy="1455475"/>
          </a:xfrm>
        </p:grpSpPr>
        <p:sp>
          <p:nvSpPr>
            <p:cNvPr id="290" name="Google Shape;290;p39"/>
            <p:cNvSpPr txBox="1"/>
            <p:nvPr/>
          </p:nvSpPr>
          <p:spPr>
            <a:xfrm>
              <a:off x="3929825" y="2308400"/>
              <a:ext cx="29904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</a:rPr>
                <a:t>Add pip dependencies by adding a colon after another “pip”, then indenting an extra level, then adding the pip dependencies</a:t>
              </a: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91" name="Google Shape;291;p39"/>
            <p:cNvSpPr/>
            <p:nvPr/>
          </p:nvSpPr>
          <p:spPr>
            <a:xfrm>
              <a:off x="900996" y="2922675"/>
              <a:ext cx="1976700" cy="8412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2" name="Google Shape;292;p39"/>
            <p:cNvCxnSpPr>
              <a:stCxn id="290" idx="1"/>
              <a:endCxn id="291" idx="3"/>
            </p:cNvCxnSpPr>
            <p:nvPr/>
          </p:nvCxnSpPr>
          <p:spPr>
            <a:xfrm flipH="1">
              <a:off x="2877725" y="2831750"/>
              <a:ext cx="1052100" cy="5115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with requirements.txt</a:t>
            </a:r>
            <a:endParaRPr/>
          </a:p>
        </p:txBody>
      </p:sp>
      <p:sp>
        <p:nvSpPr>
          <p:cNvPr id="298" name="Google Shape;298;p40"/>
          <p:cNvSpPr txBox="1"/>
          <p:nvPr>
            <p:ph idx="1" type="body"/>
          </p:nvPr>
        </p:nvSpPr>
        <p:spPr>
          <a:xfrm>
            <a:off x="311700" y="1152475"/>
            <a:ext cx="8520600" cy="37932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name: py3815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channels: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- defaults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dependencies: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- jupyter=1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- notebook=6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- python=3.8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- pip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- pip: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- -r requirements.txt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99" name="Google Shape;299;p40"/>
          <p:cNvGrpSpPr/>
          <p:nvPr/>
        </p:nvGrpSpPr>
        <p:grpSpPr>
          <a:xfrm>
            <a:off x="944625" y="2434275"/>
            <a:ext cx="7594500" cy="1887900"/>
            <a:chOff x="900996" y="1875975"/>
            <a:chExt cx="7706241" cy="1887900"/>
          </a:xfrm>
        </p:grpSpPr>
        <p:sp>
          <p:nvSpPr>
            <p:cNvPr id="300" name="Google Shape;300;p40"/>
            <p:cNvSpPr txBox="1"/>
            <p:nvPr/>
          </p:nvSpPr>
          <p:spPr>
            <a:xfrm>
              <a:off x="5616837" y="1875975"/>
              <a:ext cx="29904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</a:rPr>
                <a:t>Tell conda to load pip dependencies from requirements.txt</a:t>
              </a: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01" name="Google Shape;301;p40"/>
            <p:cNvSpPr/>
            <p:nvPr/>
          </p:nvSpPr>
          <p:spPr>
            <a:xfrm>
              <a:off x="900996" y="2922675"/>
              <a:ext cx="3544800" cy="8412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2" name="Google Shape;302;p40"/>
            <p:cNvCxnSpPr>
              <a:stCxn id="300" idx="1"/>
              <a:endCxn id="301" idx="3"/>
            </p:cNvCxnSpPr>
            <p:nvPr/>
          </p:nvCxnSpPr>
          <p:spPr>
            <a:xfrm flipH="1">
              <a:off x="4445937" y="2291625"/>
              <a:ext cx="1170900" cy="10518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Exercise: Simplify your environment.yml</a:t>
            </a:r>
            <a:endParaRPr/>
          </a:p>
        </p:txBody>
      </p:sp>
      <p:sp>
        <p:nvSpPr>
          <p:cNvPr id="308" name="Google Shape;308;p41"/>
          <p:cNvSpPr txBox="1"/>
          <p:nvPr>
            <p:ph idx="1" type="body"/>
          </p:nvPr>
        </p:nvSpPr>
        <p:spPr>
          <a:xfrm>
            <a:off x="311700" y="1152475"/>
            <a:ext cx="8520600" cy="37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your Python 3.8.15 environment: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Simplify your environment.yml file.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any unnecessary packages.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Simplify the version numbers if you like.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Update your environment.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conda env update -f environment.yml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Prove that it works - start up your Jupyter notebook again.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Requirements: stuff we’ve learned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4260300" cy="3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to reiterate: you must include the following in your projects.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Tests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</a:t>
            </a:r>
            <a:r>
              <a:rPr lang="en" sz="1600"/>
              <a:t>igh test coverage (&gt;85% </a:t>
            </a:r>
            <a:r>
              <a:rPr i="1" lang="en" sz="1600"/>
              <a:t>minimum</a:t>
            </a:r>
            <a:r>
              <a:rPr lang="en" sz="1600"/>
              <a:t>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High coverage is not </a:t>
            </a:r>
            <a:r>
              <a:rPr i="1" lang="en" sz="1600"/>
              <a:t>sufficient</a:t>
            </a:r>
            <a:r>
              <a:rPr lang="en" sz="1600"/>
              <a:t> - make sure you write good tests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README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Updated!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Inline documentation (docstrings)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For</a:t>
            </a:r>
            <a:r>
              <a:rPr lang="en" sz="1600"/>
              <a:t> functions/modules</a:t>
            </a:r>
            <a:endParaRPr sz="1600"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572000" y="1152475"/>
            <a:ext cx="4260300" cy="3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examples</a:t>
            </a:r>
            <a:r>
              <a:rPr lang="en"/>
              <a:t> folder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How do various users interact with your system?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How do we (the instructors) run the code and tests?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Style</a:t>
            </a:r>
            <a:r>
              <a:rPr lang="en"/>
              <a:t>: pylint 100%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Today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Virtual environment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pyproject.toml or setup.py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Continuous integration &amp; badges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other dependencies?</a:t>
            </a:r>
            <a:endParaRPr/>
          </a:p>
        </p:txBody>
      </p:sp>
      <p:sp>
        <p:nvSpPr>
          <p:cNvPr id="314" name="Google Shape;314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Conda environments are for Python &amp; Python packages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If you need to download other tools or </a:t>
            </a:r>
            <a:r>
              <a:rPr lang="en" sz="2200"/>
              <a:t>infrastructure</a:t>
            </a:r>
            <a:r>
              <a:rPr lang="en" sz="2200"/>
              <a:t>, you’ll have to do that in a separate script or with a different version manager.</a:t>
            </a:r>
            <a:endParaRPr sz="22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Exercise: create a virtual environment for your project</a:t>
            </a:r>
            <a:endParaRPr/>
          </a:p>
        </p:txBody>
      </p:sp>
      <p:sp>
        <p:nvSpPr>
          <p:cNvPr id="320" name="Google Shape;320;p43"/>
          <p:cNvSpPr txBox="1"/>
          <p:nvPr>
            <p:ph idx="1" type="body"/>
          </p:nvPr>
        </p:nvSpPr>
        <p:spPr>
          <a:xfrm>
            <a:off x="311700" y="1152475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Create an environment for your team’s project.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Create an 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environment.yml</a:t>
            </a:r>
            <a:r>
              <a:rPr lang="en" sz="2200"/>
              <a:t> file for the environment.</a:t>
            </a:r>
            <a:br>
              <a:rPr lang="en" sz="2200"/>
            </a:br>
            <a:r>
              <a:rPr i="1" lang="en" sz="2200">
                <a:solidFill>
                  <a:srgbClr val="666666"/>
                </a:solidFill>
              </a:rPr>
              <a:t>Include any packages that you need to make your code work.</a:t>
            </a:r>
            <a:endParaRPr i="1" sz="2200">
              <a:solidFill>
                <a:srgbClr val="666666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Commit, create a PR, and merge the change.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Make sure everyone on the team can create the environment from the file.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Include instructions for how to use the environment file in your documentation (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README</a:t>
            </a:r>
            <a:r>
              <a:rPr lang="en" sz="2200"/>
              <a:t> or somewhere in the 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docs</a:t>
            </a:r>
            <a:r>
              <a:rPr lang="en" sz="2200"/>
              <a:t> folder).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Melissa’s Office Hours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Monday, Zoom, 4:30-5:30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Once again, if you can’t attend but want some assistance, please let us know and we’ll find a time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today’s material…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8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Melissa is working on a project.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Melissa installs scikit-learn to use in the project.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Melissa writes great tests, which pass!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Melissa publishes her project to PyPI.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Yash wants to contribute to the GitHub repository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Yash clones the repository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Nothing works for Yash because he hasn’t installed scikit-learn (or any other packages required by the project)!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problem: dependency hell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Dependency chains (A depends on B depends on C …)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Conflicting dependencies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Circular dependencies (A depends on B depends on A)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5063" y="2302450"/>
            <a:ext cx="4333875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problem, continued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Yash and Melissa may be using different systems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Windows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Yash</a:t>
            </a:r>
            <a:r>
              <a:rPr lang="en"/>
              <a:t> and Melissa may have different versions of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Yash</a:t>
            </a:r>
            <a:r>
              <a:rPr lang="en"/>
              <a:t> and Melissa may have different Python packages installed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need a way so that the code will always work for both Yash and Melissa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And for anyone else who wants to use the package!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Abstraction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Hiding the details of the implementation (ie the infrastructure)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2600" y="1763800"/>
            <a:ext cx="5938800" cy="309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