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2482a7c5e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2482a7c5e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2482a7c5e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2482a7c5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2482a7c5e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2482a7c5e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2482a7c5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2482a7c5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2482a7c5e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2482a7c5e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2482a7c5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2482a7c5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2482a7c5e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2482a7c5e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2482a7c5e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2482a7c5e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2482a7c5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2482a7c5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2482a7c5e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2482a7c5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2482a7c5e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2482a7c5e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Went to UW for undergrad + masters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as a software engineer for about a decade - big company, small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taught a couple classes at UW, ran the intern program for said big company - want to share what I’ve 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worked with a lot of different programming languages in my career, </a:t>
            </a:r>
            <a:r>
              <a:rPr lang="en"/>
              <a:t>including</a:t>
            </a:r>
            <a:r>
              <a:rPr lang="en"/>
              <a:t> Python - although it isn’t the language I’ve used the most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I’m really good at, and want to share with you, is </a:t>
            </a:r>
            <a:r>
              <a:rPr i="1" lang="en"/>
              <a:t>how to learn and search for what you need</a:t>
            </a:r>
            <a:r>
              <a:rPr lang="en"/>
              <a:t> because honestly no one needs to memorize everything.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2482a7c5e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2482a7c5e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2482a7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2482a7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2482a7c5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2482a7c5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df60ccd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df60ccd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2482a7c5e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2482a7c5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2482a7c5e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2482a7c5e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2482a7c5e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2482a7c5e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engho/Car2kno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newton/BioReactor-Data-Logg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0" Type="http://schemas.openxmlformats.org/officeDocument/2006/relationships/hyperlink" Target="https://factfinder.census.gov/faces/nav/jsf/pages/index.xhtml" TargetMode="External"/><Relationship Id="rId13" Type="http://schemas.openxmlformats.org/officeDocument/2006/relationships/hyperlink" Target="http://data.worldbank.org/country/china" TargetMode="External"/><Relationship Id="rId12" Type="http://schemas.openxmlformats.org/officeDocument/2006/relationships/hyperlink" Target="http://data.worldbank.org/country/russian-feder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9" Type="http://schemas.openxmlformats.org/officeDocument/2006/relationships/hyperlink" Target="https://www.prontocycleshare.com/datachallenge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jpg"/><Relationship Id="rId10" Type="http://schemas.openxmlformats.org/officeDocument/2006/relationships/image" Target="../media/image18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wdata515.github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bhisheksugam/Climate_Pol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 sz="4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3,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2: Create Reusable Data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Create data repository with tools  (e.g., search, visualization, analytics)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Car2Know</a:t>
            </a:r>
            <a:r>
              <a:rPr lang="en"/>
              <a:t>: Provide car rental data to users of Car2Go (e.g., for planning trips)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3: Create a Tool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Solve a problem common to many users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reinvent the wheel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BioReactor Data Logging</a:t>
            </a:r>
            <a:r>
              <a:rPr lang="en"/>
              <a:t> – Monitor and publish data from BioReactor experiments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grpSp>
        <p:nvGrpSpPr>
          <p:cNvPr id="155" name="Google Shape;155;p24"/>
          <p:cNvGrpSpPr/>
          <p:nvPr/>
        </p:nvGrpSpPr>
        <p:grpSpPr>
          <a:xfrm>
            <a:off x="242225" y="1190004"/>
            <a:ext cx="2484569" cy="3482836"/>
            <a:chOff x="0" y="1189989"/>
            <a:chExt cx="2726700" cy="3482836"/>
          </a:xfrm>
        </p:grpSpPr>
        <p:sp>
          <p:nvSpPr>
            <p:cNvPr id="156" name="Google Shape;156;p24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4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Students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 present statements of interest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24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59" name="Google Shape;159;p24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4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Gather with like-minded students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24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62" name="Google Shape;162;p24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4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Verify the 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project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 idea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24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65" name="Google Shape;165;p24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4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Size the effort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Think About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 of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an unmet need (i.e. no code already exists)?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only commercial software available for a task?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potential user base?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you have access to 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you’ve used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you have to access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clean the data are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the Project Idea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there an unmet need (i.e. no code already exists)?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Clarity about the project type?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Consensus on the problem being solved.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you have data that can solve the problem?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the Data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least two non-trivial data sets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need to be combined, joined, merged, etc. to answer the scientific questions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Have access to the data NOW!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Public Data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http://drugbank.ca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http://toxnet.nlm.nih.gov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https://data.seattle.gov/Transportation/Traffic-Flow-Counts/7svg-ds5z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https://www.divvybikes.com/data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http://www.nyc.gov/html/tlc/html/about/trip_record_data.shtml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https://www.kaggle.com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Pronto bike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American Fact Finder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European union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Russian federation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China data (World bank)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Data! Data! Data!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two non-trivial data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need to be combined, joined, merged,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Think about your data NOW!</a:t>
            </a:r>
            <a:endParaRPr b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Ideation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first few weeks: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areas are you interested in?  E.g. social good or a job demo.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data are available in that space?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tools already exist in that space?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 of project is this? (answer research question, create reusable data, create a tool, other?)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Volunteer to g</a:t>
            </a:r>
            <a:r>
              <a:rPr b="1" lang="en"/>
              <a:t>ive a one slide, 5 minute project idea pitch at the start of class!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Integrity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Software development is a highly collaborative endeavor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expect you to collaborate, but your work is your 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software, there is rarely one correct solution to any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Standing around a white board brainstorming is 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Directly copying code someone else in your class is </a:t>
            </a:r>
            <a:r>
              <a:rPr lang="en" u="sng"/>
              <a:t>not OK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point is for you to learn the concepts and copying answers can defeat that point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Me: your teacher</a:t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4644375" y="692236"/>
            <a:ext cx="3449676" cy="2968313"/>
            <a:chOff x="4839775" y="1197612"/>
            <a:chExt cx="3449676" cy="2968313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39775" y="1997200"/>
              <a:ext cx="1110425" cy="6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63000" y="1197612"/>
              <a:ext cx="936499" cy="1052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775" y="3274825"/>
              <a:ext cx="823223" cy="89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12200" y="2170882"/>
              <a:ext cx="1877251" cy="46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83825" y="3013200"/>
              <a:ext cx="936499" cy="936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89732" y="2430138"/>
              <a:ext cx="1272404" cy="10177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0188" y="2170871"/>
            <a:ext cx="2149586" cy="13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1687" y="1165750"/>
            <a:ext cx="1386611" cy="9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11">
            <a:alphaModFix/>
          </a:blip>
          <a:srcRect b="5087" l="0" r="0" t="0"/>
          <a:stretch/>
        </p:blipFill>
        <p:spPr>
          <a:xfrm>
            <a:off x="1003013" y="3499330"/>
            <a:ext cx="1963948" cy="139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31383" y="4142672"/>
            <a:ext cx="1692966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teachers</a:t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311700" y="1334188"/>
            <a:ext cx="3717000" cy="3052975"/>
            <a:chOff x="1657600" y="315750"/>
            <a:chExt cx="3717000" cy="3052975"/>
          </a:xfrm>
        </p:grpSpPr>
        <p:pic>
          <p:nvPicPr>
            <p:cNvPr id="87" name="Google Shape;87;p15"/>
            <p:cNvPicPr preferRelativeResize="0"/>
            <p:nvPr/>
          </p:nvPicPr>
          <p:blipFill rotWithShape="1">
            <a:blip r:embed="rId3">
              <a:alphaModFix/>
            </a:blip>
            <a:srcRect b="5087" l="0" r="0" t="0"/>
            <a:stretch/>
          </p:blipFill>
          <p:spPr>
            <a:xfrm>
              <a:off x="1890650" y="315750"/>
              <a:ext cx="3250900" cy="2314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1657600" y="2629825"/>
              <a:ext cx="3717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</a:rPr>
                <a:t>Me: software engineer</a:t>
              </a:r>
              <a:endParaRPr sz="1800">
                <a:solidFill>
                  <a:srgbClr val="595959"/>
                </a:solidFill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</a:rPr>
                <a:t>TAs: data scientists</a:t>
              </a:r>
              <a:endParaRPr sz="1800"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5115300" y="1527250"/>
            <a:ext cx="3717000" cy="2582713"/>
            <a:chOff x="5115300" y="1527250"/>
            <a:chExt cx="3717000" cy="2582713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5115300" y="3648263"/>
              <a:ext cx="371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</a:rPr>
                <a:t>You: data scientists</a:t>
              </a:r>
              <a:endParaRPr sz="1800">
                <a:solidFill>
                  <a:srgbClr val="595959"/>
                </a:solidFill>
              </a:endParaRPr>
            </a:p>
          </p:txBody>
        </p:sp>
        <p:pic>
          <p:nvPicPr>
            <p:cNvPr id="91" name="Google Shape;9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3825" y="1527250"/>
              <a:ext cx="2899950" cy="2179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vs Data Science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1876150" y="1207000"/>
            <a:ext cx="3657600" cy="3657600"/>
          </a:xfrm>
          <a:prstGeom prst="ellipse">
            <a:avLst/>
          </a:prstGeom>
          <a:solidFill>
            <a:srgbClr val="FFED00">
              <a:alpha val="30360"/>
            </a:srgbClr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610250" y="1207000"/>
            <a:ext cx="3657600" cy="3657600"/>
          </a:xfrm>
          <a:prstGeom prst="ellipse">
            <a:avLst/>
          </a:prstGeom>
          <a:solidFill>
            <a:srgbClr val="005BFF">
              <a:alpha val="32139"/>
            </a:srgbClr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311700" y="2666350"/>
            <a:ext cx="155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Software Engineering</a:t>
            </a:r>
            <a:endParaRPr b="1" sz="1800"/>
          </a:p>
        </p:txBody>
      </p:sp>
      <p:sp>
        <p:nvSpPr>
          <p:cNvPr id="100" name="Google Shape;100;p16"/>
          <p:cNvSpPr txBox="1"/>
          <p:nvPr/>
        </p:nvSpPr>
        <p:spPr>
          <a:xfrm>
            <a:off x="7051550" y="2666350"/>
            <a:ext cx="147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Science</a:t>
            </a:r>
            <a:endParaRPr b="1" sz="1800"/>
          </a:p>
        </p:txBody>
      </p:sp>
      <p:sp>
        <p:nvSpPr>
          <p:cNvPr id="101" name="Google Shape;101;p16"/>
          <p:cNvSpPr txBox="1"/>
          <p:nvPr/>
        </p:nvSpPr>
        <p:spPr>
          <a:xfrm>
            <a:off x="3640050" y="1628950"/>
            <a:ext cx="1863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Python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Collaboration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Communication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Specifications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design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</p:txBody>
      </p:sp>
      <p:sp>
        <p:nvSpPr>
          <p:cNvPr id="102" name="Google Shape;102;p16"/>
          <p:cNvSpPr txBox="1"/>
          <p:nvPr/>
        </p:nvSpPr>
        <p:spPr>
          <a:xfrm>
            <a:off x="1876150" y="2666350"/>
            <a:ext cx="173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Lots of programming</a:t>
            </a:r>
            <a:endParaRPr sz="1800"/>
          </a:p>
        </p:txBody>
      </p:sp>
      <p:sp>
        <p:nvSpPr>
          <p:cNvPr id="103" name="Google Shape;103;p16"/>
          <p:cNvSpPr txBox="1"/>
          <p:nvPr/>
        </p:nvSpPr>
        <p:spPr>
          <a:xfrm>
            <a:off x="5503950" y="2666350"/>
            <a:ext cx="17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Lots of data</a:t>
            </a:r>
            <a:endParaRPr sz="1800"/>
          </a:p>
        </p:txBody>
      </p:sp>
      <p:sp>
        <p:nvSpPr>
          <p:cNvPr id="104" name="Google Shape;104;p16"/>
          <p:cNvSpPr txBox="1"/>
          <p:nvPr/>
        </p:nvSpPr>
        <p:spPr>
          <a:xfrm>
            <a:off x="3527550" y="3405250"/>
            <a:ext cx="2088900" cy="738900"/>
          </a:xfrm>
          <a:prstGeom prst="rect">
            <a:avLst/>
          </a:prstGeom>
          <a:solidFill>
            <a:srgbClr val="FFFFFF">
              <a:alpha val="4226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Machine Learning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Data Engineering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823" y="1544600"/>
            <a:ext cx="4242948" cy="28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Hands-on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after graduation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HOW to learn, </a:t>
            </a:r>
            <a:br>
              <a:rPr lang="en"/>
            </a:br>
            <a:r>
              <a:rPr lang="en"/>
              <a:t>not just the skills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Website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https://uwdata515.github.io/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Linked from MyUW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+ Canvas for grades, surveys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+ Ed Discussions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Collaborative software engineering experience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Teams of 3 to 4 with 4 being optimal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 project using version control</a:t>
            </a:r>
            <a:endParaRPr sz="24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125" y="2828850"/>
            <a:ext cx="2279700" cy="13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875" y="2760126"/>
            <a:ext cx="2279700" cy="132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software engineering experience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(use cases, component specification)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(how to, docstrings)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(PEP8, pylint)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Coding, testing &amp; milestones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 &amp; code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1: Answer “Research” Questions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Answer two to three questions of business or scientific relevance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Jupyter notebook and supporting python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Climate Police</a:t>
            </a:r>
            <a:r>
              <a:rPr lang="en"/>
              <a:t>: Analyze effects of pollution on the planet.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