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0364197eb6_6_1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75" name="Google Shape;175;g20364197eb6_6_10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g20364197eb6_6_10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0364197eb6_6_1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82" name="Google Shape;182;g20364197eb6_6_10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g20364197eb6_6_10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0364197eb6_6_1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90" name="Google Shape;190;g20364197eb6_6_1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g20364197eb6_6_1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0364197eb6_6_1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98" name="Google Shape;198;g20364197eb6_6_1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g20364197eb6_6_1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0364197eb6_6_1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07" name="Google Shape;207;g20364197eb6_6_1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g20364197eb6_6_1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0364197eb6_6_1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14" name="Google Shape;214;g20364197eb6_6_1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g20364197eb6_6_1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0364197eb6_6_1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21" name="Google Shape;221;g20364197eb6_6_1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g20364197eb6_6_14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0364197eb6_6_1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28" name="Google Shape;228;g20364197eb6_6_1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g20364197eb6_6_14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0364197eb6_6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g20364197eb6_6_1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0364197eb6_6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g20364197eb6_6_1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0364197eb6_6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 name="Google Shape;109;g20364197eb6_6_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g20364197eb6_6_4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035f31d18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035f31d18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0364197eb6_6_1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53" name="Google Shape;253;g20364197eb6_6_1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g20364197eb6_6_16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0364197eb6_6_1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60" name="Google Shape;260;g20364197eb6_6_1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g20364197eb6_6_17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0364197eb6_6_1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68" name="Google Shape;268;g20364197eb6_6_17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g20364197eb6_6_17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0364197eb6_6_1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77" name="Google Shape;277;g20364197eb6_6_18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g20364197eb6_6_18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0364197eb6_6_1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86" name="Google Shape;286;g20364197eb6_6_19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g20364197eb6_6_19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0364197eb6_6_2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95" name="Google Shape;295;g20364197eb6_6_20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g20364197eb6_6_20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0364197eb6_6_2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03" name="Google Shape;303;g20364197eb6_6_20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g20364197eb6_6_20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0364197eb6_6_2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11" name="Google Shape;311;g20364197eb6_6_2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g20364197eb6_6_2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0364197eb6_6_2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18" name="Google Shape;318;g20364197eb6_6_2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g20364197eb6_6_2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0364197eb6_6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g20364197eb6_6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0364197eb6_6_2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26" name="Google Shape;326;g20364197eb6_6_2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g20364197eb6_6_2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0364197eb6_6_2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34" name="Google Shape;334;g20364197eb6_6_2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g20364197eb6_6_24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0364197eb6_6_2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42" name="Google Shape;342;g20364197eb6_6_2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g20364197eb6_6_24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0364197eb6_6_2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49" name="Google Shape;349;g20364197eb6_6_2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g20364197eb6_6_25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0364197eb6_6_2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56" name="Google Shape;356;g20364197eb6_6_2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g20364197eb6_6_26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0364197eb6_6_2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66" name="Google Shape;366;g20364197eb6_6_2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g20364197eb6_6_27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0364197eb6_6_2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76" name="Google Shape;376;g20364197eb6_6_27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g20364197eb6_6_27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0364197eb6_6_2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85" name="Google Shape;385;g20364197eb6_6_28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g20364197eb6_6_28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0364197eb6_6_2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93" name="Google Shape;393;g20364197eb6_6_29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4" name="Google Shape;394;g20364197eb6_6_29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20364197eb6_6_3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01" name="Google Shape;401;g20364197eb6_6_30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2" name="Google Shape;402;g20364197eb6_6_30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0364197eb6_6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g20364197eb6_6_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0364197eb6_6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g20364197eb6_6_3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20364197eb6_6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g20364197eb6_6_3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20364197eb6_6_3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27" name="Google Shape;427;g20364197eb6_6_3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8" name="Google Shape;428;g20364197eb6_6_3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20364197eb6_6_3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35" name="Google Shape;435;g20364197eb6_6_3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6" name="Google Shape;436;g20364197eb6_6_3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20364197eb6_6_3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45" name="Google Shape;445;g20364197eb6_6_3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6" name="Google Shape;446;g20364197eb6_6_34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20364197eb6_6_3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52" name="Google Shape;452;g20364197eb6_6_3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3" name="Google Shape;453;g20364197eb6_6_34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20364197eb6_6_3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59" name="Google Shape;459;g20364197eb6_6_3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0" name="Google Shape;460;g20364197eb6_6_35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20364197eb6_6_3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67" name="Google Shape;467;g20364197eb6_6_3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8" name="Google Shape;468;g20364197eb6_6_36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20364197eb6_6_3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76" name="Google Shape;476;g20364197eb6_6_36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7" name="Google Shape;477;g20364197eb6_6_36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20364197eb6_6_3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83" name="Google Shape;483;g20364197eb6_6_3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4" name="Google Shape;484;g20364197eb6_6_37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0364197eb6_6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g20364197eb6_6_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20364197eb6_6_3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92" name="Google Shape;492;g20364197eb6_6_38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3" name="Google Shape;493;g20364197eb6_6_38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20364197eb6_6_4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11" name="Google Shape;511;g20364197eb6_6_40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2" name="Google Shape;512;g20364197eb6_6_40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20364197eb6_6_4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21" name="Google Shape;521;g20364197eb6_6_4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2" name="Google Shape;522;g20364197eb6_6_4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20364197eb6_6_4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31" name="Google Shape;531;g20364197eb6_6_4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2" name="Google Shape;532;g20364197eb6_6_4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20364197eb6_6_4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40" name="Google Shape;540;g20364197eb6_6_4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1" name="Google Shape;541;g20364197eb6_6_4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20364197eb6_6_4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47" name="Google Shape;547;g20364197eb6_6_4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8" name="Google Shape;548;g20364197eb6_6_4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20364197eb6_6_4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57" name="Google Shape;557;g20364197eb6_6_4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8" name="Google Shape;558;g20364197eb6_6_44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20364197eb6_6_4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67" name="Google Shape;567;g20364197eb6_6_4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8" name="Google Shape;568;g20364197eb6_6_45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20364197eb6_6_4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75" name="Google Shape;575;g20364197eb6_6_4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6" name="Google Shape;576;g20364197eb6_6_45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20364197eb6_6_4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83" name="Google Shape;583;g20364197eb6_6_4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4" name="Google Shape;584;g20364197eb6_6_46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0364197eb6_6_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47" name="Google Shape;147;g20364197eb6_6_7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g20364197eb6_6_7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20364197eb6_6_4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91" name="Google Shape;591;g20364197eb6_6_4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2" name="Google Shape;592;g20364197eb6_6_47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2035f31d18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02" name="Google Shape;602;g2035f31d18d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3" name="Google Shape;603;g2035f31d18d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20364197eb6_6_4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09" name="Google Shape;609;g20364197eb6_6_48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0" name="Google Shape;610;g20364197eb6_6_48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20364197eb6_6_4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17" name="Google Shape;617;g20364197eb6_6_48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8" name="Google Shape;618;g20364197eb6_6_48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20364197eb6_6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g20364197eb6_6_5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20364197eb6_6_5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36" name="Google Shape;636;g20364197eb6_6_5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7" name="Google Shape;637;g20364197eb6_6_5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20364197eb6_6_5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45" name="Google Shape;645;g20364197eb6_6_5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6" name="Google Shape;646;g20364197eb6_6_5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20364197eb6_6_5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52" name="Google Shape;652;g20364197eb6_6_5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3" name="Google Shape;653;g20364197eb6_6_5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20364197eb6_6_5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59" name="Google Shape;659;g20364197eb6_6_5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0" name="Google Shape;660;g20364197eb6_6_5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20364197eb6_6_5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66" name="Google Shape;666;g20364197eb6_6_5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7" name="Google Shape;667;g20364197eb6_6_53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0364197eb6_6_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54" name="Google Shape;154;g20364197eb6_6_8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g20364197eb6_6_8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20364197eb6_6_5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81" name="Google Shape;681;g20364197eb6_6_5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2" name="Google Shape;682;g20364197eb6_6_55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20364197eb6_6_5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89" name="Google Shape;689;g20364197eb6_6_5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0" name="Google Shape;690;g20364197eb6_6_55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20364197eb6_6_5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98" name="Google Shape;698;g20364197eb6_6_56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9" name="Google Shape;699;g20364197eb6_6_56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g20364197eb6_6_5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05" name="Google Shape;705;g20364197eb6_6_57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6" name="Google Shape;706;g20364197eb6_6_57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g20364197eb6_6_5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12" name="Google Shape;712;g20364197eb6_6_57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3" name="Google Shape;713;g20364197eb6_6_57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g20364197eb6_6_5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19" name="Google Shape;719;g20364197eb6_6_58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0" name="Google Shape;720;g20364197eb6_6_58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g20364197eb6_6_5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27" name="Google Shape;727;g20364197eb6_6_59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8" name="Google Shape;728;g20364197eb6_6_59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g20364197eb6_6_5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35" name="Google Shape;735;g20364197eb6_6_59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6" name="Google Shape;736;g20364197eb6_6_59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g20364197eb6_6_6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43" name="Google Shape;743;g20364197eb6_6_60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4" name="Google Shape;744;g20364197eb6_6_60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g20364197eb6_6_6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51" name="Google Shape;751;g20364197eb6_6_6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Use a constant for the value 3.5</a:t>
            </a:r>
            <a:endParaRPr/>
          </a:p>
          <a:p>
            <a:pPr indent="0" lvl="0" marL="0" rtl="0" algn="l">
              <a:spcBef>
                <a:spcPts val="0"/>
              </a:spcBef>
              <a:spcAft>
                <a:spcPts val="0"/>
              </a:spcAft>
              <a:buNone/>
            </a:pPr>
            <a:r>
              <a:t/>
            </a:r>
            <a:endParaRPr/>
          </a:p>
        </p:txBody>
      </p:sp>
      <p:sp>
        <p:nvSpPr>
          <p:cNvPr id="752" name="Google Shape;752;g20364197eb6_6_6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0364197eb6_6_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61" name="Google Shape;161;g20364197eb6_6_8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g20364197eb6_6_8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g20364197eb6_6_6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59" name="Google Shape;759;g20364197eb6_6_6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0" name="Google Shape;760;g20364197eb6_6_6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g20364197eb6_6_6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69" name="Google Shape;769;g20364197eb6_6_6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0" name="Google Shape;770;g20364197eb6_6_6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g20364197eb6_6_6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77" name="Google Shape;777;g20364197eb6_6_6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8" name="Google Shape;778;g20364197eb6_6_6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g20364197eb6_6_6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85" name="Google Shape;785;g20364197eb6_6_6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6" name="Google Shape;786;g20364197eb6_6_64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g20364197eb6_6_6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94" name="Google Shape;794;g20364197eb6_6_6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5" name="Google Shape;795;g20364197eb6_6_65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20364197eb6_6_6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02" name="Google Shape;802;g20364197eb6_6_6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3" name="Google Shape;803;g20364197eb6_6_65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g20364197eb6_6_6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09" name="Google Shape;809;g20364197eb6_6_6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0" name="Google Shape;810;g20364197eb6_6_66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g20364197eb6_6_6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17" name="Google Shape;817;g20364197eb6_6_67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8" name="Google Shape;818;g20364197eb6_6_67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g20364197eb6_6_6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25" name="Google Shape;825;g20364197eb6_6_67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6" name="Google Shape;826;g20364197eb6_6_67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1" name="Shape 831"/>
        <p:cNvGrpSpPr/>
        <p:nvPr/>
      </p:nvGrpSpPr>
      <p:grpSpPr>
        <a:xfrm>
          <a:off x="0" y="0"/>
          <a:ext cx="0" cy="0"/>
          <a:chOff x="0" y="0"/>
          <a:chExt cx="0" cy="0"/>
        </a:xfrm>
      </p:grpSpPr>
      <p:sp>
        <p:nvSpPr>
          <p:cNvPr id="832" name="Google Shape;832;g20364197eb6_6_6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33" name="Google Shape;833;g20364197eb6_6_68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4" name="Google Shape;834;g20364197eb6_6_68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0364197eb6_6_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68" name="Google Shape;168;g20364197eb6_6_9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g20364197eb6_6_9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g20364197eb6_6_6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41" name="Google Shape;841;g20364197eb6_6_69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2" name="Google Shape;842;g20364197eb6_6_69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7" name="Shape 847"/>
        <p:cNvGrpSpPr/>
        <p:nvPr/>
      </p:nvGrpSpPr>
      <p:grpSpPr>
        <a:xfrm>
          <a:off x="0" y="0"/>
          <a:ext cx="0" cy="0"/>
          <a:chOff x="0" y="0"/>
          <a:chExt cx="0" cy="0"/>
        </a:xfrm>
      </p:grpSpPr>
      <p:sp>
        <p:nvSpPr>
          <p:cNvPr id="848" name="Google Shape;848;g2035f31d18d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49" name="Google Shape;849;g2035f31d18d_0_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0" name="Google Shape;850;g2035f31d18d_0_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7.png"/><Relationship Id="rId3" Type="http://schemas.openxmlformats.org/officeDocument/2006/relationships/image" Target="../media/image1.pn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7.png"/><Relationship Id="rId3" Type="http://schemas.openxmlformats.org/officeDocument/2006/relationships/image" Target="../media/image1.png"/><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pic>
        <p:nvPicPr>
          <p:cNvPr id="11" name="Google Shape;11;p2"/>
          <p:cNvPicPr preferRelativeResize="0"/>
          <p:nvPr/>
        </p:nvPicPr>
        <p:blipFill rotWithShape="1">
          <a:blip r:embed="rId2">
            <a:alphaModFix/>
          </a:blip>
          <a:srcRect b="22311" l="0" r="0" t="0"/>
          <a:stretch/>
        </p:blipFill>
        <p:spPr>
          <a:xfrm>
            <a:off x="0" y="0"/>
            <a:ext cx="9144000" cy="5143499"/>
          </a:xfrm>
          <a:prstGeom prst="rect">
            <a:avLst/>
          </a:prstGeom>
          <a:noFill/>
          <a:ln>
            <a:noFill/>
          </a:ln>
        </p:spPr>
      </p:pic>
      <p:sp>
        <p:nvSpPr>
          <p:cNvPr id="12" name="Google Shape;12;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5200"/>
              <a:buNone/>
              <a:defRPr sz="5200">
                <a:solidFill>
                  <a:schemeClr val="lt1"/>
                </a:solidFill>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p:txBody>
      </p:sp>
      <p:sp>
        <p:nvSpPr>
          <p:cNvPr id="13" name="Google Shape;13;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2800"/>
              <a:buNone/>
              <a:defRPr sz="2800">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5" name="Google Shape;15;p2"/>
          <p:cNvPicPr preferRelativeResize="0"/>
          <p:nvPr/>
        </p:nvPicPr>
        <p:blipFill>
          <a:blip r:embed="rId3">
            <a:alphaModFix/>
          </a:blip>
          <a:stretch>
            <a:fillRect/>
          </a:stretch>
        </p:blipFill>
        <p:spPr>
          <a:xfrm>
            <a:off x="109525" y="114901"/>
            <a:ext cx="3203124" cy="215775"/>
          </a:xfrm>
          <a:prstGeom prst="rect">
            <a:avLst/>
          </a:prstGeom>
          <a:noFill/>
          <a:ln>
            <a:noFill/>
          </a:ln>
        </p:spPr>
      </p:pic>
      <p:pic>
        <p:nvPicPr>
          <p:cNvPr id="16" name="Google Shape;16;p2"/>
          <p:cNvPicPr preferRelativeResize="0"/>
          <p:nvPr/>
        </p:nvPicPr>
        <p:blipFill>
          <a:blip r:embed="rId4">
            <a:alphaModFix/>
          </a:blip>
          <a:stretch>
            <a:fillRect/>
          </a:stretch>
        </p:blipFill>
        <p:spPr>
          <a:xfrm>
            <a:off x="8436596" y="4663214"/>
            <a:ext cx="584554" cy="393600"/>
          </a:xfrm>
          <a:prstGeom prst="rect">
            <a:avLst/>
          </a:prstGeom>
          <a:noFill/>
          <a:ln>
            <a:noFill/>
          </a:ln>
        </p:spPr>
      </p:pic>
      <p:sp>
        <p:nvSpPr>
          <p:cNvPr id="17" name="Google Shape;17;p2"/>
          <p:cNvSpPr txBox="1"/>
          <p:nvPr>
            <p:ph idx="2" type="subTitle"/>
          </p:nvPr>
        </p:nvSpPr>
        <p:spPr>
          <a:xfrm>
            <a:off x="311700" y="366367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lt1"/>
              </a:buClr>
              <a:buSzPts val="2000"/>
              <a:buNone/>
              <a:defRPr i="1" sz="2000">
                <a:solidFill>
                  <a:schemeClr val="lt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4" name="Shape 64"/>
        <p:cNvGrpSpPr/>
        <p:nvPr/>
      </p:nvGrpSpPr>
      <p:grpSpPr>
        <a:xfrm>
          <a:off x="0" y="0"/>
          <a:ext cx="0" cy="0"/>
          <a:chOff x="0" y="0"/>
          <a:chExt cx="0" cy="0"/>
        </a:xfrm>
      </p:grpSpPr>
      <p:sp>
        <p:nvSpPr>
          <p:cNvPr id="65" name="Google Shape;65;p14"/>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14"/>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7" name="Shape 67"/>
        <p:cNvGrpSpPr/>
        <p:nvPr/>
      </p:nvGrpSpPr>
      <p:grpSpPr>
        <a:xfrm>
          <a:off x="0" y="0"/>
          <a:ext cx="0" cy="0"/>
          <a:chOff x="0" y="0"/>
          <a:chExt cx="0" cy="0"/>
        </a:xfrm>
      </p:grpSpPr>
      <p:sp>
        <p:nvSpPr>
          <p:cNvPr id="68" name="Google Shape;68;p15"/>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5"/>
          <p:cNvSpPr txBox="1"/>
          <p:nvPr>
            <p:ph idx="1" type="body"/>
          </p:nvPr>
        </p:nvSpPr>
        <p:spPr>
          <a:xfrm>
            <a:off x="457200" y="1200150"/>
            <a:ext cx="8229600" cy="3792879"/>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6"/>
          <p:cNvSpPr txBox="1"/>
          <p:nvPr>
            <p:ph type="title"/>
          </p:nvPr>
        </p:nvSpPr>
        <p:spPr>
          <a:xfrm>
            <a:off x="457200" y="172251"/>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17"/>
          <p:cNvSpPr txBox="1"/>
          <p:nvPr>
            <p:ph type="title"/>
          </p:nvPr>
        </p:nvSpPr>
        <p:spPr>
          <a:xfrm>
            <a:off x="722313" y="3305175"/>
            <a:ext cx="7772400" cy="102155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7"/>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5" name="Shape 75"/>
        <p:cNvGrpSpPr/>
        <p:nvPr/>
      </p:nvGrpSpPr>
      <p:grpSpPr>
        <a:xfrm>
          <a:off x="0" y="0"/>
          <a:ext cx="0" cy="0"/>
          <a:chOff x="0" y="0"/>
          <a:chExt cx="0" cy="0"/>
        </a:xfrm>
      </p:grpSpPr>
      <p:sp>
        <p:nvSpPr>
          <p:cNvPr id="76" name="Google Shape;76;p18"/>
          <p:cNvSpPr txBox="1"/>
          <p:nvPr>
            <p:ph type="title"/>
          </p:nvPr>
        </p:nvSpPr>
        <p:spPr>
          <a:xfrm>
            <a:off x="457200" y="172251"/>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8"/>
          <p:cNvSpPr txBox="1"/>
          <p:nvPr>
            <p:ph idx="1" type="body"/>
          </p:nvPr>
        </p:nvSpPr>
        <p:spPr>
          <a:xfrm>
            <a:off x="457200" y="1200150"/>
            <a:ext cx="4038600" cy="3394472"/>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78" name="Google Shape;78;p18"/>
          <p:cNvSpPr txBox="1"/>
          <p:nvPr>
            <p:ph idx="2" type="body"/>
          </p:nvPr>
        </p:nvSpPr>
        <p:spPr>
          <a:xfrm>
            <a:off x="4648200" y="1200150"/>
            <a:ext cx="4038600" cy="3394472"/>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9" name="Shape 79"/>
        <p:cNvGrpSpPr/>
        <p:nvPr/>
      </p:nvGrpSpPr>
      <p:grpSpPr>
        <a:xfrm>
          <a:off x="0" y="0"/>
          <a:ext cx="0" cy="0"/>
          <a:chOff x="0" y="0"/>
          <a:chExt cx="0" cy="0"/>
        </a:xfrm>
      </p:grpSpPr>
      <p:sp>
        <p:nvSpPr>
          <p:cNvPr id="80" name="Google Shape;80;p19"/>
          <p:cNvSpPr txBox="1"/>
          <p:nvPr>
            <p:ph type="title"/>
          </p:nvPr>
        </p:nvSpPr>
        <p:spPr>
          <a:xfrm>
            <a:off x="457200" y="172251"/>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9"/>
          <p:cNvSpPr txBox="1"/>
          <p:nvPr>
            <p:ph idx="1" type="body"/>
          </p:nvPr>
        </p:nvSpPr>
        <p:spPr>
          <a:xfrm>
            <a:off x="457200" y="1151335"/>
            <a:ext cx="4040188" cy="47982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82" name="Google Shape;82;p19"/>
          <p:cNvSpPr txBox="1"/>
          <p:nvPr>
            <p:ph idx="2" type="body"/>
          </p:nvPr>
        </p:nvSpPr>
        <p:spPr>
          <a:xfrm>
            <a:off x="457200" y="1631156"/>
            <a:ext cx="4040188" cy="2963466"/>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83" name="Google Shape;83;p19"/>
          <p:cNvSpPr txBox="1"/>
          <p:nvPr>
            <p:ph idx="3" type="body"/>
          </p:nvPr>
        </p:nvSpPr>
        <p:spPr>
          <a:xfrm>
            <a:off x="4645025" y="1151335"/>
            <a:ext cx="4041775" cy="47982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84" name="Google Shape;84;p19"/>
          <p:cNvSpPr txBox="1"/>
          <p:nvPr>
            <p:ph idx="4" type="body"/>
          </p:nvPr>
        </p:nvSpPr>
        <p:spPr>
          <a:xfrm>
            <a:off x="4645025" y="1631156"/>
            <a:ext cx="4041775" cy="2963466"/>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5" name="Shape 85"/>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6" name="Shape 86"/>
        <p:cNvGrpSpPr/>
        <p:nvPr/>
      </p:nvGrpSpPr>
      <p:grpSpPr>
        <a:xfrm>
          <a:off x="0" y="0"/>
          <a:ext cx="0" cy="0"/>
          <a:chOff x="0" y="0"/>
          <a:chExt cx="0" cy="0"/>
        </a:xfrm>
      </p:grpSpPr>
      <p:sp>
        <p:nvSpPr>
          <p:cNvPr id="87" name="Google Shape;87;p21"/>
          <p:cNvSpPr txBox="1"/>
          <p:nvPr>
            <p:ph type="title"/>
          </p:nvPr>
        </p:nvSpPr>
        <p:spPr>
          <a:xfrm>
            <a:off x="457200" y="204788"/>
            <a:ext cx="3008313" cy="8715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21"/>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89" name="Google Shape;89;p21"/>
          <p:cNvSpPr txBox="1"/>
          <p:nvPr>
            <p:ph idx="2" type="body"/>
          </p:nvPr>
        </p:nvSpPr>
        <p:spPr>
          <a:xfrm>
            <a:off x="457200" y="1076325"/>
            <a:ext cx="3008313" cy="351829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1"/>
        </a:solidFill>
      </p:bgPr>
    </p:bg>
    <p:spTree>
      <p:nvGrpSpPr>
        <p:cNvPr id="18" name="Shape 18"/>
        <p:cNvGrpSpPr/>
        <p:nvPr/>
      </p:nvGrpSpPr>
      <p:grpSpPr>
        <a:xfrm>
          <a:off x="0" y="0"/>
          <a:ext cx="0" cy="0"/>
          <a:chOff x="0" y="0"/>
          <a:chExt cx="0" cy="0"/>
        </a:xfrm>
      </p:grpSpPr>
      <p:pic>
        <p:nvPicPr>
          <p:cNvPr id="19" name="Google Shape;19;p3"/>
          <p:cNvPicPr preferRelativeResize="0"/>
          <p:nvPr/>
        </p:nvPicPr>
        <p:blipFill rotWithShape="1">
          <a:blip r:embed="rId2">
            <a:alphaModFix/>
          </a:blip>
          <a:srcRect b="22311" l="0" r="0" t="0"/>
          <a:stretch/>
        </p:blipFill>
        <p:spPr>
          <a:xfrm>
            <a:off x="0" y="0"/>
            <a:ext cx="9144000" cy="5143499"/>
          </a:xfrm>
          <a:prstGeom prst="rect">
            <a:avLst/>
          </a:prstGeom>
          <a:noFill/>
          <a:ln>
            <a:noFill/>
          </a:ln>
        </p:spPr>
      </p:pic>
      <p:sp>
        <p:nvSpPr>
          <p:cNvPr id="20" name="Google Shape;20;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600"/>
              <a:buNone/>
              <a:defRPr b="1" sz="3600">
                <a:solidFill>
                  <a:schemeClr val="l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1" name="Google Shape;21;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22" name="Google Shape;22;p3"/>
          <p:cNvPicPr preferRelativeResize="0"/>
          <p:nvPr/>
        </p:nvPicPr>
        <p:blipFill>
          <a:blip r:embed="rId3">
            <a:alphaModFix/>
          </a:blip>
          <a:stretch>
            <a:fillRect/>
          </a:stretch>
        </p:blipFill>
        <p:spPr>
          <a:xfrm>
            <a:off x="109525" y="114901"/>
            <a:ext cx="3203124" cy="215775"/>
          </a:xfrm>
          <a:prstGeom prst="rect">
            <a:avLst/>
          </a:prstGeom>
          <a:noFill/>
          <a:ln>
            <a:noFill/>
          </a:ln>
        </p:spPr>
      </p:pic>
      <p:pic>
        <p:nvPicPr>
          <p:cNvPr id="23" name="Google Shape;23;p3"/>
          <p:cNvPicPr preferRelativeResize="0"/>
          <p:nvPr/>
        </p:nvPicPr>
        <p:blipFill>
          <a:blip r:embed="rId4">
            <a:alphaModFix/>
          </a:blip>
          <a:stretch>
            <a:fillRect/>
          </a:stretch>
        </p:blipFill>
        <p:spPr>
          <a:xfrm>
            <a:off x="8436596" y="4663214"/>
            <a:ext cx="584554" cy="3936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0" name="Shape 90"/>
        <p:cNvGrpSpPr/>
        <p:nvPr/>
      </p:nvGrpSpPr>
      <p:grpSpPr>
        <a:xfrm>
          <a:off x="0" y="0"/>
          <a:ext cx="0" cy="0"/>
          <a:chOff x="0" y="0"/>
          <a:chExt cx="0" cy="0"/>
        </a:xfrm>
      </p:grpSpPr>
      <p:sp>
        <p:nvSpPr>
          <p:cNvPr id="91" name="Google Shape;91;p22"/>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22"/>
          <p:cNvSpPr/>
          <p:nvPr>
            <p:ph idx="2" type="pic"/>
          </p:nvPr>
        </p:nvSpPr>
        <p:spPr>
          <a:xfrm>
            <a:off x="1792288" y="459581"/>
            <a:ext cx="5486400" cy="3086100"/>
          </a:xfrm>
          <a:prstGeom prst="rect">
            <a:avLst/>
          </a:prstGeom>
          <a:noFill/>
          <a:ln>
            <a:noFill/>
          </a:ln>
        </p:spPr>
      </p:sp>
      <p:sp>
        <p:nvSpPr>
          <p:cNvPr id="93" name="Google Shape;93;p22"/>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4" name="Shape 94"/>
        <p:cNvGrpSpPr/>
        <p:nvPr/>
      </p:nvGrpSpPr>
      <p:grpSpPr>
        <a:xfrm>
          <a:off x="0" y="0"/>
          <a:ext cx="0" cy="0"/>
          <a:chOff x="0" y="0"/>
          <a:chExt cx="0" cy="0"/>
        </a:xfrm>
      </p:grpSpPr>
      <p:sp>
        <p:nvSpPr>
          <p:cNvPr id="95" name="Google Shape;95;p23"/>
          <p:cNvSpPr txBox="1"/>
          <p:nvPr>
            <p:ph type="title"/>
          </p:nvPr>
        </p:nvSpPr>
        <p:spPr>
          <a:xfrm>
            <a:off x="457200" y="172251"/>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23"/>
          <p:cNvSpPr txBox="1"/>
          <p:nvPr>
            <p:ph idx="1" type="body"/>
          </p:nvPr>
        </p:nvSpPr>
        <p:spPr>
          <a:xfrm rot="5400000">
            <a:off x="2675561" y="-1018211"/>
            <a:ext cx="3792879"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7" name="Shape 97"/>
        <p:cNvGrpSpPr/>
        <p:nvPr/>
      </p:nvGrpSpPr>
      <p:grpSpPr>
        <a:xfrm>
          <a:off x="0" y="0"/>
          <a:ext cx="0" cy="0"/>
          <a:chOff x="0" y="0"/>
          <a:chExt cx="0" cy="0"/>
        </a:xfrm>
      </p:grpSpPr>
      <p:sp>
        <p:nvSpPr>
          <p:cNvPr id="98" name="Google Shape;98;p24"/>
          <p:cNvSpPr txBox="1"/>
          <p:nvPr>
            <p:ph type="title"/>
          </p:nvPr>
        </p:nvSpPr>
        <p:spPr>
          <a:xfrm rot="5400000">
            <a:off x="5463778" y="1371600"/>
            <a:ext cx="4388644"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24"/>
          <p:cNvSpPr txBox="1"/>
          <p:nvPr>
            <p:ph idx="1" type="body"/>
          </p:nvPr>
        </p:nvSpPr>
        <p:spPr>
          <a:xfrm rot="5400000">
            <a:off x="1272778" y="-609600"/>
            <a:ext cx="4388644"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sp>
        <p:nvSpPr>
          <p:cNvPr id="25" name="Google Shape;25;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b="1"/>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b="1"/>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b="1"/>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b="1"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8" name="Google Shape;38;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9" name="Google Shape;39;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0" name="Shape 40"/>
        <p:cNvGrpSpPr/>
        <p:nvPr/>
      </p:nvGrpSpPr>
      <p:grpSpPr>
        <a:xfrm>
          <a:off x="0" y="0"/>
          <a:ext cx="0" cy="0"/>
          <a:chOff x="0" y="0"/>
          <a:chExt cx="0" cy="0"/>
        </a:xfrm>
      </p:grpSpPr>
      <p:sp>
        <p:nvSpPr>
          <p:cNvPr id="41" name="Google Shape;41;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2" name="Google Shape;42;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 name="Shape 43"/>
        <p:cNvGrpSpPr/>
        <p:nvPr/>
      </p:nvGrpSpPr>
      <p:grpSpPr>
        <a:xfrm>
          <a:off x="0" y="0"/>
          <a:ext cx="0" cy="0"/>
          <a:chOff x="0" y="0"/>
          <a:chExt cx="0" cy="0"/>
        </a:xfrm>
      </p:grpSpPr>
      <p:sp>
        <p:nvSpPr>
          <p:cNvPr id="44" name="Google Shape;44;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6" name="Google Shape;46;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7" name="Google Shape;47;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5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 Type="http://schemas.openxmlformats.org/officeDocument/2006/relationships/image" Target="../media/image6.png"/><Relationship Id="rId2" Type="http://schemas.openxmlformats.org/officeDocument/2006/relationships/image" Target="../media/image2.png"/><Relationship Id="rId3" Type="http://schemas.openxmlformats.org/officeDocument/2006/relationships/slideLayout" Target="../slideLayouts/slideLayout12.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theme" Target="../theme/theme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blip>
          <a:stretch>
            <a:fillRect/>
          </a:stretch>
        </p:blipFill>
        <p:spPr>
          <a:xfrm>
            <a:off x="95825" y="95825"/>
            <a:ext cx="8925324" cy="4961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 name="Shape 58"/>
        <p:cNvGrpSpPr/>
        <p:nvPr/>
      </p:nvGrpSpPr>
      <p:grpSpPr>
        <a:xfrm>
          <a:off x="0" y="0"/>
          <a:ext cx="0" cy="0"/>
          <a:chOff x="0" y="0"/>
          <a:chExt cx="0" cy="0"/>
        </a:xfrm>
      </p:grpSpPr>
      <p:sp>
        <p:nvSpPr>
          <p:cNvPr id="59" name="Google Shape;59;p13"/>
          <p:cNvSpPr txBox="1"/>
          <p:nvPr>
            <p:ph type="title"/>
          </p:nvPr>
        </p:nvSpPr>
        <p:spPr>
          <a:xfrm>
            <a:off x="457200" y="172251"/>
            <a:ext cx="8229600" cy="85725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0" name="Google Shape;60;p13"/>
          <p:cNvSpPr txBox="1"/>
          <p:nvPr>
            <p:ph idx="1" type="body"/>
          </p:nvPr>
        </p:nvSpPr>
        <p:spPr>
          <a:xfrm>
            <a:off x="457200" y="1200150"/>
            <a:ext cx="8229600" cy="3792879"/>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pic>
        <p:nvPicPr>
          <p:cNvPr id="61" name="Google Shape;61;p13"/>
          <p:cNvPicPr preferRelativeResize="0"/>
          <p:nvPr/>
        </p:nvPicPr>
        <p:blipFill rotWithShape="1">
          <a:blip r:embed="rId1">
            <a:alphaModFix/>
          </a:blip>
          <a:srcRect b="0" l="0" r="0" t="0"/>
          <a:stretch/>
        </p:blipFill>
        <p:spPr>
          <a:xfrm>
            <a:off x="0" y="205978"/>
            <a:ext cx="723900" cy="714375"/>
          </a:xfrm>
          <a:prstGeom prst="rect">
            <a:avLst/>
          </a:prstGeom>
          <a:noFill/>
          <a:ln>
            <a:noFill/>
          </a:ln>
        </p:spPr>
      </p:pic>
      <p:pic>
        <p:nvPicPr>
          <p:cNvPr id="62" name="Google Shape;62;p13"/>
          <p:cNvPicPr preferRelativeResize="0"/>
          <p:nvPr/>
        </p:nvPicPr>
        <p:blipFill rotWithShape="1">
          <a:blip r:embed="rId2">
            <a:alphaModFix/>
          </a:blip>
          <a:srcRect b="0" l="0" r="0" t="0"/>
          <a:stretch/>
        </p:blipFill>
        <p:spPr>
          <a:xfrm>
            <a:off x="8248650" y="205978"/>
            <a:ext cx="657225" cy="725462"/>
          </a:xfrm>
          <a:prstGeom prst="rect">
            <a:avLst/>
          </a:prstGeom>
          <a:noFill/>
          <a:ln>
            <a:noFill/>
          </a:ln>
        </p:spPr>
      </p:pic>
      <p:sp>
        <p:nvSpPr>
          <p:cNvPr id="63" name="Google Shape;63;p13"/>
          <p:cNvSpPr/>
          <p:nvPr/>
        </p:nvSpPr>
        <p:spPr>
          <a:xfrm>
            <a:off x="228600" y="975416"/>
            <a:ext cx="8705850" cy="80963"/>
          </a:xfrm>
          <a:prstGeom prst="rect">
            <a:avLst/>
          </a:prstGeom>
          <a:gradFill>
            <a:gsLst>
              <a:gs pos="0">
                <a:srgbClr val="599BD1"/>
              </a:gs>
              <a:gs pos="50000">
                <a:srgbClr val="E58B43"/>
              </a:gs>
              <a:gs pos="60000">
                <a:srgbClr val="FFC824"/>
              </a:gs>
              <a:gs pos="100000">
                <a:srgbClr val="9BBB59"/>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hyperlink" Target="https://www.python.org/dev/peps/pep-0008/" TargetMode="External"/><Relationship Id="rId4" Type="http://schemas.openxmlformats.org/officeDocument/2006/relationships/hyperlink" Target="https://google.github.io/styleguide/pyguide.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hyperlink" Target="http://www.pylint.org/" TargetMode="External"/><Relationship Id="rId4" Type="http://schemas.openxmlformats.org/officeDocument/2006/relationships/hyperlink" Target="http://citeseerx.ist.psu.edu/viewdoc/summary?doi=10.1.1.56.1841"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hyperlink" Target="about:blank"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11.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22.png"/><Relationship Id="rId4" Type="http://schemas.openxmlformats.org/officeDocument/2006/relationships/image" Target="../media/image3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3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image" Target="../media/image20.png"/><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 Id="rId3" Type="http://schemas.openxmlformats.org/officeDocument/2006/relationships/image" Target="../media/image28.png"/><Relationship Id="rId4" Type="http://schemas.openxmlformats.org/officeDocument/2006/relationships/image" Target="../media/image3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 Id="rId3" Type="http://schemas.openxmlformats.org/officeDocument/2006/relationships/image" Target="../media/image2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 Id="rId3" Type="http://schemas.openxmlformats.org/officeDocument/2006/relationships/image" Target="../media/image2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 Id="rId3"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 Id="rId3" Type="http://schemas.openxmlformats.org/officeDocument/2006/relationships/image" Target="../media/image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 Id="rId3" Type="http://schemas.openxmlformats.org/officeDocument/2006/relationships/image" Target="../media/image9.png"/><Relationship Id="rId4" Type="http://schemas.openxmlformats.org/officeDocument/2006/relationships/image" Target="../media/image42.png"/><Relationship Id="rId5" Type="http://schemas.openxmlformats.org/officeDocument/2006/relationships/image" Target="../media/image2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 Id="rId3" Type="http://schemas.openxmlformats.org/officeDocument/2006/relationships/image" Target="../media/image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 Id="rId3" Type="http://schemas.openxmlformats.org/officeDocument/2006/relationships/image" Target="../media/image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Relationship Id="rId3" Type="http://schemas.openxmlformats.org/officeDocument/2006/relationships/image" Target="../media/image3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Relationship Id="rId3" Type="http://schemas.openxmlformats.org/officeDocument/2006/relationships/image" Target="../media/image4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Relationship Id="rId3" Type="http://schemas.openxmlformats.org/officeDocument/2006/relationships/image" Target="../media/image35.png"/><Relationship Id="rId4" Type="http://schemas.openxmlformats.org/officeDocument/2006/relationships/hyperlink" Target="https://goo.gl/o57K7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0.xml"/><Relationship Id="rId3" Type="http://schemas.openxmlformats.org/officeDocument/2006/relationships/image" Target="../media/image2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1.xml"/><Relationship Id="rId3" Type="http://schemas.openxmlformats.org/officeDocument/2006/relationships/image" Target="../media/image3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2.xml"/><Relationship Id="rId3" Type="http://schemas.openxmlformats.org/officeDocument/2006/relationships/image" Target="../media/image48.png"/><Relationship Id="rId4" Type="http://schemas.openxmlformats.org/officeDocument/2006/relationships/image" Target="../media/image3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5.xml"/><Relationship Id="rId3" Type="http://schemas.openxmlformats.org/officeDocument/2006/relationships/image" Target="../media/image37.png"/><Relationship Id="rId4" Type="http://schemas.openxmlformats.org/officeDocument/2006/relationships/image" Target="../media/image2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6.xml"/><Relationship Id="rId3" Type="http://schemas.openxmlformats.org/officeDocument/2006/relationships/image" Target="../media/image8.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7.xml"/><Relationship Id="rId3" Type="http://schemas.openxmlformats.org/officeDocument/2006/relationships/image" Target="../media/image4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8.xml"/><Relationship Id="rId3" Type="http://schemas.openxmlformats.org/officeDocument/2006/relationships/image" Target="../media/image5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9.xml"/><Relationship Id="rId3" Type="http://schemas.openxmlformats.org/officeDocument/2006/relationships/image" Target="../media/image5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0.xml"/><Relationship Id="rId3" Type="http://schemas.openxmlformats.org/officeDocument/2006/relationships/hyperlink" Target="https://www.python.org/dev/peps/pep-0008/#id46" TargetMode="External"/><Relationship Id="rId4" Type="http://schemas.openxmlformats.org/officeDocument/2006/relationships/image" Target="../media/image59.png"/><Relationship Id="rId5" Type="http://schemas.openxmlformats.org/officeDocument/2006/relationships/image" Target="../media/image46.png"/><Relationship Id="rId6" Type="http://schemas.openxmlformats.org/officeDocument/2006/relationships/image" Target="../media/image49.png"/><Relationship Id="rId7" Type="http://schemas.openxmlformats.org/officeDocument/2006/relationships/image" Target="../media/image4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2.xml"/><Relationship Id="rId3" Type="http://schemas.openxmlformats.org/officeDocument/2006/relationships/image" Target="../media/image6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3.xml"/><Relationship Id="rId3" Type="http://schemas.openxmlformats.org/officeDocument/2006/relationships/image" Target="../media/image6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4.xml"/><Relationship Id="rId3" Type="http://schemas.openxmlformats.org/officeDocument/2006/relationships/image" Target="../media/image9.png"/><Relationship Id="rId4" Type="http://schemas.openxmlformats.org/officeDocument/2006/relationships/image" Target="../media/image50.png"/><Relationship Id="rId5" Type="http://schemas.openxmlformats.org/officeDocument/2006/relationships/image" Target="../media/image60.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6.xml"/><Relationship Id="rId3" Type="http://schemas.openxmlformats.org/officeDocument/2006/relationships/hyperlink" Target="http://dillinger.io/"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7.xml"/><Relationship Id="rId3" Type="http://schemas.openxmlformats.org/officeDocument/2006/relationships/hyperlink" Target="https://github.com/kallisons/NOAH_LSM_Mussel_v2.0" TargetMode="External"/><Relationship Id="rId4" Type="http://schemas.openxmlformats.org/officeDocument/2006/relationships/hyperlink" Target="https://github.com/kallisons/NOAH_LSM_Mussel_v2.0"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9.xml"/><Relationship Id="rId3" Type="http://schemas.openxmlformats.org/officeDocument/2006/relationships/hyperlink" Target="http://stackoverflow.com/questions/184618/what-is-the-best-comment-in-source-code-you-have-ever-encountered"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0.xml"/><Relationship Id="rId3" Type="http://schemas.openxmlformats.org/officeDocument/2006/relationships/image" Target="../media/image45.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1.xml"/><Relationship Id="rId3" Type="http://schemas.openxmlformats.org/officeDocument/2006/relationships/image" Target="../media/image54.png"/><Relationship Id="rId4" Type="http://schemas.openxmlformats.org/officeDocument/2006/relationships/image" Target="../media/image64.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5.xml"/><Relationship Id="rId3" Type="http://schemas.openxmlformats.org/officeDocument/2006/relationships/image" Target="../media/image52.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6.xml"/><Relationship Id="rId3" Type="http://schemas.openxmlformats.org/officeDocument/2006/relationships/image" Target="../media/image56.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7.xml"/><Relationship Id="rId3" Type="http://schemas.openxmlformats.org/officeDocument/2006/relationships/image" Target="../media/image65.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8.xml"/><Relationship Id="rId3" Type="http://schemas.openxmlformats.org/officeDocument/2006/relationships/image" Target="../media/image63.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9.xml"/><Relationship Id="rId3" Type="http://schemas.openxmlformats.org/officeDocument/2006/relationships/image" Target="../media/image6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0.xml"/><Relationship Id="rId3" Type="http://schemas.openxmlformats.org/officeDocument/2006/relationships/image" Target="../media/image66.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1.xml"/><Relationship Id="rId3" Type="http://schemas.openxmlformats.org/officeDocument/2006/relationships/image" Target="../media/image4.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2.xml"/><Relationship Id="rId3" Type="http://schemas.openxmlformats.org/officeDocument/2006/relationships/image" Target="../media/image70.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3.xml"/><Relationship Id="rId3" Type="http://schemas.openxmlformats.org/officeDocument/2006/relationships/image" Target="../media/image15.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4.xml"/><Relationship Id="rId3" Type="http://schemas.openxmlformats.org/officeDocument/2006/relationships/hyperlink" Target="https://www.python.org/dev/peps/pep-0257/" TargetMode="External"/><Relationship Id="rId4" Type="http://schemas.openxmlformats.org/officeDocument/2006/relationships/image" Target="../media/image57.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6.xml"/><Relationship Id="rId3" Type="http://schemas.openxmlformats.org/officeDocument/2006/relationships/image" Target="../media/image58.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7.xml"/><Relationship Id="rId3" Type="http://schemas.openxmlformats.org/officeDocument/2006/relationships/image" Target="../media/image6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8.xml"/><Relationship Id="rId3" Type="http://schemas.openxmlformats.org/officeDocument/2006/relationships/image" Target="../media/image69.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9.xml"/><Relationship Id="rId3" Type="http://schemas.openxmlformats.org/officeDocument/2006/relationships/hyperlink" Target="https://github.com/numpy/numpy/blob/master/numpy/__init__.py"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0.xml"/><Relationship Id="rId3" Type="http://schemas.openxmlformats.org/officeDocument/2006/relationships/hyperlink" Target="https://github.com/scikit-learn/scikit-learn/blob/main/sklearn/cluster/_dbscan.py" TargetMode="Externa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1.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300"/>
              <a:t>Software Design for Data Science</a:t>
            </a:r>
            <a:endParaRPr/>
          </a:p>
        </p:txBody>
      </p:sp>
      <p:sp>
        <p:nvSpPr>
          <p:cNvPr id="105" name="Google Shape;105;p25"/>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Style &amp; Documentation</a:t>
            </a:r>
            <a:endParaRPr/>
          </a:p>
        </p:txBody>
      </p:sp>
      <p:sp>
        <p:nvSpPr>
          <p:cNvPr id="106" name="Google Shape;106;p25"/>
          <p:cNvSpPr txBox="1"/>
          <p:nvPr>
            <p:ph idx="2" type="subTitle"/>
          </p:nvPr>
        </p:nvSpPr>
        <p:spPr>
          <a:xfrm>
            <a:off x="311700" y="3663675"/>
            <a:ext cx="8520600" cy="7926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0"/>
              </a:spcAft>
              <a:buClr>
                <a:schemeClr val="dk1"/>
              </a:buClr>
              <a:buSzPct val="55000"/>
              <a:buFont typeface="Arial"/>
              <a:buNone/>
            </a:pPr>
            <a:r>
              <a:rPr lang="en"/>
              <a:t>Melissa Winstanley</a:t>
            </a:r>
            <a:endParaRPr/>
          </a:p>
          <a:p>
            <a:pPr indent="0" lvl="0" marL="0" rtl="0" algn="ctr">
              <a:spcBef>
                <a:spcPts val="0"/>
              </a:spcBef>
              <a:spcAft>
                <a:spcPts val="0"/>
              </a:spcAft>
              <a:buClr>
                <a:schemeClr val="dk1"/>
              </a:buClr>
              <a:buSzPct val="55000"/>
              <a:buFont typeface="Arial"/>
              <a:buNone/>
            </a:pPr>
            <a:r>
              <a:rPr lang="en"/>
              <a:t>University of Washington</a:t>
            </a:r>
            <a:endParaRPr/>
          </a:p>
          <a:p>
            <a:pPr indent="0" lvl="0" marL="0" rtl="0" algn="ctr">
              <a:spcBef>
                <a:spcPts val="0"/>
              </a:spcBef>
              <a:spcAft>
                <a:spcPts val="0"/>
              </a:spcAft>
              <a:buClr>
                <a:schemeClr val="dk1"/>
              </a:buClr>
              <a:buSzPct val="55000"/>
              <a:buFont typeface="Arial"/>
              <a:buNone/>
            </a:pPr>
            <a:r>
              <a:rPr lang="en"/>
              <a:t>January 3, 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4"/>
          <p:cNvSpPr txBox="1"/>
          <p:nvPr>
            <p:ph type="title"/>
          </p:nvPr>
        </p:nvSpPr>
        <p:spPr>
          <a:xfrm>
            <a:off x="457200" y="205978"/>
            <a:ext cx="8229600" cy="85725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Python Style</a:t>
            </a:r>
            <a:endParaRPr/>
          </a:p>
        </p:txBody>
      </p:sp>
      <p:sp>
        <p:nvSpPr>
          <p:cNvPr id="179" name="Google Shape;179;p34"/>
          <p:cNvSpPr txBox="1"/>
          <p:nvPr>
            <p:ph idx="1" type="body"/>
          </p:nvPr>
        </p:nvSpPr>
        <p:spPr>
          <a:xfrm>
            <a:off x="457200" y="1028700"/>
            <a:ext cx="8229600" cy="3908822"/>
          </a:xfrm>
          <a:prstGeom prst="rect">
            <a:avLst/>
          </a:prstGeom>
          <a:noFill/>
          <a:ln>
            <a:noFill/>
          </a:ln>
        </p:spPr>
        <p:txBody>
          <a:bodyPr anchorCtr="0" anchor="t" bIns="45700" lIns="91425" spcFirstLastPara="1" rIns="91425" wrap="square" tIns="45700">
            <a:noAutofit/>
          </a:bodyPr>
          <a:lstStyle/>
          <a:p>
            <a:pPr indent="-317500" lvl="0" marL="342900" rtl="0" algn="l">
              <a:spcBef>
                <a:spcPts val="0"/>
              </a:spcBef>
              <a:spcAft>
                <a:spcPts val="0"/>
              </a:spcAft>
              <a:buClr>
                <a:schemeClr val="dk1"/>
              </a:buClr>
              <a:buSzPts val="2800"/>
              <a:buChar char="•"/>
            </a:pPr>
            <a:r>
              <a:rPr lang="en" sz="2800"/>
              <a:t>There isn’t only one ‘style’</a:t>
            </a:r>
            <a:endParaRPr sz="2800"/>
          </a:p>
          <a:p>
            <a:pPr indent="-260350" lvl="1" marL="742950" rtl="0" algn="l">
              <a:spcBef>
                <a:spcPts val="560"/>
              </a:spcBef>
              <a:spcAft>
                <a:spcPts val="0"/>
              </a:spcAft>
              <a:buClr>
                <a:schemeClr val="dk1"/>
              </a:buClr>
              <a:buSzPts val="2400"/>
              <a:buChar char="–"/>
            </a:pPr>
            <a:r>
              <a:rPr lang="en" sz="2400"/>
              <a:t>Most common: PEP8</a:t>
            </a:r>
            <a:endParaRPr sz="2400"/>
          </a:p>
          <a:p>
            <a:pPr indent="-203200" lvl="2" marL="1143000" rtl="0" algn="l">
              <a:spcBef>
                <a:spcPts val="480"/>
              </a:spcBef>
              <a:spcAft>
                <a:spcPts val="0"/>
              </a:spcAft>
              <a:buClr>
                <a:schemeClr val="dk1"/>
              </a:buClr>
              <a:buSzPts val="2000"/>
              <a:buChar char="•"/>
            </a:pPr>
            <a:r>
              <a:rPr lang="en" sz="2000"/>
              <a:t>Python Enhancement Proposal #8</a:t>
            </a:r>
            <a:endParaRPr sz="2000"/>
          </a:p>
          <a:p>
            <a:pPr indent="-203200" lvl="2" marL="1143000" rtl="0" algn="l">
              <a:spcBef>
                <a:spcPts val="480"/>
              </a:spcBef>
              <a:spcAft>
                <a:spcPts val="0"/>
              </a:spcAft>
              <a:buClr>
                <a:schemeClr val="dk1"/>
              </a:buClr>
              <a:buSzPts val="2000"/>
              <a:buChar char="•"/>
            </a:pPr>
            <a:r>
              <a:rPr lang="en" sz="2000" u="sng">
                <a:solidFill>
                  <a:schemeClr val="hlink"/>
                </a:solidFill>
                <a:latin typeface="Calibri"/>
                <a:ea typeface="Calibri"/>
                <a:cs typeface="Calibri"/>
                <a:sym typeface="Calibri"/>
                <a:hlinkClick r:id="rId3"/>
              </a:rPr>
              <a:t>https://www.python.org/dev/peps/pep-0008/</a:t>
            </a:r>
            <a:endParaRPr sz="2000">
              <a:latin typeface="Calibri"/>
              <a:ea typeface="Calibri"/>
              <a:cs typeface="Calibri"/>
              <a:sym typeface="Calibri"/>
            </a:endParaRPr>
          </a:p>
          <a:p>
            <a:pPr indent="-76200" lvl="2" marL="1143000" rtl="0" algn="l">
              <a:spcBef>
                <a:spcPts val="480"/>
              </a:spcBef>
              <a:spcAft>
                <a:spcPts val="0"/>
              </a:spcAft>
              <a:buClr>
                <a:schemeClr val="dk1"/>
              </a:buClr>
              <a:buSzPts val="2400"/>
              <a:buNone/>
            </a:pPr>
            <a:r>
              <a:t/>
            </a:r>
            <a:endParaRPr sz="2000">
              <a:latin typeface="Calibri"/>
              <a:ea typeface="Calibri"/>
              <a:cs typeface="Calibri"/>
              <a:sym typeface="Calibri"/>
            </a:endParaRPr>
          </a:p>
          <a:p>
            <a:pPr indent="-260350" lvl="1" marL="742950" rtl="0" algn="l">
              <a:spcBef>
                <a:spcPts val="560"/>
              </a:spcBef>
              <a:spcAft>
                <a:spcPts val="0"/>
              </a:spcAft>
              <a:buClr>
                <a:schemeClr val="dk1"/>
              </a:buClr>
              <a:buSzPts val="2400"/>
              <a:buChar char="–"/>
            </a:pPr>
            <a:r>
              <a:rPr lang="en" sz="2400"/>
              <a:t>Google Python Style Guide</a:t>
            </a:r>
            <a:endParaRPr sz="2400"/>
          </a:p>
          <a:p>
            <a:pPr indent="-203200" lvl="2" marL="1143000" rtl="0" algn="l">
              <a:spcBef>
                <a:spcPts val="480"/>
              </a:spcBef>
              <a:spcAft>
                <a:spcPts val="0"/>
              </a:spcAft>
              <a:buClr>
                <a:srgbClr val="24292E"/>
              </a:buClr>
              <a:buSzPts val="2000"/>
              <a:buChar char="•"/>
            </a:pPr>
            <a:r>
              <a:rPr b="0" i="1" lang="en" sz="2000">
                <a:solidFill>
                  <a:srgbClr val="24292E"/>
                </a:solidFill>
                <a:latin typeface="Arial"/>
                <a:ea typeface="Arial"/>
                <a:cs typeface="Arial"/>
                <a:sym typeface="Arial"/>
              </a:rPr>
              <a:t>Python is the main dynamic language used at Google. This style guide is a list of dos and don’ts for Python programs.</a:t>
            </a:r>
            <a:endParaRPr i="1" sz="2000"/>
          </a:p>
          <a:p>
            <a:pPr indent="-203200" lvl="2" marL="1143000" rtl="0" algn="l">
              <a:spcBef>
                <a:spcPts val="480"/>
              </a:spcBef>
              <a:spcAft>
                <a:spcPts val="0"/>
              </a:spcAft>
              <a:buClr>
                <a:schemeClr val="dk1"/>
              </a:buClr>
              <a:buSzPts val="2000"/>
              <a:buChar char="•"/>
            </a:pPr>
            <a:r>
              <a:rPr lang="en" sz="2000"/>
              <a:t>“More complete” PEP8</a:t>
            </a:r>
            <a:endParaRPr sz="2000"/>
          </a:p>
          <a:p>
            <a:pPr indent="-203200" lvl="2" marL="1143000" rtl="0" algn="l">
              <a:spcBef>
                <a:spcPts val="480"/>
              </a:spcBef>
              <a:spcAft>
                <a:spcPts val="0"/>
              </a:spcAft>
              <a:buClr>
                <a:schemeClr val="dk1"/>
              </a:buClr>
              <a:buSzPts val="2000"/>
              <a:buChar char="•"/>
            </a:pPr>
            <a:r>
              <a:rPr lang="en" sz="2000" u="sng">
                <a:solidFill>
                  <a:schemeClr val="hlink"/>
                </a:solidFill>
                <a:hlinkClick r:id="rId4"/>
              </a:rPr>
              <a:t>https://google.github.io/styleguide/pyguide.html</a:t>
            </a:r>
            <a:endParaRPr sz="2000"/>
          </a:p>
          <a:p>
            <a:pPr indent="-76200" lvl="2" marL="1143000" rtl="0" algn="l">
              <a:spcBef>
                <a:spcPts val="480"/>
              </a:spcBef>
              <a:spcAft>
                <a:spcPts val="0"/>
              </a:spcAft>
              <a:buClr>
                <a:schemeClr val="dk1"/>
              </a:buClr>
              <a:buSzPts val="2400"/>
              <a:buNone/>
            </a:pPr>
            <a:r>
              <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5"/>
          <p:cNvSpPr txBox="1"/>
          <p:nvPr>
            <p:ph type="title"/>
          </p:nvPr>
        </p:nvSpPr>
        <p:spPr>
          <a:xfrm>
            <a:off x="457200" y="205978"/>
            <a:ext cx="8229600" cy="85725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Put some color in your style</a:t>
            </a:r>
            <a:endParaRPr/>
          </a:p>
        </p:txBody>
      </p:sp>
      <p:sp>
        <p:nvSpPr>
          <p:cNvPr id="186" name="Google Shape;186;p35"/>
          <p:cNvSpPr txBox="1"/>
          <p:nvPr>
            <p:ph idx="1" type="body"/>
          </p:nvPr>
        </p:nvSpPr>
        <p:spPr>
          <a:xfrm>
            <a:off x="457200" y="1028700"/>
            <a:ext cx="8229600" cy="3429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
              <a:t>Tools for checking the style adherence</a:t>
            </a:r>
            <a:endParaRPr/>
          </a:p>
          <a:p>
            <a:pPr indent="-285750" lvl="1" marL="742950" rtl="0" algn="l">
              <a:spcBef>
                <a:spcPts val="560"/>
              </a:spcBef>
              <a:spcAft>
                <a:spcPts val="0"/>
              </a:spcAft>
              <a:buClr>
                <a:schemeClr val="dk1"/>
              </a:buClr>
              <a:buSzPts val="2800"/>
              <a:buChar char="–"/>
            </a:pPr>
            <a:r>
              <a:rPr lang="en"/>
              <a:t>Many editors allow you to color your code</a:t>
            </a:r>
            <a:endParaRPr/>
          </a:p>
          <a:p>
            <a:pPr indent="-228600" lvl="2" marL="1143000" rtl="0" algn="l">
              <a:spcBef>
                <a:spcPts val="480"/>
              </a:spcBef>
              <a:spcAft>
                <a:spcPts val="0"/>
              </a:spcAft>
              <a:buClr>
                <a:schemeClr val="dk1"/>
              </a:buClr>
              <a:buSzPts val="2400"/>
              <a:buChar char="•"/>
            </a:pPr>
            <a:r>
              <a:rPr lang="en"/>
              <a:t>Sublime, Atom, vim, Visual Studio Code</a:t>
            </a:r>
            <a:endParaRPr sz="2200">
              <a:latin typeface="Courier New"/>
              <a:ea typeface="Courier New"/>
              <a:cs typeface="Courier New"/>
              <a:sym typeface="Courier New"/>
            </a:endParaRPr>
          </a:p>
          <a:p>
            <a:pPr indent="-285750" lvl="1" marL="742950" rtl="0" algn="l">
              <a:spcBef>
                <a:spcPts val="560"/>
              </a:spcBef>
              <a:spcAft>
                <a:spcPts val="0"/>
              </a:spcAft>
              <a:buClr>
                <a:schemeClr val="dk1"/>
              </a:buClr>
              <a:buSzPts val="2800"/>
              <a:buChar char="–"/>
            </a:pPr>
            <a:r>
              <a:rPr lang="en">
                <a:latin typeface="Calibri"/>
                <a:ea typeface="Calibri"/>
                <a:cs typeface="Calibri"/>
                <a:sym typeface="Calibri"/>
              </a:rPr>
              <a:t>Turn this ON if it isn’t already!</a:t>
            </a:r>
            <a:endParaRPr>
              <a:latin typeface="Calibri"/>
              <a:ea typeface="Calibri"/>
              <a:cs typeface="Calibri"/>
              <a:sym typeface="Calibri"/>
            </a:endParaRPr>
          </a:p>
        </p:txBody>
      </p:sp>
      <p:pic>
        <p:nvPicPr>
          <p:cNvPr id="187" name="Google Shape;187;p35"/>
          <p:cNvPicPr preferRelativeResize="0"/>
          <p:nvPr/>
        </p:nvPicPr>
        <p:blipFill rotWithShape="1">
          <a:blip r:embed="rId3">
            <a:alphaModFix/>
          </a:blip>
          <a:srcRect b="0" l="0" r="0" t="0"/>
          <a:stretch/>
        </p:blipFill>
        <p:spPr>
          <a:xfrm>
            <a:off x="1528763" y="2571756"/>
            <a:ext cx="6086477" cy="260011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6"/>
          <p:cNvSpPr txBox="1"/>
          <p:nvPr>
            <p:ph type="title"/>
          </p:nvPr>
        </p:nvSpPr>
        <p:spPr>
          <a:xfrm>
            <a:off x="457200" y="0"/>
            <a:ext cx="8229600" cy="1063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3200"/>
              <a:buFont typeface="Calibri"/>
              <a:buNone/>
            </a:pPr>
            <a:r>
              <a:rPr lang="en" sz="3000"/>
              <a:t>No, sorry!</a:t>
            </a:r>
            <a:br>
              <a:rPr lang="en" sz="3000"/>
            </a:br>
            <a:r>
              <a:rPr lang="en" sz="3000"/>
              <a:t>Those colors just don’t work together.</a:t>
            </a:r>
            <a:endParaRPr sz="4200"/>
          </a:p>
        </p:txBody>
      </p:sp>
      <p:sp>
        <p:nvSpPr>
          <p:cNvPr id="194" name="Google Shape;194;p36"/>
          <p:cNvSpPr txBox="1"/>
          <p:nvPr>
            <p:ph idx="1" type="body"/>
          </p:nvPr>
        </p:nvSpPr>
        <p:spPr>
          <a:xfrm>
            <a:off x="457200" y="1028700"/>
            <a:ext cx="8229600" cy="3429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
              <a:t>Play with the colors a bit…</a:t>
            </a:r>
            <a:endParaRPr/>
          </a:p>
          <a:p>
            <a:pPr indent="-342900" lvl="0" marL="342900" rtl="0" algn="l">
              <a:spcBef>
                <a:spcPts val="640"/>
              </a:spcBef>
              <a:spcAft>
                <a:spcPts val="0"/>
              </a:spcAft>
              <a:buClr>
                <a:schemeClr val="dk1"/>
              </a:buClr>
              <a:buSzPts val="3200"/>
              <a:buChar char="•"/>
            </a:pPr>
            <a:r>
              <a:rPr lang="en"/>
              <a:t>What does your brain do when you see something like below?</a:t>
            </a:r>
            <a:endParaRPr/>
          </a:p>
          <a:p>
            <a:pPr indent="-107950" lvl="1" marL="742950" rtl="0" algn="l">
              <a:spcBef>
                <a:spcPts val="560"/>
              </a:spcBef>
              <a:spcAft>
                <a:spcPts val="0"/>
              </a:spcAft>
              <a:buClr>
                <a:schemeClr val="dk1"/>
              </a:buClr>
              <a:buSzPts val="2800"/>
              <a:buNone/>
            </a:pPr>
            <a:r>
              <a:t/>
            </a:r>
            <a:endParaRPr/>
          </a:p>
          <a:p>
            <a:pPr indent="-107950" lvl="1" marL="742950" rtl="0" algn="l">
              <a:spcBef>
                <a:spcPts val="560"/>
              </a:spcBef>
              <a:spcAft>
                <a:spcPts val="0"/>
              </a:spcAft>
              <a:buClr>
                <a:schemeClr val="dk1"/>
              </a:buClr>
              <a:buSzPts val="2800"/>
              <a:buNone/>
            </a:pPr>
            <a:r>
              <a:t/>
            </a:r>
            <a:endParaRPr/>
          </a:p>
          <a:p>
            <a:pPr indent="-107950" lvl="1" marL="742950" rtl="0" algn="l">
              <a:spcBef>
                <a:spcPts val="560"/>
              </a:spcBef>
              <a:spcAft>
                <a:spcPts val="0"/>
              </a:spcAft>
              <a:buClr>
                <a:schemeClr val="dk1"/>
              </a:buClr>
              <a:buSzPts val="2800"/>
              <a:buNone/>
            </a:pPr>
            <a:r>
              <a:t/>
            </a:r>
            <a:endParaRPr/>
          </a:p>
        </p:txBody>
      </p:sp>
      <p:pic>
        <p:nvPicPr>
          <p:cNvPr id="195" name="Google Shape;195;p36"/>
          <p:cNvPicPr preferRelativeResize="0"/>
          <p:nvPr/>
        </p:nvPicPr>
        <p:blipFill rotWithShape="1">
          <a:blip r:embed="rId3">
            <a:alphaModFix/>
          </a:blip>
          <a:srcRect b="0" l="0" r="0" t="0"/>
          <a:stretch/>
        </p:blipFill>
        <p:spPr>
          <a:xfrm>
            <a:off x="1050600" y="2934634"/>
            <a:ext cx="6857999" cy="210511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7"/>
          <p:cNvSpPr txBox="1"/>
          <p:nvPr>
            <p:ph type="title"/>
          </p:nvPr>
        </p:nvSpPr>
        <p:spPr>
          <a:xfrm>
            <a:off x="457200" y="26149"/>
            <a:ext cx="8229600" cy="10371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3200"/>
              <a:buFont typeface="Calibri"/>
              <a:buNone/>
            </a:pPr>
            <a:r>
              <a:rPr lang="en" sz="3000"/>
              <a:t>No, sorry!</a:t>
            </a:r>
            <a:br>
              <a:rPr lang="en" sz="3000"/>
            </a:br>
            <a:r>
              <a:rPr lang="en" sz="3000"/>
              <a:t>Those colors just don’t work together.</a:t>
            </a:r>
            <a:endParaRPr sz="4200"/>
          </a:p>
        </p:txBody>
      </p:sp>
      <p:sp>
        <p:nvSpPr>
          <p:cNvPr id="202" name="Google Shape;202;p37"/>
          <p:cNvSpPr txBox="1"/>
          <p:nvPr>
            <p:ph idx="1" type="body"/>
          </p:nvPr>
        </p:nvSpPr>
        <p:spPr>
          <a:xfrm>
            <a:off x="457200" y="1028700"/>
            <a:ext cx="8229600" cy="3429000"/>
          </a:xfrm>
          <a:prstGeom prst="rect">
            <a:avLst/>
          </a:prstGeom>
          <a:noFill/>
          <a:ln>
            <a:noFill/>
          </a:ln>
        </p:spPr>
        <p:txBody>
          <a:bodyPr anchorCtr="0" anchor="t" bIns="45700" lIns="91425" spcFirstLastPara="1" rIns="91425" wrap="square" tIns="45700">
            <a:normAutofit/>
          </a:bodyPr>
          <a:lstStyle/>
          <a:p>
            <a:pPr indent="-323850" lvl="0" marL="342900" rtl="0" algn="l">
              <a:spcBef>
                <a:spcPts val="0"/>
              </a:spcBef>
              <a:spcAft>
                <a:spcPts val="0"/>
              </a:spcAft>
              <a:buClr>
                <a:schemeClr val="dk1"/>
              </a:buClr>
              <a:buSzPts val="2900"/>
              <a:buChar char="•"/>
            </a:pPr>
            <a:r>
              <a:rPr lang="en" sz="2900"/>
              <a:t>Play with the colors a bit…</a:t>
            </a:r>
            <a:endParaRPr sz="2900"/>
          </a:p>
          <a:p>
            <a:pPr indent="-266700" lvl="1" marL="742950" rtl="0" algn="l">
              <a:spcBef>
                <a:spcPts val="560"/>
              </a:spcBef>
              <a:spcAft>
                <a:spcPts val="0"/>
              </a:spcAft>
              <a:buClr>
                <a:schemeClr val="dk1"/>
              </a:buClr>
              <a:buSzPts val="2500"/>
              <a:buChar char="–"/>
            </a:pPr>
            <a:r>
              <a:rPr lang="en" sz="2500"/>
              <a:t>Your colors should never be set so that code comments are “diminished in value”</a:t>
            </a:r>
            <a:endParaRPr sz="2500"/>
          </a:p>
          <a:p>
            <a:pPr indent="-107950" lvl="1" marL="742950" rtl="0" algn="l">
              <a:spcBef>
                <a:spcPts val="560"/>
              </a:spcBef>
              <a:spcAft>
                <a:spcPts val="0"/>
              </a:spcAft>
              <a:buClr>
                <a:schemeClr val="dk1"/>
              </a:buClr>
              <a:buSzPts val="2800"/>
              <a:buNone/>
            </a:pPr>
            <a:r>
              <a:t/>
            </a:r>
            <a:endParaRPr sz="2500"/>
          </a:p>
          <a:p>
            <a:pPr indent="-107950" lvl="1" marL="742950" rtl="0" algn="l">
              <a:spcBef>
                <a:spcPts val="560"/>
              </a:spcBef>
              <a:spcAft>
                <a:spcPts val="0"/>
              </a:spcAft>
              <a:buClr>
                <a:schemeClr val="dk1"/>
              </a:buClr>
              <a:buSzPts val="2800"/>
              <a:buNone/>
            </a:pPr>
            <a:r>
              <a:t/>
            </a:r>
            <a:endParaRPr sz="2500"/>
          </a:p>
        </p:txBody>
      </p:sp>
      <p:pic>
        <p:nvPicPr>
          <p:cNvPr descr="929 BEST Sad Panda IMAGES, STOCK PHOTOS &amp;amp; VECTORS | Adobe Stock" id="203" name="Google Shape;203;p37"/>
          <p:cNvPicPr preferRelativeResize="0"/>
          <p:nvPr/>
        </p:nvPicPr>
        <p:blipFill rotWithShape="1">
          <a:blip r:embed="rId3">
            <a:alphaModFix/>
          </a:blip>
          <a:srcRect b="0" l="0" r="0" t="0"/>
          <a:stretch/>
        </p:blipFill>
        <p:spPr>
          <a:xfrm>
            <a:off x="2057400" y="2365771"/>
            <a:ext cx="3429000" cy="2571750"/>
          </a:xfrm>
          <a:prstGeom prst="rect">
            <a:avLst/>
          </a:prstGeom>
          <a:noFill/>
          <a:ln>
            <a:noFill/>
          </a:ln>
        </p:spPr>
      </p:pic>
      <p:sp>
        <p:nvSpPr>
          <p:cNvPr id="204" name="Google Shape;204;p37"/>
          <p:cNvSpPr/>
          <p:nvPr/>
        </p:nvSpPr>
        <p:spPr>
          <a:xfrm>
            <a:off x="4125951" y="2467207"/>
            <a:ext cx="2319454" cy="1037063"/>
          </a:xfrm>
          <a:prstGeom prst="wedgeRectCallout">
            <a:avLst>
              <a:gd fmla="val -77083" name="adj1"/>
              <a:gd fmla="val 29435" name="adj2"/>
            </a:avLst>
          </a:prstGeom>
          <a:solidFill>
            <a:schemeClr val="lt1"/>
          </a:solidFill>
          <a:ln cap="flat" cmpd="sng" w="9525">
            <a:solidFill>
              <a:schemeClr val="dk1"/>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chemeClr val="dk1"/>
                </a:solidFill>
                <a:latin typeface="Calibri"/>
                <a:ea typeface="Calibri"/>
                <a:cs typeface="Calibri"/>
                <a:sym typeface="Calibri"/>
              </a:rPr>
              <a:t>No one values my code comments.</a:t>
            </a:r>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rPr lang="en" sz="1800">
                <a:solidFill>
                  <a:schemeClr val="dk1"/>
                </a:solidFill>
                <a:latin typeface="Calibri"/>
                <a:ea typeface="Calibri"/>
                <a:cs typeface="Calibri"/>
                <a:sym typeface="Calibri"/>
              </a:rPr>
              <a:t>I’m sad.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8"/>
          <p:cNvSpPr txBox="1"/>
          <p:nvPr>
            <p:ph type="title"/>
          </p:nvPr>
        </p:nvSpPr>
        <p:spPr>
          <a:xfrm>
            <a:off x="457200" y="205978"/>
            <a:ext cx="8229600" cy="85725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Tools for style checking</a:t>
            </a:r>
            <a:endParaRPr/>
          </a:p>
        </p:txBody>
      </p:sp>
      <p:sp>
        <p:nvSpPr>
          <p:cNvPr id="211" name="Google Shape;211;p38"/>
          <p:cNvSpPr txBox="1"/>
          <p:nvPr>
            <p:ph idx="1" type="body"/>
          </p:nvPr>
        </p:nvSpPr>
        <p:spPr>
          <a:xfrm>
            <a:off x="457200" y="1028700"/>
            <a:ext cx="8229600" cy="3429000"/>
          </a:xfrm>
          <a:prstGeom prst="rect">
            <a:avLst/>
          </a:prstGeom>
          <a:noFill/>
          <a:ln>
            <a:noFill/>
          </a:ln>
        </p:spPr>
        <p:txBody>
          <a:bodyPr anchorCtr="0" anchor="t" bIns="45700" lIns="91425" spcFirstLastPara="1" rIns="91425" wrap="square" tIns="45700">
            <a:noAutofit/>
          </a:bodyPr>
          <a:lstStyle/>
          <a:p>
            <a:pPr indent="-336550" lvl="0" marL="342900" rtl="0" algn="l">
              <a:spcBef>
                <a:spcPts val="0"/>
              </a:spcBef>
              <a:spcAft>
                <a:spcPts val="0"/>
              </a:spcAft>
              <a:buClr>
                <a:schemeClr val="dk1"/>
              </a:buClr>
              <a:buSzPts val="3100"/>
              <a:buChar char="•"/>
            </a:pPr>
            <a:r>
              <a:rPr lang="en" sz="3100"/>
              <a:t>Tools for checking the style adherence</a:t>
            </a:r>
            <a:endParaRPr sz="3100"/>
          </a:p>
          <a:p>
            <a:pPr indent="-279400" lvl="1" marL="742950" rtl="0" algn="l">
              <a:spcBef>
                <a:spcPts val="560"/>
              </a:spcBef>
              <a:spcAft>
                <a:spcPts val="0"/>
              </a:spcAft>
              <a:buClr>
                <a:schemeClr val="dk1"/>
              </a:buClr>
              <a:buSzPts val="2700"/>
              <a:buChar char="–"/>
            </a:pPr>
            <a:r>
              <a:rPr lang="en" sz="2700"/>
              <a:t>Simplest is </a:t>
            </a:r>
            <a:r>
              <a:rPr lang="en" sz="2700">
                <a:latin typeface="Courier"/>
                <a:ea typeface="Courier"/>
                <a:cs typeface="Courier"/>
                <a:sym typeface="Courier"/>
              </a:rPr>
              <a:t>pycodestyle</a:t>
            </a:r>
            <a:endParaRPr sz="2700">
              <a:latin typeface="Courier"/>
              <a:ea typeface="Courier"/>
              <a:cs typeface="Courier"/>
              <a:sym typeface="Courier"/>
            </a:endParaRPr>
          </a:p>
          <a:p>
            <a:pPr indent="-222250" lvl="2" marL="1143000" rtl="0" algn="l">
              <a:spcBef>
                <a:spcPts val="480"/>
              </a:spcBef>
              <a:spcAft>
                <a:spcPts val="0"/>
              </a:spcAft>
              <a:buClr>
                <a:schemeClr val="dk1"/>
              </a:buClr>
              <a:buSzPts val="2300"/>
              <a:buChar char="•"/>
            </a:pPr>
            <a:r>
              <a:rPr lang="en" sz="2300"/>
              <a:t>Formerly known as </a:t>
            </a:r>
            <a:r>
              <a:rPr lang="en" sz="2300">
                <a:latin typeface="Courier"/>
                <a:ea typeface="Courier"/>
                <a:cs typeface="Courier"/>
                <a:sym typeface="Courier"/>
              </a:rPr>
              <a:t>pep8</a:t>
            </a:r>
            <a:endParaRPr sz="2300">
              <a:latin typeface="Calibri"/>
              <a:ea typeface="Calibri"/>
              <a:cs typeface="Calibri"/>
              <a:sym typeface="Calibri"/>
            </a:endParaRPr>
          </a:p>
          <a:p>
            <a:pPr indent="0" lvl="2" marL="914400" rtl="0" algn="l">
              <a:spcBef>
                <a:spcPts val="520"/>
              </a:spcBef>
              <a:spcAft>
                <a:spcPts val="0"/>
              </a:spcAft>
              <a:buClr>
                <a:schemeClr val="dk1"/>
              </a:buClr>
              <a:buSzPts val="2600"/>
              <a:buNone/>
            </a:pPr>
            <a:r>
              <a:rPr lang="en" sz="2500">
                <a:latin typeface="Courier New"/>
                <a:ea typeface="Courier New"/>
                <a:cs typeface="Courier New"/>
                <a:sym typeface="Courier New"/>
              </a:rPr>
              <a:t>conda install pycodestyle</a:t>
            </a:r>
            <a:endParaRPr sz="2500">
              <a:latin typeface="Courier New"/>
              <a:ea typeface="Courier New"/>
              <a:cs typeface="Courier New"/>
              <a:sym typeface="Courier New"/>
            </a:endParaRPr>
          </a:p>
          <a:p>
            <a:pPr indent="0" lvl="2" marL="914400" rtl="0" algn="l">
              <a:spcBef>
                <a:spcPts val="520"/>
              </a:spcBef>
              <a:spcAft>
                <a:spcPts val="0"/>
              </a:spcAft>
              <a:buClr>
                <a:schemeClr val="dk1"/>
              </a:buClr>
              <a:buSzPts val="2600"/>
              <a:buNone/>
            </a:pPr>
            <a:r>
              <a:t/>
            </a:r>
            <a:endParaRPr sz="2500">
              <a:latin typeface="Courier New"/>
              <a:ea typeface="Courier New"/>
              <a:cs typeface="Courier New"/>
              <a:sym typeface="Courier New"/>
            </a:endParaRPr>
          </a:p>
          <a:p>
            <a:pPr indent="-279400" lvl="1" marL="742950" rtl="0" algn="l">
              <a:spcBef>
                <a:spcPts val="560"/>
              </a:spcBef>
              <a:spcAft>
                <a:spcPts val="0"/>
              </a:spcAft>
              <a:buClr>
                <a:schemeClr val="dk1"/>
              </a:buClr>
              <a:buSzPts val="2700"/>
              <a:buChar char="–"/>
            </a:pPr>
            <a:r>
              <a:rPr lang="en" sz="2700">
                <a:latin typeface="Calibri"/>
                <a:ea typeface="Calibri"/>
                <a:cs typeface="Calibri"/>
                <a:sym typeface="Calibri"/>
              </a:rPr>
              <a:t>Also see </a:t>
            </a:r>
            <a:r>
              <a:rPr lang="en" sz="2700">
                <a:latin typeface="Courier"/>
                <a:ea typeface="Courier"/>
                <a:cs typeface="Courier"/>
                <a:sym typeface="Courier"/>
              </a:rPr>
              <a:t>flake8</a:t>
            </a:r>
            <a:endParaRPr sz="2700"/>
          </a:p>
          <a:p>
            <a:pPr indent="-222250" lvl="2" marL="1143000" rtl="0" algn="l">
              <a:spcBef>
                <a:spcPts val="480"/>
              </a:spcBef>
              <a:spcAft>
                <a:spcPts val="0"/>
              </a:spcAft>
              <a:buClr>
                <a:schemeClr val="dk1"/>
              </a:buClr>
              <a:buSzPts val="2300"/>
              <a:buChar char="•"/>
            </a:pPr>
            <a:r>
              <a:rPr lang="en" sz="2300">
                <a:latin typeface="Calibri"/>
                <a:ea typeface="Calibri"/>
                <a:cs typeface="Calibri"/>
                <a:sym typeface="Calibri"/>
              </a:rPr>
              <a:t>As above with additional code checks, e.g. are imports made or variables defined that aren’t used </a:t>
            </a:r>
            <a:endParaRPr sz="2300"/>
          </a:p>
          <a:p>
            <a:pPr indent="0" lvl="2" marL="914400" rtl="0" algn="l">
              <a:spcBef>
                <a:spcPts val="520"/>
              </a:spcBef>
              <a:spcAft>
                <a:spcPts val="0"/>
              </a:spcAft>
              <a:buClr>
                <a:schemeClr val="dk1"/>
              </a:buClr>
              <a:buSzPts val="2600"/>
              <a:buNone/>
            </a:pPr>
            <a:r>
              <a:rPr lang="en" sz="2500">
                <a:latin typeface="Courier New"/>
                <a:ea typeface="Courier New"/>
                <a:cs typeface="Courier New"/>
                <a:sym typeface="Courier New"/>
              </a:rPr>
              <a:t>conda install flake8</a:t>
            </a:r>
            <a:endParaRPr sz="23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9"/>
          <p:cNvSpPr txBox="1"/>
          <p:nvPr>
            <p:ph idx="1" type="body"/>
          </p:nvPr>
        </p:nvSpPr>
        <p:spPr>
          <a:xfrm>
            <a:off x="457200" y="1028700"/>
            <a:ext cx="8229600" cy="3429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
              <a:t>Another tool…</a:t>
            </a:r>
            <a:endParaRPr/>
          </a:p>
          <a:p>
            <a:pPr indent="-285750" lvl="1" marL="742950" rtl="0" algn="l">
              <a:spcBef>
                <a:spcPts val="560"/>
              </a:spcBef>
              <a:spcAft>
                <a:spcPts val="0"/>
              </a:spcAft>
              <a:buClr>
                <a:schemeClr val="dk1"/>
              </a:buClr>
              <a:buSzPts val="2800"/>
              <a:buChar char="–"/>
            </a:pPr>
            <a:r>
              <a:rPr i="1" lang="en"/>
              <a:t>pylint </a:t>
            </a:r>
            <a:r>
              <a:rPr lang="en"/>
              <a:t>( </a:t>
            </a:r>
            <a:r>
              <a:rPr lang="en" u="sng">
                <a:solidFill>
                  <a:schemeClr val="hlink"/>
                </a:solidFill>
                <a:hlinkClick r:id="rId3"/>
              </a:rPr>
              <a:t>http://www.pylint.org</a:t>
            </a:r>
            <a:r>
              <a:rPr lang="en"/>
              <a:t> )</a:t>
            </a:r>
            <a:endParaRPr/>
          </a:p>
          <a:p>
            <a:pPr indent="-228600" lvl="2" marL="1143000" rtl="0" algn="l">
              <a:spcBef>
                <a:spcPts val="480"/>
              </a:spcBef>
              <a:spcAft>
                <a:spcPts val="0"/>
              </a:spcAft>
              <a:buClr>
                <a:schemeClr val="dk1"/>
              </a:buClr>
              <a:buSzPts val="2400"/>
              <a:buChar char="•"/>
            </a:pPr>
            <a:r>
              <a:rPr lang="en"/>
              <a:t>Extends from a tool called </a:t>
            </a:r>
            <a:r>
              <a:rPr i="1" lang="en"/>
              <a:t>lint</a:t>
            </a:r>
            <a:r>
              <a:rPr lang="en"/>
              <a:t> introduced for C from Bell Labs in 1976</a:t>
            </a:r>
            <a:endParaRPr/>
          </a:p>
          <a:p>
            <a:pPr indent="0" lvl="2" marL="914400" rtl="0" algn="l">
              <a:spcBef>
                <a:spcPts val="400"/>
              </a:spcBef>
              <a:spcAft>
                <a:spcPts val="0"/>
              </a:spcAft>
              <a:buClr>
                <a:schemeClr val="dk1"/>
              </a:buClr>
              <a:buSzPts val="2000"/>
              <a:buNone/>
            </a:pPr>
            <a:r>
              <a:rPr lang="en" sz="2000" u="sng">
                <a:solidFill>
                  <a:schemeClr val="hlink"/>
                </a:solidFill>
                <a:hlinkClick r:id="rId4"/>
              </a:rPr>
              <a:t>http://citeseerx.ist.psu.edu/viewdoc/summary?doi=10.1.1.56.1841</a:t>
            </a:r>
            <a:endParaRPr sz="2000"/>
          </a:p>
          <a:p>
            <a:pPr indent="0" lvl="2" marL="914400" rtl="0" algn="l">
              <a:spcBef>
                <a:spcPts val="240"/>
              </a:spcBef>
              <a:spcAft>
                <a:spcPts val="0"/>
              </a:spcAft>
              <a:buClr>
                <a:schemeClr val="dk1"/>
              </a:buClr>
              <a:buSzPts val="1200"/>
              <a:buNone/>
            </a:pPr>
            <a:r>
              <a:t/>
            </a:r>
            <a:endParaRPr sz="1200">
              <a:latin typeface="Courier"/>
              <a:ea typeface="Courier"/>
              <a:cs typeface="Courier"/>
              <a:sym typeface="Courier"/>
            </a:endParaRPr>
          </a:p>
          <a:p>
            <a:pPr indent="0" lvl="2" marL="914400" rtl="0" algn="l">
              <a:spcBef>
                <a:spcPts val="480"/>
              </a:spcBef>
              <a:spcAft>
                <a:spcPts val="0"/>
              </a:spcAft>
              <a:buClr>
                <a:schemeClr val="dk1"/>
              </a:buClr>
              <a:buSzPts val="2400"/>
              <a:buNone/>
            </a:pPr>
            <a:r>
              <a:rPr lang="en">
                <a:latin typeface="Courier"/>
                <a:ea typeface="Courier"/>
                <a:cs typeface="Courier"/>
                <a:sym typeface="Courier"/>
              </a:rPr>
              <a:t>conda install pylint</a:t>
            </a:r>
            <a:endParaRPr>
              <a:latin typeface="Courier"/>
              <a:ea typeface="Courier"/>
              <a:cs typeface="Courier"/>
              <a:sym typeface="Courier"/>
            </a:endParaRPr>
          </a:p>
          <a:p>
            <a:pPr indent="-107950" lvl="1" marL="742950" rtl="0" algn="l">
              <a:spcBef>
                <a:spcPts val="560"/>
              </a:spcBef>
              <a:spcAft>
                <a:spcPts val="0"/>
              </a:spcAft>
              <a:buClr>
                <a:schemeClr val="dk1"/>
              </a:buClr>
              <a:buSzPts val="2800"/>
              <a:buNone/>
            </a:pPr>
            <a:r>
              <a:t/>
            </a:r>
            <a:endParaRPr/>
          </a:p>
          <a:p>
            <a:pPr indent="-76200" lvl="2" marL="1143000" rtl="0" algn="l">
              <a:spcBef>
                <a:spcPts val="480"/>
              </a:spcBef>
              <a:spcAft>
                <a:spcPts val="0"/>
              </a:spcAft>
              <a:buClr>
                <a:schemeClr val="dk1"/>
              </a:buClr>
              <a:buSzPts val="2400"/>
              <a:buNone/>
            </a:pPr>
            <a:r>
              <a:t/>
            </a:r>
            <a:endParaRPr/>
          </a:p>
        </p:txBody>
      </p:sp>
      <p:sp>
        <p:nvSpPr>
          <p:cNvPr id="218" name="Google Shape;218;p39"/>
          <p:cNvSpPr txBox="1"/>
          <p:nvPr>
            <p:ph type="title"/>
          </p:nvPr>
        </p:nvSpPr>
        <p:spPr>
          <a:xfrm>
            <a:off x="457200" y="205978"/>
            <a:ext cx="8229600" cy="85725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lang="en" sz="4000"/>
              <a:t>Checking yourself out in the mirror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0"/>
          <p:cNvSpPr txBox="1"/>
          <p:nvPr>
            <p:ph idx="1" type="body"/>
          </p:nvPr>
        </p:nvSpPr>
        <p:spPr>
          <a:xfrm>
            <a:off x="457200" y="1028700"/>
            <a:ext cx="8229600" cy="3429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
              <a:t>How to use them?  Replace </a:t>
            </a:r>
            <a:r>
              <a:rPr lang="en" sz="2400">
                <a:latin typeface="Courier"/>
                <a:ea typeface="Courier"/>
                <a:cs typeface="Courier"/>
                <a:sym typeface="Courier"/>
              </a:rPr>
              <a:t>pylint</a:t>
            </a:r>
            <a:r>
              <a:rPr lang="en"/>
              <a:t> with tool…</a:t>
            </a:r>
            <a:endParaRPr/>
          </a:p>
          <a:p>
            <a:pPr indent="0" lvl="2" marL="914400" rtl="0" algn="l">
              <a:spcBef>
                <a:spcPts val="240"/>
              </a:spcBef>
              <a:spcAft>
                <a:spcPts val="0"/>
              </a:spcAft>
              <a:buClr>
                <a:schemeClr val="dk1"/>
              </a:buClr>
              <a:buSzPts val="1200"/>
              <a:buNone/>
            </a:pPr>
            <a:r>
              <a:t/>
            </a:r>
            <a:endParaRPr sz="1200">
              <a:latin typeface="Courier"/>
              <a:ea typeface="Courier"/>
              <a:cs typeface="Courier"/>
              <a:sym typeface="Courier"/>
            </a:endParaRPr>
          </a:p>
          <a:p>
            <a:pPr indent="0" lvl="2" marL="914400" rtl="0" algn="l">
              <a:spcBef>
                <a:spcPts val="480"/>
              </a:spcBef>
              <a:spcAft>
                <a:spcPts val="0"/>
              </a:spcAft>
              <a:buClr>
                <a:schemeClr val="dk1"/>
              </a:buClr>
              <a:buSzPts val="2400"/>
              <a:buNone/>
            </a:pPr>
            <a:r>
              <a:rPr lang="en">
                <a:latin typeface="Courier"/>
                <a:ea typeface="Courier"/>
                <a:cs typeface="Courier"/>
                <a:sym typeface="Courier"/>
              </a:rPr>
              <a:t>pylint &lt;filename.py&gt;</a:t>
            </a:r>
            <a:endParaRPr/>
          </a:p>
          <a:p>
            <a:pPr indent="-228600" lvl="2" marL="1143000" rtl="0" algn="l">
              <a:spcBef>
                <a:spcPts val="480"/>
              </a:spcBef>
              <a:spcAft>
                <a:spcPts val="0"/>
              </a:spcAft>
              <a:buClr>
                <a:schemeClr val="dk1"/>
              </a:buClr>
              <a:buSzPts val="2400"/>
              <a:buChar char="•"/>
            </a:pPr>
            <a:r>
              <a:rPr lang="en">
                <a:latin typeface="Calibri"/>
                <a:ea typeface="Calibri"/>
                <a:cs typeface="Calibri"/>
                <a:sym typeface="Calibri"/>
              </a:rPr>
              <a:t>e.g. </a:t>
            </a:r>
            <a:r>
              <a:rPr lang="en">
                <a:latin typeface="Courier"/>
                <a:ea typeface="Courier"/>
                <a:cs typeface="Courier"/>
                <a:sym typeface="Courier"/>
              </a:rPr>
              <a:t>python_demo_1.py</a:t>
            </a:r>
            <a:endParaRPr/>
          </a:p>
          <a:p>
            <a:pPr indent="-76200" lvl="2" marL="1143000" rtl="0" algn="l">
              <a:spcBef>
                <a:spcPts val="480"/>
              </a:spcBef>
              <a:spcAft>
                <a:spcPts val="0"/>
              </a:spcAft>
              <a:buClr>
                <a:schemeClr val="dk1"/>
              </a:buClr>
              <a:buSzPts val="2400"/>
              <a:buNone/>
            </a:pPr>
            <a:r>
              <a:t/>
            </a:r>
            <a:endParaRPr>
              <a:latin typeface="Courier"/>
              <a:ea typeface="Courier"/>
              <a:cs typeface="Courier"/>
              <a:sym typeface="Courier"/>
            </a:endParaRPr>
          </a:p>
          <a:p>
            <a:pPr indent="0" lvl="2" marL="914400" rtl="0" algn="l">
              <a:spcBef>
                <a:spcPts val="480"/>
              </a:spcBef>
              <a:spcAft>
                <a:spcPts val="0"/>
              </a:spcAft>
              <a:buClr>
                <a:schemeClr val="dk1"/>
              </a:buClr>
              <a:buSzPts val="2400"/>
              <a:buNone/>
            </a:pPr>
            <a:r>
              <a:rPr lang="en">
                <a:latin typeface="Courier"/>
                <a:ea typeface="Courier"/>
                <a:cs typeface="Courier"/>
                <a:sym typeface="Courier"/>
              </a:rPr>
              <a:t>pylint &lt;directory with .py files&gt;</a:t>
            </a:r>
            <a:endParaRPr/>
          </a:p>
          <a:p>
            <a:pPr indent="-228600" lvl="2" marL="1143000" rtl="0" algn="l">
              <a:spcBef>
                <a:spcPts val="480"/>
              </a:spcBef>
              <a:spcAft>
                <a:spcPts val="0"/>
              </a:spcAft>
              <a:buClr>
                <a:schemeClr val="dk1"/>
              </a:buClr>
              <a:buSzPts val="2400"/>
              <a:buChar char="•"/>
            </a:pPr>
            <a:r>
              <a:rPr lang="en">
                <a:latin typeface="Calibri"/>
                <a:ea typeface="Calibri"/>
                <a:cs typeface="Calibri"/>
                <a:sym typeface="Calibri"/>
              </a:rPr>
              <a:t>e.g. </a:t>
            </a:r>
            <a:r>
              <a:rPr lang="en">
                <a:latin typeface="Courier"/>
                <a:ea typeface="Courier"/>
                <a:cs typeface="Courier"/>
                <a:sym typeface="Courier"/>
              </a:rPr>
              <a:t>python dssg_package</a:t>
            </a:r>
            <a:endParaRPr>
              <a:latin typeface="Courier"/>
              <a:ea typeface="Courier"/>
              <a:cs typeface="Courier"/>
              <a:sym typeface="Courier"/>
            </a:endParaRPr>
          </a:p>
          <a:p>
            <a:pPr indent="-107950" lvl="1" marL="742950" rtl="0" algn="l">
              <a:spcBef>
                <a:spcPts val="560"/>
              </a:spcBef>
              <a:spcAft>
                <a:spcPts val="0"/>
              </a:spcAft>
              <a:buClr>
                <a:schemeClr val="dk1"/>
              </a:buClr>
              <a:buSzPts val="2800"/>
              <a:buNone/>
            </a:pPr>
            <a:r>
              <a:t/>
            </a:r>
            <a:endParaRPr/>
          </a:p>
          <a:p>
            <a:pPr indent="-76200" lvl="2" marL="1143000" rtl="0" algn="l">
              <a:spcBef>
                <a:spcPts val="480"/>
              </a:spcBef>
              <a:spcAft>
                <a:spcPts val="0"/>
              </a:spcAft>
              <a:buClr>
                <a:schemeClr val="dk1"/>
              </a:buClr>
              <a:buSzPts val="2400"/>
              <a:buNone/>
            </a:pPr>
            <a:r>
              <a:t/>
            </a:r>
            <a:endParaRPr/>
          </a:p>
        </p:txBody>
      </p:sp>
      <p:sp>
        <p:nvSpPr>
          <p:cNvPr id="225" name="Google Shape;225;p40"/>
          <p:cNvSpPr txBox="1"/>
          <p:nvPr>
            <p:ph type="title"/>
          </p:nvPr>
        </p:nvSpPr>
        <p:spPr>
          <a:xfrm>
            <a:off x="457200" y="205978"/>
            <a:ext cx="8229600" cy="85725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Getting’ some style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1"/>
          <p:cNvSpPr txBox="1"/>
          <p:nvPr>
            <p:ph idx="1" type="body"/>
          </p:nvPr>
        </p:nvSpPr>
        <p:spPr>
          <a:xfrm>
            <a:off x="457200" y="1028700"/>
            <a:ext cx="8229600" cy="3908822"/>
          </a:xfrm>
          <a:prstGeom prst="rect">
            <a:avLst/>
          </a:prstGeom>
          <a:noFill/>
          <a:ln>
            <a:noFill/>
          </a:ln>
        </p:spPr>
        <p:txBody>
          <a:bodyPr anchorCtr="0" anchor="t" bIns="45700" lIns="91425" spcFirstLastPara="1" rIns="91425" wrap="square" tIns="45700">
            <a:noAutofit/>
          </a:bodyPr>
          <a:lstStyle/>
          <a:p>
            <a:pPr indent="-330200" lvl="0" marL="342900" rtl="0" algn="l">
              <a:spcBef>
                <a:spcPts val="0"/>
              </a:spcBef>
              <a:spcAft>
                <a:spcPts val="0"/>
              </a:spcAft>
              <a:buClr>
                <a:schemeClr val="dk1"/>
              </a:buClr>
              <a:buSzPts val="3000"/>
              <a:buChar char="•"/>
            </a:pPr>
            <a:r>
              <a:rPr lang="en" sz="3000"/>
              <a:t>Other ways to check your style:</a:t>
            </a:r>
            <a:endParaRPr sz="3000"/>
          </a:p>
          <a:p>
            <a:pPr indent="-139700" lvl="0" marL="342900" rtl="0" algn="l">
              <a:spcBef>
                <a:spcPts val="640"/>
              </a:spcBef>
              <a:spcAft>
                <a:spcPts val="0"/>
              </a:spcAft>
              <a:buClr>
                <a:schemeClr val="dk1"/>
              </a:buClr>
              <a:buSzPts val="3200"/>
              <a:buNone/>
            </a:pPr>
            <a:r>
              <a:t/>
            </a:r>
            <a:endParaRPr sz="3000"/>
          </a:p>
          <a:p>
            <a:pPr indent="-273050" lvl="1" marL="742950" rtl="0" algn="l">
              <a:spcBef>
                <a:spcPts val="560"/>
              </a:spcBef>
              <a:spcAft>
                <a:spcPts val="0"/>
              </a:spcAft>
              <a:buClr>
                <a:schemeClr val="dk1"/>
              </a:buClr>
              <a:buSzPts val="2600"/>
              <a:buChar char="–"/>
            </a:pPr>
            <a:r>
              <a:rPr lang="en" sz="2600"/>
              <a:t>Many editors support real time style checking!</a:t>
            </a:r>
            <a:endParaRPr sz="2600"/>
          </a:p>
          <a:p>
            <a:pPr indent="-215900" lvl="2" marL="1143000" rtl="0" algn="l">
              <a:spcBef>
                <a:spcPts val="480"/>
              </a:spcBef>
              <a:spcAft>
                <a:spcPts val="0"/>
              </a:spcAft>
              <a:buClr>
                <a:schemeClr val="dk1"/>
              </a:buClr>
              <a:buSzPts val="2200"/>
              <a:buChar char="•"/>
            </a:pPr>
            <a:r>
              <a:rPr lang="en" sz="2200"/>
              <a:t>Visual Studio Code</a:t>
            </a:r>
            <a:endParaRPr sz="2200"/>
          </a:p>
          <a:p>
            <a:pPr indent="-215900" lvl="2" marL="1143000" rtl="0" algn="l">
              <a:spcBef>
                <a:spcPts val="480"/>
              </a:spcBef>
              <a:spcAft>
                <a:spcPts val="0"/>
              </a:spcAft>
              <a:buClr>
                <a:schemeClr val="dk1"/>
              </a:buClr>
              <a:buSzPts val="2200"/>
              <a:buChar char="•"/>
            </a:pPr>
            <a:r>
              <a:rPr lang="en" sz="2200"/>
              <a:t>Atom</a:t>
            </a:r>
            <a:endParaRPr sz="2200"/>
          </a:p>
          <a:p>
            <a:pPr indent="-76200" lvl="2" marL="1143000" rtl="0" algn="l">
              <a:spcBef>
                <a:spcPts val="480"/>
              </a:spcBef>
              <a:spcAft>
                <a:spcPts val="0"/>
              </a:spcAft>
              <a:buClr>
                <a:schemeClr val="dk1"/>
              </a:buClr>
              <a:buSzPts val="2400"/>
              <a:buNone/>
            </a:pPr>
            <a:r>
              <a:t/>
            </a:r>
            <a:endParaRPr sz="2200"/>
          </a:p>
          <a:p>
            <a:pPr indent="-273050" lvl="1" marL="742950" rtl="0" algn="l">
              <a:spcBef>
                <a:spcPts val="560"/>
              </a:spcBef>
              <a:spcAft>
                <a:spcPts val="0"/>
              </a:spcAft>
              <a:buClr>
                <a:schemeClr val="dk1"/>
              </a:buClr>
              <a:buSzPts val="2600"/>
              <a:buChar char="–"/>
            </a:pPr>
            <a:r>
              <a:rPr lang="en" sz="2600"/>
              <a:t>Most default Jupyter notebook setups </a:t>
            </a:r>
            <a:r>
              <a:rPr b="1" lang="en" sz="2600"/>
              <a:t>do not </a:t>
            </a:r>
            <a:r>
              <a:rPr lang="en" sz="2600"/>
              <a:t>offer style checking</a:t>
            </a:r>
            <a:endParaRPr sz="2600"/>
          </a:p>
          <a:p>
            <a:pPr indent="-215900" lvl="2" marL="1143000" rtl="0" algn="l">
              <a:spcBef>
                <a:spcPts val="480"/>
              </a:spcBef>
              <a:spcAft>
                <a:spcPts val="0"/>
              </a:spcAft>
              <a:buClr>
                <a:schemeClr val="dk1"/>
              </a:buClr>
              <a:buSzPts val="2200"/>
              <a:buChar char="•"/>
            </a:pPr>
            <a:r>
              <a:rPr lang="en" sz="2200"/>
              <a:t>Know  and use style until it becomes muscle memory!</a:t>
            </a:r>
            <a:endParaRPr sz="2200"/>
          </a:p>
        </p:txBody>
      </p:sp>
      <p:sp>
        <p:nvSpPr>
          <p:cNvPr id="232" name="Google Shape;232;p41"/>
          <p:cNvSpPr txBox="1"/>
          <p:nvPr>
            <p:ph type="title"/>
          </p:nvPr>
        </p:nvSpPr>
        <p:spPr>
          <a:xfrm>
            <a:off x="457200" y="205978"/>
            <a:ext cx="8229600" cy="85725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Ask a friend?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2"/>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Let’s play!	</a:t>
            </a:r>
            <a:endParaRPr/>
          </a:p>
        </p:txBody>
      </p:sp>
      <p:sp>
        <p:nvSpPr>
          <p:cNvPr id="238" name="Google Shape;238;p42"/>
          <p:cNvSpPr txBox="1"/>
          <p:nvPr>
            <p:ph idx="1" type="body"/>
          </p:nvPr>
        </p:nvSpPr>
        <p:spPr>
          <a:xfrm>
            <a:off x="457200" y="1200150"/>
            <a:ext cx="8229600" cy="3792879"/>
          </a:xfrm>
          <a:prstGeom prst="rect">
            <a:avLst/>
          </a:prstGeom>
          <a:noFill/>
          <a:ln>
            <a:noFill/>
          </a:ln>
        </p:spPr>
        <p:txBody>
          <a:bodyPr anchorCtr="0" anchor="t" bIns="45700" lIns="91425" spcFirstLastPara="1" rIns="91425" wrap="square" tIns="45700">
            <a:noAutofit/>
          </a:bodyPr>
          <a:lstStyle/>
          <a:p>
            <a:pPr indent="-317500" lvl="0" marL="342900" rtl="0" algn="l">
              <a:spcBef>
                <a:spcPts val="0"/>
              </a:spcBef>
              <a:spcAft>
                <a:spcPts val="0"/>
              </a:spcAft>
              <a:buClr>
                <a:schemeClr val="dk1"/>
              </a:buClr>
              <a:buSzPts val="2800"/>
              <a:buChar char="•"/>
            </a:pPr>
            <a:r>
              <a:rPr lang="en" sz="2800"/>
              <a:t>Clone the demo repository</a:t>
            </a:r>
            <a:endParaRPr sz="2800"/>
          </a:p>
          <a:p>
            <a:pPr indent="0" lvl="1" marL="457200" rtl="0" algn="l">
              <a:spcBef>
                <a:spcPts val="400"/>
              </a:spcBef>
              <a:spcAft>
                <a:spcPts val="0"/>
              </a:spcAft>
              <a:buClr>
                <a:schemeClr val="dk1"/>
              </a:buClr>
              <a:buSzPts val="2000"/>
              <a:buNone/>
            </a:pPr>
            <a:r>
              <a:rPr lang="en" sz="1600">
                <a:latin typeface="Courier"/>
                <a:ea typeface="Courier"/>
                <a:cs typeface="Courier"/>
                <a:sym typeface="Courier"/>
              </a:rPr>
              <a:t>git clone </a:t>
            </a:r>
            <a:r>
              <a:rPr lang="en" sz="1600" u="sng">
                <a:solidFill>
                  <a:schemeClr val="hlink"/>
                </a:solidFill>
                <a:latin typeface="Courier"/>
                <a:ea typeface="Courier"/>
                <a:cs typeface="Courier"/>
                <a:sym typeface="Courier"/>
                <a:hlinkClick r:id="rId3"/>
              </a:rPr>
              <a:t>git@github.com:uwescience/programming_style_documentation.git</a:t>
            </a:r>
            <a:endParaRPr sz="1600">
              <a:latin typeface="Courier"/>
              <a:ea typeface="Courier"/>
              <a:cs typeface="Courier"/>
              <a:sym typeface="Courier"/>
            </a:endParaRPr>
          </a:p>
          <a:p>
            <a:pPr indent="-317500" lvl="0" marL="342900" rtl="0" algn="l">
              <a:spcBef>
                <a:spcPts val="640"/>
              </a:spcBef>
              <a:spcAft>
                <a:spcPts val="0"/>
              </a:spcAft>
              <a:buClr>
                <a:schemeClr val="dk1"/>
              </a:buClr>
              <a:buSzPts val="2800"/>
              <a:buChar char="•"/>
            </a:pPr>
            <a:r>
              <a:rPr lang="en" sz="2800"/>
              <a:t>Enter the repository directory</a:t>
            </a:r>
            <a:endParaRPr sz="2800"/>
          </a:p>
          <a:p>
            <a:pPr indent="0" lvl="1" marL="457200" rtl="0" algn="l">
              <a:spcBef>
                <a:spcPts val="560"/>
              </a:spcBef>
              <a:spcAft>
                <a:spcPts val="0"/>
              </a:spcAft>
              <a:buClr>
                <a:schemeClr val="dk1"/>
              </a:buClr>
              <a:buSzPts val="2800"/>
              <a:buNone/>
            </a:pPr>
            <a:r>
              <a:rPr lang="en" sz="2400">
                <a:latin typeface="Courier"/>
                <a:ea typeface="Courier"/>
                <a:cs typeface="Courier"/>
                <a:sym typeface="Courier"/>
              </a:rPr>
              <a:t>cd programming_style_documentation</a:t>
            </a:r>
            <a:endParaRPr sz="2400">
              <a:latin typeface="Courier"/>
              <a:ea typeface="Courier"/>
              <a:cs typeface="Courier"/>
              <a:sym typeface="Courier"/>
            </a:endParaRPr>
          </a:p>
          <a:p>
            <a:pPr indent="-317500" lvl="0" marL="342900" rtl="0" algn="l">
              <a:spcBef>
                <a:spcPts val="640"/>
              </a:spcBef>
              <a:spcAft>
                <a:spcPts val="0"/>
              </a:spcAft>
              <a:buClr>
                <a:schemeClr val="dk1"/>
              </a:buClr>
              <a:buSzPts val="2800"/>
              <a:buChar char="•"/>
            </a:pPr>
            <a:r>
              <a:rPr lang="en" sz="2800"/>
              <a:t>Try one of the style tools, e.g.</a:t>
            </a:r>
            <a:endParaRPr sz="2800"/>
          </a:p>
          <a:p>
            <a:pPr indent="0" lvl="1" marL="457200" rtl="0" algn="l">
              <a:spcBef>
                <a:spcPts val="560"/>
              </a:spcBef>
              <a:spcAft>
                <a:spcPts val="0"/>
              </a:spcAft>
              <a:buClr>
                <a:schemeClr val="dk1"/>
              </a:buClr>
              <a:buSzPts val="2800"/>
              <a:buNone/>
            </a:pPr>
            <a:r>
              <a:rPr lang="en" sz="2400">
                <a:latin typeface="Courier"/>
                <a:ea typeface="Courier"/>
                <a:cs typeface="Courier"/>
                <a:sym typeface="Courier"/>
              </a:rPr>
              <a:t>pylint  python_demo_1.py</a:t>
            </a:r>
            <a:endParaRPr sz="2400">
              <a:latin typeface="Courier"/>
              <a:ea typeface="Courier"/>
              <a:cs typeface="Courier"/>
              <a:sym typeface="Courier"/>
            </a:endParaRPr>
          </a:p>
          <a:p>
            <a:pPr indent="-317500" lvl="0" marL="342900" rtl="0" algn="l">
              <a:spcBef>
                <a:spcPts val="640"/>
              </a:spcBef>
              <a:spcAft>
                <a:spcPts val="0"/>
              </a:spcAft>
              <a:buSzPts val="2800"/>
              <a:buChar char="•"/>
            </a:pPr>
            <a:r>
              <a:rPr lang="en" sz="2800"/>
              <a:t>Don’t try to </a:t>
            </a:r>
            <a:r>
              <a:rPr lang="en" sz="2800"/>
              <a:t>improve</a:t>
            </a:r>
            <a:r>
              <a:rPr lang="en" sz="2800"/>
              <a:t> it yet!</a:t>
            </a:r>
            <a:endParaRPr sz="2400">
              <a:latin typeface="Courier"/>
              <a:ea typeface="Courier"/>
              <a:cs typeface="Courier"/>
              <a:sym typeface="Courie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3"/>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44" name="Google Shape;244;p43"/>
          <p:cNvSpPr txBox="1"/>
          <p:nvPr>
            <p:ph idx="1" type="body"/>
          </p:nvPr>
        </p:nvSpPr>
        <p:spPr>
          <a:xfrm>
            <a:off x="457200" y="1200150"/>
            <a:ext cx="8229600" cy="3792879"/>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
              <a:t>This slide intentionally left blank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6"/>
          <p:cNvSpPr txBox="1"/>
          <p:nvPr>
            <p:ph type="ctrTitle"/>
          </p:nvPr>
        </p:nvSpPr>
        <p:spPr>
          <a:xfrm>
            <a:off x="594360" y="1561663"/>
            <a:ext cx="7772400" cy="568121"/>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Calibri"/>
              <a:buNone/>
            </a:pPr>
            <a:r>
              <a:rPr lang="en" sz="3600"/>
              <a:t>UWSEDS</a:t>
            </a:r>
            <a:endParaRPr sz="3600"/>
          </a:p>
        </p:txBody>
      </p:sp>
      <p:sp>
        <p:nvSpPr>
          <p:cNvPr id="113" name="Google Shape;113;p26"/>
          <p:cNvSpPr txBox="1"/>
          <p:nvPr>
            <p:ph idx="1" type="subTitle"/>
          </p:nvPr>
        </p:nvSpPr>
        <p:spPr>
          <a:xfrm>
            <a:off x="228600" y="3944960"/>
            <a:ext cx="8705850" cy="862840"/>
          </a:xfrm>
          <a:prstGeom prst="rect">
            <a:avLst/>
          </a:prstGeom>
          <a:noFill/>
          <a:ln>
            <a:noFill/>
          </a:ln>
        </p:spPr>
        <p:txBody>
          <a:bodyPr anchorCtr="0" anchor="t" bIns="45700" lIns="91425" spcFirstLastPara="1" rIns="91425" wrap="square" tIns="45700">
            <a:normAutofit lnSpcReduction="10000"/>
          </a:bodyPr>
          <a:lstStyle/>
          <a:p>
            <a:pPr indent="0" lvl="0" marL="0" rtl="0" algn="ctr">
              <a:spcBef>
                <a:spcPts val="0"/>
              </a:spcBef>
              <a:spcAft>
                <a:spcPts val="0"/>
              </a:spcAft>
              <a:buClr>
                <a:srgbClr val="888888"/>
              </a:buClr>
              <a:buSzPts val="3200"/>
              <a:buNone/>
            </a:pPr>
            <a:r>
              <a:rPr lang="en"/>
              <a:t>Dave “they call me Stylish” Beck</a:t>
            </a:r>
            <a:endParaRPr/>
          </a:p>
          <a:p>
            <a:pPr indent="0" lvl="0" marL="0" rtl="0" algn="ctr">
              <a:spcBef>
                <a:spcPts val="640"/>
              </a:spcBef>
              <a:spcAft>
                <a:spcPts val="0"/>
              </a:spcAft>
              <a:buClr>
                <a:srgbClr val="888888"/>
              </a:buClr>
              <a:buSzPts val="3200"/>
              <a:buNone/>
            </a:pPr>
            <a:r>
              <a:rPr lang="en"/>
              <a:t>eScience Institute: putting the </a:t>
            </a:r>
            <a:r>
              <a:rPr b="1" i="1" lang="en"/>
              <a:t>e</a:t>
            </a:r>
            <a:r>
              <a:rPr lang="en"/>
              <a:t>’s back in Science.</a:t>
            </a:r>
            <a:endParaRPr/>
          </a:p>
        </p:txBody>
      </p:sp>
      <p:sp>
        <p:nvSpPr>
          <p:cNvPr id="114" name="Google Shape;114;p26"/>
          <p:cNvSpPr/>
          <p:nvPr/>
        </p:nvSpPr>
        <p:spPr>
          <a:xfrm>
            <a:off x="0" y="144675"/>
            <a:ext cx="9144000" cy="1073007"/>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5" name="Google Shape;115;p26"/>
          <p:cNvSpPr txBox="1"/>
          <p:nvPr/>
        </p:nvSpPr>
        <p:spPr>
          <a:xfrm>
            <a:off x="5759670" y="945974"/>
            <a:ext cx="2837792" cy="48474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1800">
                <a:solidFill>
                  <a:schemeClr val="dk1"/>
                </a:solidFill>
                <a:latin typeface="Calibri"/>
                <a:ea typeface="Calibri"/>
                <a:cs typeface="Calibri"/>
                <a:sym typeface="Calibri"/>
              </a:rPr>
              <a:t>Advancing data-intensive discovery in all fields</a:t>
            </a:r>
            <a:endParaRPr/>
          </a:p>
        </p:txBody>
      </p:sp>
      <p:sp>
        <p:nvSpPr>
          <p:cNvPr id="116" name="Google Shape;116;p26"/>
          <p:cNvSpPr txBox="1"/>
          <p:nvPr/>
        </p:nvSpPr>
        <p:spPr>
          <a:xfrm>
            <a:off x="594360" y="953585"/>
            <a:ext cx="2636688" cy="48474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1800">
                <a:solidFill>
                  <a:schemeClr val="dk1"/>
                </a:solidFill>
                <a:latin typeface="Calibri"/>
                <a:ea typeface="Calibri"/>
                <a:cs typeface="Calibri"/>
                <a:sym typeface="Calibri"/>
              </a:rPr>
              <a:t>Knowledge and solutions for a changing world</a:t>
            </a:r>
            <a:endParaRPr/>
          </a:p>
        </p:txBody>
      </p:sp>
      <p:pic>
        <p:nvPicPr>
          <p:cNvPr id="117" name="Google Shape;117;p26"/>
          <p:cNvPicPr preferRelativeResize="0"/>
          <p:nvPr/>
        </p:nvPicPr>
        <p:blipFill rotWithShape="1">
          <a:blip r:embed="rId3">
            <a:alphaModFix/>
          </a:blip>
          <a:srcRect b="0" l="0" r="0" t="0"/>
          <a:stretch/>
        </p:blipFill>
        <p:spPr>
          <a:xfrm>
            <a:off x="1387178" y="254522"/>
            <a:ext cx="723900" cy="714375"/>
          </a:xfrm>
          <a:prstGeom prst="rect">
            <a:avLst/>
          </a:prstGeom>
          <a:noFill/>
          <a:ln>
            <a:noFill/>
          </a:ln>
        </p:spPr>
      </p:pic>
      <p:pic>
        <p:nvPicPr>
          <p:cNvPr id="118" name="Google Shape;118;p26"/>
          <p:cNvPicPr preferRelativeResize="0"/>
          <p:nvPr/>
        </p:nvPicPr>
        <p:blipFill rotWithShape="1">
          <a:blip r:embed="rId4">
            <a:alphaModFix/>
          </a:blip>
          <a:srcRect b="0" l="0" r="0" t="0"/>
          <a:stretch/>
        </p:blipFill>
        <p:spPr>
          <a:xfrm>
            <a:off x="6679139" y="266699"/>
            <a:ext cx="657225" cy="725462"/>
          </a:xfrm>
          <a:prstGeom prst="rect">
            <a:avLst/>
          </a:prstGeom>
          <a:noFill/>
          <a:ln>
            <a:noFill/>
          </a:ln>
        </p:spPr>
      </p:pic>
      <p:pic>
        <p:nvPicPr>
          <p:cNvPr id="119" name="Google Shape;119;p26"/>
          <p:cNvPicPr preferRelativeResize="0"/>
          <p:nvPr/>
        </p:nvPicPr>
        <p:blipFill rotWithShape="1">
          <a:blip r:embed="rId5">
            <a:alphaModFix/>
          </a:blip>
          <a:srcRect b="0" l="0" r="0" t="0"/>
          <a:stretch/>
        </p:blipFill>
        <p:spPr>
          <a:xfrm>
            <a:off x="3822232" y="153436"/>
            <a:ext cx="1064246" cy="1064246"/>
          </a:xfrm>
          <a:prstGeom prst="rect">
            <a:avLst/>
          </a:prstGeom>
          <a:noFill/>
          <a:ln>
            <a:noFill/>
          </a:ln>
        </p:spPr>
      </p:pic>
      <p:sp>
        <p:nvSpPr>
          <p:cNvPr id="120" name="Google Shape;120;p26"/>
          <p:cNvSpPr txBox="1"/>
          <p:nvPr/>
        </p:nvSpPr>
        <p:spPr>
          <a:xfrm>
            <a:off x="3390984" y="1217682"/>
            <a:ext cx="2218676"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1800">
                <a:solidFill>
                  <a:schemeClr val="dk1"/>
                </a:solidFill>
                <a:latin typeface="Calibri"/>
                <a:ea typeface="Calibri"/>
                <a:cs typeface="Calibri"/>
                <a:sym typeface="Calibri"/>
              </a:rPr>
              <a:t>Be boundless</a:t>
            </a:r>
            <a:endParaRPr/>
          </a:p>
        </p:txBody>
      </p:sp>
      <p:sp>
        <p:nvSpPr>
          <p:cNvPr id="121" name="Google Shape;121;p26"/>
          <p:cNvSpPr/>
          <p:nvPr/>
        </p:nvSpPr>
        <p:spPr>
          <a:xfrm>
            <a:off x="228600" y="3646983"/>
            <a:ext cx="8705850" cy="80963"/>
          </a:xfrm>
          <a:prstGeom prst="rect">
            <a:avLst/>
          </a:prstGeom>
          <a:gradFill>
            <a:gsLst>
              <a:gs pos="0">
                <a:srgbClr val="599BD1"/>
              </a:gs>
              <a:gs pos="50000">
                <a:srgbClr val="E58B43"/>
              </a:gs>
              <a:gs pos="60000">
                <a:srgbClr val="FFC824"/>
              </a:gs>
              <a:gs pos="100000">
                <a:srgbClr val="9BBB59"/>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22" name="Google Shape;122;p26"/>
          <p:cNvSpPr/>
          <p:nvPr/>
        </p:nvSpPr>
        <p:spPr>
          <a:xfrm>
            <a:off x="228600" y="2232145"/>
            <a:ext cx="8705850" cy="80963"/>
          </a:xfrm>
          <a:prstGeom prst="rect">
            <a:avLst/>
          </a:prstGeom>
          <a:gradFill>
            <a:gsLst>
              <a:gs pos="0">
                <a:srgbClr val="599BD1"/>
              </a:gs>
              <a:gs pos="50000">
                <a:srgbClr val="E58B43"/>
              </a:gs>
              <a:gs pos="60000">
                <a:srgbClr val="FFC824"/>
              </a:gs>
              <a:gs pos="100000">
                <a:srgbClr val="9BBB59"/>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23" name="Google Shape;123;p26"/>
          <p:cNvSpPr txBox="1"/>
          <p:nvPr/>
        </p:nvSpPr>
        <p:spPr>
          <a:xfrm>
            <a:off x="228600" y="2109044"/>
            <a:ext cx="8705850" cy="1629975"/>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chemeClr val="dk1"/>
              </a:buClr>
              <a:buSzPts val="3600"/>
              <a:buFont typeface="Calibri"/>
              <a:buNone/>
            </a:pPr>
            <a:r>
              <a:rPr lang="en" sz="3600">
                <a:solidFill>
                  <a:schemeClr val="dk1"/>
                </a:solidFill>
                <a:latin typeface="Calibri"/>
                <a:ea typeface="Calibri"/>
                <a:cs typeface="Calibri"/>
                <a:sym typeface="Calibri"/>
              </a:rPr>
              <a:t>Documentation and programming style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4"/>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
              <a:t>The core pieces of style</a:t>
            </a:r>
            <a:endParaRPr/>
          </a:p>
        </p:txBody>
      </p:sp>
      <p:sp>
        <p:nvSpPr>
          <p:cNvPr id="250" name="Google Shape;250;p44"/>
          <p:cNvSpPr txBox="1"/>
          <p:nvPr>
            <p:ph idx="1" type="body"/>
          </p:nvPr>
        </p:nvSpPr>
        <p:spPr>
          <a:xfrm>
            <a:off x="457200" y="1200150"/>
            <a:ext cx="8229600" cy="3792900"/>
          </a:xfrm>
          <a:prstGeom prst="rect">
            <a:avLst/>
          </a:prstGeom>
        </p:spPr>
        <p:txBody>
          <a:bodyPr anchorCtr="0" anchor="t" bIns="45700" lIns="91425" spcFirstLastPara="1" rIns="91425" wrap="square" tIns="45700">
            <a:normAutofit/>
          </a:bodyPr>
          <a:lstStyle/>
          <a:p>
            <a:pPr indent="-342900" lvl="0" marL="457200" rtl="0" algn="l">
              <a:spcBef>
                <a:spcPts val="360"/>
              </a:spcBef>
              <a:spcAft>
                <a:spcPts val="0"/>
              </a:spcAft>
              <a:buSzPts val="1800"/>
              <a:buChar char="•"/>
            </a:pPr>
            <a:r>
              <a:rPr lang="en"/>
              <a:t>Spacing/indentation</a:t>
            </a:r>
            <a:endParaRPr/>
          </a:p>
          <a:p>
            <a:pPr indent="-342900" lvl="0" marL="457200" rtl="0" algn="l">
              <a:spcBef>
                <a:spcPts val="360"/>
              </a:spcBef>
              <a:spcAft>
                <a:spcPts val="0"/>
              </a:spcAft>
              <a:buSzPts val="1800"/>
              <a:buChar char="•"/>
            </a:pPr>
            <a:r>
              <a:rPr lang="en"/>
              <a:t>Line length</a:t>
            </a:r>
            <a:endParaRPr/>
          </a:p>
          <a:p>
            <a:pPr indent="-342900" lvl="0" marL="457200" rtl="0" algn="l">
              <a:spcBef>
                <a:spcPts val="360"/>
              </a:spcBef>
              <a:spcAft>
                <a:spcPts val="0"/>
              </a:spcAft>
              <a:buSzPts val="1800"/>
              <a:buChar char="•"/>
            </a:pPr>
            <a:r>
              <a:rPr lang="en"/>
              <a:t>Imports</a:t>
            </a:r>
            <a:endParaRPr/>
          </a:p>
          <a:p>
            <a:pPr indent="-342900" lvl="0" marL="457200" rtl="0" algn="l">
              <a:spcBef>
                <a:spcPts val="360"/>
              </a:spcBef>
              <a:spcAft>
                <a:spcPts val="0"/>
              </a:spcAft>
              <a:buSzPts val="1800"/>
              <a:buChar char="•"/>
            </a:pPr>
            <a:r>
              <a:rPr lang="en"/>
              <a:t>Code constructions</a:t>
            </a:r>
            <a:endParaRPr/>
          </a:p>
          <a:p>
            <a:pPr indent="-342900" lvl="0" marL="457200" rtl="0" algn="l">
              <a:spcBef>
                <a:spcPts val="360"/>
              </a:spcBef>
              <a:spcAft>
                <a:spcPts val="0"/>
              </a:spcAft>
              <a:buSzPts val="1800"/>
              <a:buChar char="•"/>
            </a:pPr>
            <a:r>
              <a:rPr lang="en"/>
              <a:t>Naming</a:t>
            </a:r>
            <a:endParaRPr/>
          </a:p>
          <a:p>
            <a:pPr indent="-342900" lvl="0" marL="457200" rtl="0" algn="l">
              <a:spcBef>
                <a:spcPts val="360"/>
              </a:spcBef>
              <a:spcAft>
                <a:spcPts val="0"/>
              </a:spcAft>
              <a:buSzPts val="1800"/>
              <a:buChar char="•"/>
            </a:pPr>
            <a:r>
              <a:rPr lang="en"/>
              <a:t>Comments/documentation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5"/>
          <p:cNvSpPr txBox="1"/>
          <p:nvPr>
            <p:ph type="title"/>
          </p:nvPr>
        </p:nvSpPr>
        <p:spPr>
          <a:xfrm>
            <a:off x="457200" y="205978"/>
            <a:ext cx="8229600" cy="85725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PEP8</a:t>
            </a:r>
            <a:endParaRPr/>
          </a:p>
        </p:txBody>
      </p:sp>
      <p:sp>
        <p:nvSpPr>
          <p:cNvPr id="257" name="Google Shape;257;p45"/>
          <p:cNvSpPr txBox="1"/>
          <p:nvPr>
            <p:ph idx="1" type="body"/>
          </p:nvPr>
        </p:nvSpPr>
        <p:spPr>
          <a:xfrm>
            <a:off x="457200" y="1028700"/>
            <a:ext cx="8229600" cy="3908822"/>
          </a:xfrm>
          <a:prstGeom prst="rect">
            <a:avLst/>
          </a:prstGeom>
          <a:noFill/>
          <a:ln>
            <a:noFill/>
          </a:ln>
        </p:spPr>
        <p:txBody>
          <a:bodyPr anchorCtr="0" anchor="t" bIns="45700" lIns="91425" spcFirstLastPara="1" rIns="91425" wrap="square" tIns="45700">
            <a:noAutofit/>
          </a:bodyPr>
          <a:lstStyle/>
          <a:p>
            <a:pPr indent="-323850" lvl="0" marL="342900" rtl="0" algn="l">
              <a:spcBef>
                <a:spcPts val="0"/>
              </a:spcBef>
              <a:spcAft>
                <a:spcPts val="0"/>
              </a:spcAft>
              <a:buClr>
                <a:schemeClr val="dk1"/>
              </a:buClr>
              <a:buSzPts val="2900"/>
              <a:buChar char="•"/>
            </a:pPr>
            <a:r>
              <a:rPr lang="en" sz="2900"/>
              <a:t>Indentation</a:t>
            </a:r>
            <a:endParaRPr sz="2900"/>
          </a:p>
          <a:p>
            <a:pPr indent="-266700" lvl="1" marL="742950" rtl="0" algn="l">
              <a:spcBef>
                <a:spcPts val="560"/>
              </a:spcBef>
              <a:spcAft>
                <a:spcPts val="0"/>
              </a:spcAft>
              <a:buClr>
                <a:schemeClr val="dk1"/>
              </a:buClr>
              <a:buSzPts val="2500"/>
              <a:buChar char="–"/>
            </a:pPr>
            <a:r>
              <a:rPr lang="en" sz="2500"/>
              <a:t>Python uses “whitespace” in its syntax</a:t>
            </a:r>
            <a:endParaRPr sz="2500"/>
          </a:p>
          <a:p>
            <a:pPr indent="-107950" lvl="1" marL="742950" rtl="0" algn="l">
              <a:spcBef>
                <a:spcPts val="560"/>
              </a:spcBef>
              <a:spcAft>
                <a:spcPts val="0"/>
              </a:spcAft>
              <a:buClr>
                <a:schemeClr val="dk1"/>
              </a:buClr>
              <a:buSzPts val="2800"/>
              <a:buNone/>
            </a:pPr>
            <a:r>
              <a:t/>
            </a:r>
            <a:endParaRPr sz="2500"/>
          </a:p>
          <a:p>
            <a:pPr indent="-266700" lvl="1" marL="742950" rtl="0" algn="l">
              <a:spcBef>
                <a:spcPts val="560"/>
              </a:spcBef>
              <a:spcAft>
                <a:spcPts val="0"/>
              </a:spcAft>
              <a:buClr>
                <a:schemeClr val="dk1"/>
              </a:buClr>
              <a:buSzPts val="2500"/>
              <a:buChar char="–"/>
            </a:pPr>
            <a:r>
              <a:rPr lang="en" sz="2500"/>
              <a:t>Four spaces</a:t>
            </a:r>
            <a:endParaRPr sz="2500"/>
          </a:p>
          <a:p>
            <a:pPr indent="-209550" lvl="2" marL="1143000" rtl="0" algn="l">
              <a:spcBef>
                <a:spcPts val="480"/>
              </a:spcBef>
              <a:spcAft>
                <a:spcPts val="0"/>
              </a:spcAft>
              <a:buClr>
                <a:schemeClr val="dk1"/>
              </a:buClr>
              <a:buSzPts val="2100"/>
              <a:buChar char="•"/>
            </a:pPr>
            <a:r>
              <a:rPr lang="en" sz="2100"/>
              <a:t>Most editors can be set to convert a tab that you type to four spaces in the file</a:t>
            </a:r>
            <a:endParaRPr sz="2100"/>
          </a:p>
          <a:p>
            <a:pPr indent="-76200" lvl="2" marL="1143000" rtl="0" algn="l">
              <a:spcBef>
                <a:spcPts val="480"/>
              </a:spcBef>
              <a:spcAft>
                <a:spcPts val="0"/>
              </a:spcAft>
              <a:buClr>
                <a:schemeClr val="dk1"/>
              </a:buClr>
              <a:buSzPts val="2400"/>
              <a:buNone/>
            </a:pPr>
            <a:r>
              <a:t/>
            </a:r>
            <a:endParaRPr sz="2100"/>
          </a:p>
          <a:p>
            <a:pPr indent="-209550" lvl="2" marL="1143000" rtl="0" algn="l">
              <a:spcBef>
                <a:spcPts val="480"/>
              </a:spcBef>
              <a:spcAft>
                <a:spcPts val="0"/>
              </a:spcAft>
              <a:buClr>
                <a:schemeClr val="dk1"/>
              </a:buClr>
              <a:buSzPts val="2100"/>
              <a:buChar char="•"/>
            </a:pPr>
            <a:r>
              <a:rPr lang="en" sz="2100"/>
              <a:t>What about lines that wrap? Two options…</a:t>
            </a:r>
            <a:endParaRPr sz="2100"/>
          </a:p>
          <a:p>
            <a:pPr indent="-209550" lvl="3" marL="1600200" rtl="0" algn="l">
              <a:spcBef>
                <a:spcPts val="400"/>
              </a:spcBef>
              <a:spcAft>
                <a:spcPts val="0"/>
              </a:spcAft>
              <a:buClr>
                <a:schemeClr val="dk1"/>
              </a:buClr>
              <a:buSzPts val="1700"/>
              <a:buChar char="–"/>
            </a:pPr>
            <a:r>
              <a:rPr lang="en" sz="1700"/>
              <a:t>Wrap and indent to opening of parens</a:t>
            </a:r>
            <a:endParaRPr sz="1700"/>
          </a:p>
          <a:p>
            <a:pPr indent="-209550" lvl="3" marL="1600200" rtl="0" algn="l">
              <a:spcBef>
                <a:spcPts val="400"/>
              </a:spcBef>
              <a:spcAft>
                <a:spcPts val="0"/>
              </a:spcAft>
              <a:buClr>
                <a:schemeClr val="dk1"/>
              </a:buClr>
              <a:buSzPts val="1700"/>
              <a:buChar char="–"/>
            </a:pPr>
            <a:r>
              <a:rPr lang="en" sz="1700"/>
              <a:t>Hanging indent (put nothing after parens and indent only once)</a:t>
            </a:r>
            <a:endParaRPr sz="17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6"/>
          <p:cNvSpPr txBox="1"/>
          <p:nvPr>
            <p:ph type="title"/>
          </p:nvPr>
        </p:nvSpPr>
        <p:spPr>
          <a:xfrm>
            <a:off x="457200" y="205978"/>
            <a:ext cx="8229600" cy="85725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PEP8</a:t>
            </a:r>
            <a:endParaRPr/>
          </a:p>
        </p:txBody>
      </p:sp>
      <p:sp>
        <p:nvSpPr>
          <p:cNvPr id="264" name="Google Shape;264;p46"/>
          <p:cNvSpPr txBox="1"/>
          <p:nvPr>
            <p:ph idx="1" type="body"/>
          </p:nvPr>
        </p:nvSpPr>
        <p:spPr>
          <a:xfrm>
            <a:off x="457200" y="1028700"/>
            <a:ext cx="8229600" cy="3429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
              <a:t>Indentation</a:t>
            </a:r>
            <a:endParaRPr/>
          </a:p>
        </p:txBody>
      </p:sp>
      <p:pic>
        <p:nvPicPr>
          <p:cNvPr id="265" name="Google Shape;265;p46"/>
          <p:cNvPicPr preferRelativeResize="0"/>
          <p:nvPr/>
        </p:nvPicPr>
        <p:blipFill rotWithShape="1">
          <a:blip r:embed="rId3">
            <a:alphaModFix/>
          </a:blip>
          <a:srcRect b="0" l="0" r="0" t="0"/>
          <a:stretch/>
        </p:blipFill>
        <p:spPr>
          <a:xfrm>
            <a:off x="692150" y="1771650"/>
            <a:ext cx="5819775" cy="25336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7"/>
          <p:cNvSpPr txBox="1"/>
          <p:nvPr>
            <p:ph type="title"/>
          </p:nvPr>
        </p:nvSpPr>
        <p:spPr>
          <a:xfrm>
            <a:off x="457200" y="205978"/>
            <a:ext cx="8229600" cy="85725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PEP8</a:t>
            </a:r>
            <a:endParaRPr/>
          </a:p>
        </p:txBody>
      </p:sp>
      <p:sp>
        <p:nvSpPr>
          <p:cNvPr id="272" name="Google Shape;272;p47"/>
          <p:cNvSpPr txBox="1"/>
          <p:nvPr>
            <p:ph idx="1" type="body"/>
          </p:nvPr>
        </p:nvSpPr>
        <p:spPr>
          <a:xfrm>
            <a:off x="457200" y="1028700"/>
            <a:ext cx="8229600" cy="3429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
              <a:t>Indentation</a:t>
            </a:r>
            <a:endParaRPr/>
          </a:p>
        </p:txBody>
      </p:sp>
      <p:pic>
        <p:nvPicPr>
          <p:cNvPr id="273" name="Google Shape;273;p47"/>
          <p:cNvPicPr preferRelativeResize="0"/>
          <p:nvPr/>
        </p:nvPicPr>
        <p:blipFill rotWithShape="1">
          <a:blip r:embed="rId3">
            <a:alphaModFix/>
          </a:blip>
          <a:srcRect b="0" l="0" r="0" t="0"/>
          <a:stretch/>
        </p:blipFill>
        <p:spPr>
          <a:xfrm>
            <a:off x="1781175" y="3486150"/>
            <a:ext cx="4171950" cy="419100"/>
          </a:xfrm>
          <a:prstGeom prst="rect">
            <a:avLst/>
          </a:prstGeom>
          <a:noFill/>
          <a:ln>
            <a:noFill/>
          </a:ln>
        </p:spPr>
      </p:pic>
      <p:pic>
        <p:nvPicPr>
          <p:cNvPr id="274" name="Google Shape;274;p47"/>
          <p:cNvPicPr preferRelativeResize="0"/>
          <p:nvPr/>
        </p:nvPicPr>
        <p:blipFill rotWithShape="1">
          <a:blip r:embed="rId4">
            <a:alphaModFix/>
          </a:blip>
          <a:srcRect b="0" l="0" r="0" t="0"/>
          <a:stretch/>
        </p:blipFill>
        <p:spPr>
          <a:xfrm>
            <a:off x="2232025" y="1831056"/>
            <a:ext cx="3495675" cy="828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8"/>
          <p:cNvSpPr txBox="1"/>
          <p:nvPr>
            <p:ph type="title"/>
          </p:nvPr>
        </p:nvSpPr>
        <p:spPr>
          <a:xfrm>
            <a:off x="457200" y="205978"/>
            <a:ext cx="8229600" cy="85725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PEP8</a:t>
            </a:r>
            <a:endParaRPr/>
          </a:p>
        </p:txBody>
      </p:sp>
      <p:sp>
        <p:nvSpPr>
          <p:cNvPr id="281" name="Google Shape;281;p48"/>
          <p:cNvSpPr txBox="1"/>
          <p:nvPr>
            <p:ph idx="1" type="body"/>
          </p:nvPr>
        </p:nvSpPr>
        <p:spPr>
          <a:xfrm>
            <a:off x="457200" y="1028700"/>
            <a:ext cx="8229600" cy="3429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
              <a:t>Indentation</a:t>
            </a:r>
            <a:endParaRPr/>
          </a:p>
        </p:txBody>
      </p:sp>
      <p:pic>
        <p:nvPicPr>
          <p:cNvPr id="282" name="Google Shape;282;p48"/>
          <p:cNvPicPr preferRelativeResize="0"/>
          <p:nvPr/>
        </p:nvPicPr>
        <p:blipFill rotWithShape="1">
          <a:blip r:embed="rId3">
            <a:alphaModFix/>
          </a:blip>
          <a:srcRect b="0" l="0" r="0" t="0"/>
          <a:stretch/>
        </p:blipFill>
        <p:spPr>
          <a:xfrm>
            <a:off x="2514600" y="1543050"/>
            <a:ext cx="2914650" cy="695325"/>
          </a:xfrm>
          <a:prstGeom prst="rect">
            <a:avLst/>
          </a:prstGeom>
          <a:noFill/>
          <a:ln>
            <a:noFill/>
          </a:ln>
        </p:spPr>
      </p:pic>
      <p:pic>
        <p:nvPicPr>
          <p:cNvPr id="283" name="Google Shape;283;p48"/>
          <p:cNvPicPr preferRelativeResize="0"/>
          <p:nvPr/>
        </p:nvPicPr>
        <p:blipFill rotWithShape="1">
          <a:blip r:embed="rId4">
            <a:alphaModFix/>
          </a:blip>
          <a:srcRect b="0" l="0" r="0" t="0"/>
          <a:stretch/>
        </p:blipFill>
        <p:spPr>
          <a:xfrm>
            <a:off x="368300" y="2401303"/>
            <a:ext cx="6238875" cy="1990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9"/>
          <p:cNvSpPr txBox="1"/>
          <p:nvPr>
            <p:ph type="title"/>
          </p:nvPr>
        </p:nvSpPr>
        <p:spPr>
          <a:xfrm>
            <a:off x="457200" y="205978"/>
            <a:ext cx="8229600" cy="85725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PEP8</a:t>
            </a:r>
            <a:endParaRPr/>
          </a:p>
        </p:txBody>
      </p:sp>
      <p:sp>
        <p:nvSpPr>
          <p:cNvPr id="290" name="Google Shape;290;p49"/>
          <p:cNvSpPr txBox="1"/>
          <p:nvPr>
            <p:ph idx="1" type="body"/>
          </p:nvPr>
        </p:nvSpPr>
        <p:spPr>
          <a:xfrm>
            <a:off x="457200" y="1028700"/>
            <a:ext cx="8229600" cy="3429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
              <a:t>Indentation</a:t>
            </a:r>
            <a:endParaRPr/>
          </a:p>
        </p:txBody>
      </p:sp>
      <p:pic>
        <p:nvPicPr>
          <p:cNvPr id="291" name="Google Shape;291;p49"/>
          <p:cNvPicPr preferRelativeResize="0"/>
          <p:nvPr/>
        </p:nvPicPr>
        <p:blipFill rotWithShape="1">
          <a:blip r:embed="rId3">
            <a:alphaModFix/>
          </a:blip>
          <a:srcRect b="0" l="0" r="0" t="0"/>
          <a:stretch/>
        </p:blipFill>
        <p:spPr>
          <a:xfrm>
            <a:off x="3006725" y="1543050"/>
            <a:ext cx="2333625" cy="1676400"/>
          </a:xfrm>
          <a:prstGeom prst="rect">
            <a:avLst/>
          </a:prstGeom>
          <a:noFill/>
          <a:ln>
            <a:noFill/>
          </a:ln>
        </p:spPr>
      </p:pic>
      <p:sp>
        <p:nvSpPr>
          <p:cNvPr id="292" name="Google Shape;292;p49"/>
          <p:cNvSpPr txBox="1"/>
          <p:nvPr/>
        </p:nvSpPr>
        <p:spPr>
          <a:xfrm>
            <a:off x="1381021" y="3658409"/>
            <a:ext cx="6543779" cy="3924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2800">
                <a:solidFill>
                  <a:schemeClr val="dk1"/>
                </a:solidFill>
                <a:latin typeface="Calibri"/>
                <a:ea typeface="Calibri"/>
                <a:cs typeface="Calibri"/>
                <a:sym typeface="Calibri"/>
              </a:rPr>
              <a:t>Equivalent, no specific recommendation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50"/>
          <p:cNvSpPr txBox="1"/>
          <p:nvPr>
            <p:ph type="title"/>
          </p:nvPr>
        </p:nvSpPr>
        <p:spPr>
          <a:xfrm>
            <a:off x="457200" y="205978"/>
            <a:ext cx="8229600" cy="85725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PEP8</a:t>
            </a:r>
            <a:endParaRPr/>
          </a:p>
        </p:txBody>
      </p:sp>
      <p:sp>
        <p:nvSpPr>
          <p:cNvPr id="299" name="Google Shape;299;p50"/>
          <p:cNvSpPr txBox="1"/>
          <p:nvPr>
            <p:ph idx="1" type="body"/>
          </p:nvPr>
        </p:nvSpPr>
        <p:spPr>
          <a:xfrm>
            <a:off x="457200" y="1028700"/>
            <a:ext cx="8229600" cy="3429000"/>
          </a:xfrm>
          <a:prstGeom prst="rect">
            <a:avLst/>
          </a:prstGeom>
          <a:noFill/>
          <a:ln>
            <a:noFill/>
          </a:ln>
        </p:spPr>
        <p:txBody>
          <a:bodyPr anchorCtr="0" anchor="t" bIns="45700" lIns="91425" spcFirstLastPara="1" rIns="91425" wrap="square" tIns="45700">
            <a:noAutofit/>
          </a:bodyPr>
          <a:lstStyle/>
          <a:p>
            <a:pPr indent="-330200" lvl="0" marL="342900" rtl="0" algn="l">
              <a:lnSpc>
                <a:spcPct val="90000"/>
              </a:lnSpc>
              <a:spcBef>
                <a:spcPts val="0"/>
              </a:spcBef>
              <a:spcAft>
                <a:spcPts val="0"/>
              </a:spcAft>
              <a:buClr>
                <a:schemeClr val="dk1"/>
              </a:buClr>
              <a:buSzPts val="3000"/>
              <a:buChar char="•"/>
            </a:pPr>
            <a:r>
              <a:rPr lang="en" sz="3000"/>
              <a:t>Maximum line length?</a:t>
            </a:r>
            <a:endParaRPr sz="3000"/>
          </a:p>
          <a:p>
            <a:pPr indent="-273050" lvl="1" marL="742950" rtl="0" algn="l">
              <a:lnSpc>
                <a:spcPct val="90000"/>
              </a:lnSpc>
              <a:spcBef>
                <a:spcPts val="560"/>
              </a:spcBef>
              <a:spcAft>
                <a:spcPts val="0"/>
              </a:spcAft>
              <a:buClr>
                <a:schemeClr val="dk1"/>
              </a:buClr>
              <a:buSzPts val="2600"/>
              <a:buChar char="–"/>
            </a:pPr>
            <a:r>
              <a:rPr lang="en" sz="2600"/>
              <a:t>Coding lines? Keep it to 79 characters</a:t>
            </a:r>
            <a:endParaRPr sz="2600"/>
          </a:p>
          <a:p>
            <a:pPr indent="-215900" lvl="2" marL="1143000" rtl="0" algn="l">
              <a:lnSpc>
                <a:spcPct val="90000"/>
              </a:lnSpc>
              <a:spcBef>
                <a:spcPts val="480"/>
              </a:spcBef>
              <a:spcAft>
                <a:spcPts val="0"/>
              </a:spcAft>
              <a:buClr>
                <a:schemeClr val="dk1"/>
              </a:buClr>
              <a:buSzPts val="2200"/>
              <a:buChar char="•"/>
            </a:pPr>
            <a:r>
              <a:rPr lang="en" sz="2200"/>
              <a:t>Most editors can show you the line position</a:t>
            </a:r>
            <a:endParaRPr sz="2200"/>
          </a:p>
          <a:p>
            <a:pPr indent="-215900" lvl="2" marL="1143000" rtl="0" algn="l">
              <a:lnSpc>
                <a:spcPct val="90000"/>
              </a:lnSpc>
              <a:spcBef>
                <a:spcPts val="480"/>
              </a:spcBef>
              <a:spcAft>
                <a:spcPts val="0"/>
              </a:spcAft>
              <a:buClr>
                <a:schemeClr val="dk1"/>
              </a:buClr>
              <a:buSzPts val="2200"/>
              <a:buChar char="•"/>
            </a:pPr>
            <a:r>
              <a:rPr lang="en" sz="2200"/>
              <a:t>E.g. vim, Sublime</a:t>
            </a:r>
            <a:endParaRPr sz="2200"/>
          </a:p>
          <a:p>
            <a:pPr indent="-273050" lvl="1" marL="742950" rtl="0" algn="l">
              <a:lnSpc>
                <a:spcPct val="90000"/>
              </a:lnSpc>
              <a:spcBef>
                <a:spcPts val="560"/>
              </a:spcBef>
              <a:spcAft>
                <a:spcPts val="0"/>
              </a:spcAft>
              <a:buClr>
                <a:schemeClr val="dk1"/>
              </a:buClr>
              <a:buSzPts val="2600"/>
              <a:buChar char="–"/>
            </a:pPr>
            <a:r>
              <a:rPr lang="en" sz="2600"/>
              <a:t>Comments &amp; doc strings?</a:t>
            </a:r>
            <a:endParaRPr sz="2600"/>
          </a:p>
          <a:p>
            <a:pPr indent="-215900" lvl="2" marL="1143000" rtl="0" algn="l">
              <a:lnSpc>
                <a:spcPct val="90000"/>
              </a:lnSpc>
              <a:spcBef>
                <a:spcPts val="480"/>
              </a:spcBef>
              <a:spcAft>
                <a:spcPts val="0"/>
              </a:spcAft>
              <a:buClr>
                <a:schemeClr val="dk1"/>
              </a:buClr>
              <a:buSzPts val="2200"/>
              <a:buChar char="•"/>
            </a:pPr>
            <a:r>
              <a:rPr lang="en" sz="2200"/>
              <a:t>72 characters</a:t>
            </a:r>
            <a:endParaRPr sz="2200"/>
          </a:p>
          <a:p>
            <a:pPr indent="-273050" lvl="1" marL="742950" rtl="0" algn="l">
              <a:lnSpc>
                <a:spcPct val="90000"/>
              </a:lnSpc>
              <a:spcBef>
                <a:spcPts val="560"/>
              </a:spcBef>
              <a:spcAft>
                <a:spcPts val="0"/>
              </a:spcAft>
              <a:buClr>
                <a:schemeClr val="dk1"/>
              </a:buClr>
              <a:buSzPts val="2600"/>
              <a:buChar char="–"/>
            </a:pPr>
            <a:r>
              <a:rPr lang="en" sz="2600"/>
              <a:t>Why? My monitor is big!</a:t>
            </a:r>
            <a:endParaRPr sz="2600"/>
          </a:p>
          <a:p>
            <a:pPr indent="-215900" lvl="2" marL="1143000" rtl="0" algn="l">
              <a:lnSpc>
                <a:spcPct val="90000"/>
              </a:lnSpc>
              <a:spcBef>
                <a:spcPts val="480"/>
              </a:spcBef>
              <a:spcAft>
                <a:spcPts val="0"/>
              </a:spcAft>
              <a:buClr>
                <a:schemeClr val="dk1"/>
              </a:buClr>
              <a:buSzPts val="2200"/>
              <a:buChar char="•"/>
            </a:pPr>
            <a:r>
              <a:rPr lang="en" sz="2200"/>
              <a:t>Open two files side by side? History?</a:t>
            </a:r>
            <a:endParaRPr sz="2200"/>
          </a:p>
          <a:p>
            <a:pPr indent="-215900" lvl="2" marL="1143000" rtl="0" algn="l">
              <a:lnSpc>
                <a:spcPct val="90000"/>
              </a:lnSpc>
              <a:spcBef>
                <a:spcPts val="480"/>
              </a:spcBef>
              <a:spcAft>
                <a:spcPts val="0"/>
              </a:spcAft>
              <a:buClr>
                <a:schemeClr val="dk1"/>
              </a:buClr>
              <a:buSzPts val="2200"/>
              <a:buChar char="•"/>
            </a:pPr>
            <a:r>
              <a:rPr lang="en" sz="2200"/>
              <a:t>Some teams choose to use a different max</a:t>
            </a:r>
            <a:endParaRPr sz="2200"/>
          </a:p>
          <a:p>
            <a:pPr indent="-215900" lvl="2" marL="1143000" rtl="0" algn="l">
              <a:lnSpc>
                <a:spcPct val="90000"/>
              </a:lnSpc>
              <a:spcBef>
                <a:spcPts val="480"/>
              </a:spcBef>
              <a:spcAft>
                <a:spcPts val="0"/>
              </a:spcAft>
              <a:buClr>
                <a:schemeClr val="dk1"/>
              </a:buClr>
              <a:buSzPts val="2200"/>
              <a:buChar char="•"/>
            </a:pPr>
            <a:r>
              <a:rPr lang="en" sz="2200"/>
              <a:t>Python core library is 79/72</a:t>
            </a:r>
            <a:endParaRPr sz="2200"/>
          </a:p>
        </p:txBody>
      </p:sp>
      <p:pic>
        <p:nvPicPr>
          <p:cNvPr id="300" name="Google Shape;300;p50"/>
          <p:cNvPicPr preferRelativeResize="0"/>
          <p:nvPr/>
        </p:nvPicPr>
        <p:blipFill rotWithShape="1">
          <a:blip r:embed="rId3">
            <a:alphaModFix/>
          </a:blip>
          <a:srcRect b="0" l="0" r="0" t="0"/>
          <a:stretch/>
        </p:blipFill>
        <p:spPr>
          <a:xfrm>
            <a:off x="6350000" y="2600325"/>
            <a:ext cx="1752600" cy="13144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51"/>
          <p:cNvSpPr txBox="1"/>
          <p:nvPr>
            <p:ph type="title"/>
          </p:nvPr>
        </p:nvSpPr>
        <p:spPr>
          <a:xfrm>
            <a:off x="457200" y="205978"/>
            <a:ext cx="8229600" cy="85725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PEP8</a:t>
            </a:r>
            <a:endParaRPr/>
          </a:p>
        </p:txBody>
      </p:sp>
      <p:sp>
        <p:nvSpPr>
          <p:cNvPr id="307" name="Google Shape;307;p51"/>
          <p:cNvSpPr txBox="1"/>
          <p:nvPr>
            <p:ph idx="1" type="body"/>
          </p:nvPr>
        </p:nvSpPr>
        <p:spPr>
          <a:xfrm>
            <a:off x="457200" y="1028700"/>
            <a:ext cx="8229600" cy="3429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
              <a:t>Line spacing</a:t>
            </a:r>
            <a:endParaRPr/>
          </a:p>
          <a:p>
            <a:pPr indent="-285750" lvl="1" marL="742950" rtl="0" algn="l">
              <a:spcBef>
                <a:spcPts val="560"/>
              </a:spcBef>
              <a:spcAft>
                <a:spcPts val="0"/>
              </a:spcAft>
              <a:buClr>
                <a:schemeClr val="dk1"/>
              </a:buClr>
              <a:buSzPts val="2800"/>
              <a:buChar char="–"/>
            </a:pPr>
            <a:r>
              <a:rPr lang="en"/>
              <a:t>Two blank lines around top-level functions</a:t>
            </a:r>
            <a:endParaRPr/>
          </a:p>
          <a:p>
            <a:pPr indent="-285750" lvl="1" marL="742950" rtl="0" algn="l">
              <a:spcBef>
                <a:spcPts val="560"/>
              </a:spcBef>
              <a:spcAft>
                <a:spcPts val="0"/>
              </a:spcAft>
              <a:buClr>
                <a:schemeClr val="dk1"/>
              </a:buClr>
              <a:buSzPts val="2800"/>
              <a:buChar char="–"/>
            </a:pPr>
            <a:r>
              <a:rPr lang="en"/>
              <a:t>Two blank lines around classes</a:t>
            </a:r>
            <a:endParaRPr/>
          </a:p>
          <a:p>
            <a:pPr indent="-107950" lvl="1" marL="742950" rtl="0" algn="l">
              <a:spcBef>
                <a:spcPts val="560"/>
              </a:spcBef>
              <a:spcAft>
                <a:spcPts val="0"/>
              </a:spcAft>
              <a:buClr>
                <a:schemeClr val="dk1"/>
              </a:buClr>
              <a:buSzPts val="2800"/>
              <a:buNone/>
            </a:pPr>
            <a:r>
              <a:t/>
            </a:r>
            <a:endParaRPr/>
          </a:p>
          <a:p>
            <a:pPr indent="-285750" lvl="1" marL="742950" rtl="0" algn="l">
              <a:spcBef>
                <a:spcPts val="560"/>
              </a:spcBef>
              <a:spcAft>
                <a:spcPts val="0"/>
              </a:spcAft>
              <a:buClr>
                <a:schemeClr val="dk1"/>
              </a:buClr>
              <a:buSzPts val="2800"/>
              <a:buChar char="–"/>
            </a:pPr>
            <a:r>
              <a:rPr lang="en"/>
              <a:t>One blank line between functions in a class</a:t>
            </a:r>
            <a:endParaRPr/>
          </a:p>
          <a:p>
            <a:pPr indent="-285750" lvl="1" marL="742950" rtl="0" algn="l">
              <a:spcBef>
                <a:spcPts val="560"/>
              </a:spcBef>
              <a:spcAft>
                <a:spcPts val="0"/>
              </a:spcAft>
              <a:buClr>
                <a:schemeClr val="dk1"/>
              </a:buClr>
              <a:buSzPts val="2800"/>
              <a:buChar char="–"/>
            </a:pPr>
            <a:r>
              <a:rPr lang="en"/>
              <a:t>One blank line between logical groups in a function </a:t>
            </a:r>
            <a:r>
              <a:rPr i="1" lang="en"/>
              <a:t>(sparingly)</a:t>
            </a:r>
            <a:endParaRPr/>
          </a:p>
          <a:p>
            <a:pPr indent="-285750" lvl="1" marL="742950" rtl="0" algn="l">
              <a:spcBef>
                <a:spcPts val="560"/>
              </a:spcBef>
              <a:spcAft>
                <a:spcPts val="0"/>
              </a:spcAft>
              <a:buClr>
                <a:schemeClr val="dk1"/>
              </a:buClr>
              <a:buSzPts val="2800"/>
              <a:buChar char="–"/>
            </a:pPr>
            <a:r>
              <a:rPr lang="en"/>
              <a:t>Extra blank lines between groups of groups of related functions </a:t>
            </a:r>
            <a:r>
              <a:rPr i="1" lang="en"/>
              <a:t>(why are they in the same file?)</a:t>
            </a:r>
            <a:endParaRPr/>
          </a:p>
          <a:p>
            <a:pPr indent="-107950" lvl="1" marL="742950" rtl="0" algn="l">
              <a:spcBef>
                <a:spcPts val="560"/>
              </a:spcBef>
              <a:spcAft>
                <a:spcPts val="0"/>
              </a:spcAft>
              <a:buClr>
                <a:schemeClr val="dk1"/>
              </a:buClr>
              <a:buSzPts val="2800"/>
              <a:buNone/>
            </a:pPr>
            <a:r>
              <a:t/>
            </a:r>
            <a:endParaRPr/>
          </a:p>
        </p:txBody>
      </p:sp>
      <p:pic>
        <p:nvPicPr>
          <p:cNvPr id="308" name="Google Shape;308;p51"/>
          <p:cNvPicPr preferRelativeResize="0"/>
          <p:nvPr/>
        </p:nvPicPr>
        <p:blipFill rotWithShape="1">
          <a:blip r:embed="rId3">
            <a:alphaModFix/>
          </a:blip>
          <a:srcRect b="0" l="0" r="0" t="0"/>
          <a:stretch/>
        </p:blipFill>
        <p:spPr>
          <a:xfrm>
            <a:off x="646000" y="1840475"/>
            <a:ext cx="6858002" cy="292971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1"/>
                                        <p:tgtEl>
                                          <p:spTgt spid="3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2"/>
          <p:cNvSpPr txBox="1"/>
          <p:nvPr>
            <p:ph type="title"/>
          </p:nvPr>
        </p:nvSpPr>
        <p:spPr>
          <a:xfrm>
            <a:off x="457200" y="205978"/>
            <a:ext cx="8229600" cy="85725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PEP8</a:t>
            </a:r>
            <a:endParaRPr/>
          </a:p>
        </p:txBody>
      </p:sp>
      <p:sp>
        <p:nvSpPr>
          <p:cNvPr id="315" name="Google Shape;315;p52"/>
          <p:cNvSpPr txBox="1"/>
          <p:nvPr>
            <p:ph idx="1" type="body"/>
          </p:nvPr>
        </p:nvSpPr>
        <p:spPr>
          <a:xfrm>
            <a:off x="457200" y="1028700"/>
            <a:ext cx="8229600" cy="3429000"/>
          </a:xfrm>
          <a:prstGeom prst="rect">
            <a:avLst/>
          </a:prstGeom>
          <a:noFill/>
          <a:ln>
            <a:noFill/>
          </a:ln>
        </p:spPr>
        <p:txBody>
          <a:bodyPr anchorCtr="0" anchor="t" bIns="45700" lIns="91425" spcFirstLastPara="1" rIns="91425" wrap="square" tIns="45700">
            <a:noAutofit/>
          </a:bodyPr>
          <a:lstStyle/>
          <a:p>
            <a:pPr indent="-323850" lvl="0" marL="342900" rtl="0" algn="l">
              <a:spcBef>
                <a:spcPts val="0"/>
              </a:spcBef>
              <a:spcAft>
                <a:spcPts val="0"/>
              </a:spcAft>
              <a:buClr>
                <a:schemeClr val="dk1"/>
              </a:buClr>
              <a:buSzPts val="2900"/>
              <a:buChar char="•"/>
            </a:pPr>
            <a:r>
              <a:rPr lang="en" sz="2900"/>
              <a:t>Line spacing</a:t>
            </a:r>
            <a:endParaRPr sz="2900"/>
          </a:p>
          <a:p>
            <a:pPr indent="-266700" lvl="1" marL="742950" rtl="0" algn="l">
              <a:spcBef>
                <a:spcPts val="560"/>
              </a:spcBef>
              <a:spcAft>
                <a:spcPts val="0"/>
              </a:spcAft>
              <a:buClr>
                <a:schemeClr val="dk1"/>
              </a:buClr>
              <a:buSzPts val="2500"/>
              <a:buChar char="–"/>
            </a:pPr>
            <a:r>
              <a:rPr lang="en" sz="2500"/>
              <a:t>Two blank lines around top-level functions</a:t>
            </a:r>
            <a:endParaRPr sz="2500"/>
          </a:p>
          <a:p>
            <a:pPr indent="-266700" lvl="1" marL="742950" rtl="0" algn="l">
              <a:spcBef>
                <a:spcPts val="560"/>
              </a:spcBef>
              <a:spcAft>
                <a:spcPts val="0"/>
              </a:spcAft>
              <a:buClr>
                <a:schemeClr val="dk1"/>
              </a:buClr>
              <a:buSzPts val="2500"/>
              <a:buChar char="–"/>
            </a:pPr>
            <a:r>
              <a:rPr lang="en" sz="2500"/>
              <a:t>Two blank lines around classes</a:t>
            </a:r>
            <a:endParaRPr sz="2500"/>
          </a:p>
          <a:p>
            <a:pPr indent="-107950" lvl="1" marL="742950" rtl="0" algn="l">
              <a:spcBef>
                <a:spcPts val="560"/>
              </a:spcBef>
              <a:spcAft>
                <a:spcPts val="0"/>
              </a:spcAft>
              <a:buClr>
                <a:schemeClr val="dk1"/>
              </a:buClr>
              <a:buSzPts val="2800"/>
              <a:buNone/>
            </a:pPr>
            <a:r>
              <a:t/>
            </a:r>
            <a:endParaRPr sz="2500"/>
          </a:p>
          <a:p>
            <a:pPr indent="-266700" lvl="1" marL="742950" rtl="0" algn="l">
              <a:spcBef>
                <a:spcPts val="560"/>
              </a:spcBef>
              <a:spcAft>
                <a:spcPts val="0"/>
              </a:spcAft>
              <a:buClr>
                <a:schemeClr val="dk1"/>
              </a:buClr>
              <a:buSzPts val="2500"/>
              <a:buChar char="–"/>
            </a:pPr>
            <a:r>
              <a:rPr lang="en" sz="2500"/>
              <a:t>One blank line between functions in a class</a:t>
            </a:r>
            <a:endParaRPr sz="2500"/>
          </a:p>
          <a:p>
            <a:pPr indent="-266700" lvl="1" marL="742950" rtl="0" algn="l">
              <a:spcBef>
                <a:spcPts val="560"/>
              </a:spcBef>
              <a:spcAft>
                <a:spcPts val="0"/>
              </a:spcAft>
              <a:buClr>
                <a:schemeClr val="dk1"/>
              </a:buClr>
              <a:buSzPts val="2500"/>
              <a:buChar char="–"/>
            </a:pPr>
            <a:r>
              <a:rPr lang="en" sz="2500"/>
              <a:t>One blank line between logical groups in a function </a:t>
            </a:r>
            <a:r>
              <a:rPr i="1" lang="en" sz="2500"/>
              <a:t>(sparingly)</a:t>
            </a:r>
            <a:endParaRPr sz="2500"/>
          </a:p>
          <a:p>
            <a:pPr indent="-266700" lvl="1" marL="742950" rtl="0" algn="l">
              <a:spcBef>
                <a:spcPts val="560"/>
              </a:spcBef>
              <a:spcAft>
                <a:spcPts val="0"/>
              </a:spcAft>
              <a:buClr>
                <a:schemeClr val="dk1"/>
              </a:buClr>
              <a:buSzPts val="2500"/>
              <a:buChar char="–"/>
            </a:pPr>
            <a:r>
              <a:rPr lang="en" sz="2500"/>
              <a:t>Extra blank lines between groups of groups of related functions </a:t>
            </a:r>
            <a:r>
              <a:rPr i="1" lang="en" sz="2500"/>
              <a:t>(why are they in the same file?)</a:t>
            </a:r>
            <a:endParaRPr sz="2500"/>
          </a:p>
          <a:p>
            <a:pPr indent="-107950" lvl="1" marL="742950" rtl="0" algn="l">
              <a:spcBef>
                <a:spcPts val="560"/>
              </a:spcBef>
              <a:spcAft>
                <a:spcPts val="0"/>
              </a:spcAft>
              <a:buClr>
                <a:schemeClr val="dk1"/>
              </a:buClr>
              <a:buSzPts val="2800"/>
              <a:buNone/>
            </a:pPr>
            <a:r>
              <a:t/>
            </a:r>
            <a:endParaRPr sz="25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3"/>
          <p:cNvSpPr txBox="1"/>
          <p:nvPr>
            <p:ph type="title"/>
          </p:nvPr>
        </p:nvSpPr>
        <p:spPr>
          <a:xfrm>
            <a:off x="457200" y="205978"/>
            <a:ext cx="8229600" cy="85725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PEP8</a:t>
            </a:r>
            <a:endParaRPr/>
          </a:p>
        </p:txBody>
      </p:sp>
      <p:sp>
        <p:nvSpPr>
          <p:cNvPr id="322" name="Google Shape;322;p53"/>
          <p:cNvSpPr txBox="1"/>
          <p:nvPr>
            <p:ph idx="1" type="body"/>
          </p:nvPr>
        </p:nvSpPr>
        <p:spPr>
          <a:xfrm>
            <a:off x="457200" y="1028700"/>
            <a:ext cx="8229600" cy="3429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
              <a:t>Imports</a:t>
            </a:r>
            <a:endParaRPr/>
          </a:p>
          <a:p>
            <a:pPr indent="-285750" lvl="1" marL="742950" rtl="0" algn="l">
              <a:spcBef>
                <a:spcPts val="560"/>
              </a:spcBef>
              <a:spcAft>
                <a:spcPts val="0"/>
              </a:spcAft>
              <a:buClr>
                <a:schemeClr val="dk1"/>
              </a:buClr>
              <a:buSzPts val="2800"/>
              <a:buChar char="–"/>
            </a:pPr>
            <a:r>
              <a:rPr lang="en"/>
              <a:t>Imports go at the top of a file after any comments </a:t>
            </a:r>
            <a:endParaRPr/>
          </a:p>
          <a:p>
            <a:pPr indent="-285750" lvl="1" marL="742950" rtl="0" algn="l">
              <a:spcBef>
                <a:spcPts val="560"/>
              </a:spcBef>
              <a:spcAft>
                <a:spcPts val="0"/>
              </a:spcAft>
              <a:buClr>
                <a:schemeClr val="dk1"/>
              </a:buClr>
              <a:buSzPts val="2800"/>
              <a:buChar char="–"/>
            </a:pPr>
            <a:r>
              <a:rPr lang="en"/>
              <a:t>Imports for separate libraries go on separate lines</a:t>
            </a:r>
            <a:endParaRPr/>
          </a:p>
          <a:p>
            <a:pPr indent="-107950" lvl="1" marL="742950" rtl="0" algn="l">
              <a:spcBef>
                <a:spcPts val="560"/>
              </a:spcBef>
              <a:spcAft>
                <a:spcPts val="0"/>
              </a:spcAft>
              <a:buClr>
                <a:schemeClr val="dk1"/>
              </a:buClr>
              <a:buSzPts val="2800"/>
              <a:buNone/>
            </a:pPr>
            <a:r>
              <a:t/>
            </a:r>
            <a:endParaRPr/>
          </a:p>
          <a:p>
            <a:pPr indent="-107950" lvl="1" marL="742950" rtl="0" algn="l">
              <a:spcBef>
                <a:spcPts val="560"/>
              </a:spcBef>
              <a:spcAft>
                <a:spcPts val="0"/>
              </a:spcAft>
              <a:buClr>
                <a:schemeClr val="dk1"/>
              </a:buClr>
              <a:buSzPts val="2800"/>
              <a:buNone/>
            </a:pPr>
            <a:r>
              <a:t/>
            </a:r>
            <a:endParaRPr/>
          </a:p>
          <a:p>
            <a:pPr indent="-107950" lvl="1" marL="742950" rtl="0" algn="l">
              <a:spcBef>
                <a:spcPts val="560"/>
              </a:spcBef>
              <a:spcAft>
                <a:spcPts val="0"/>
              </a:spcAft>
              <a:buClr>
                <a:schemeClr val="dk1"/>
              </a:buClr>
              <a:buSzPts val="2800"/>
              <a:buNone/>
            </a:pPr>
            <a:r>
              <a:t/>
            </a:r>
            <a:endParaRPr/>
          </a:p>
        </p:txBody>
      </p:sp>
      <p:pic>
        <p:nvPicPr>
          <p:cNvPr id="323" name="Google Shape;323;p53"/>
          <p:cNvPicPr preferRelativeResize="0"/>
          <p:nvPr/>
        </p:nvPicPr>
        <p:blipFill rotWithShape="1">
          <a:blip r:embed="rId3">
            <a:alphaModFix/>
          </a:blip>
          <a:srcRect b="0" l="0" r="0" t="0"/>
          <a:stretch/>
        </p:blipFill>
        <p:spPr>
          <a:xfrm>
            <a:off x="3114675" y="2743200"/>
            <a:ext cx="1771650" cy="695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7"/>
          <p:cNvSpPr txBox="1"/>
          <p:nvPr>
            <p:ph type="title"/>
          </p:nvPr>
        </p:nvSpPr>
        <p:spPr>
          <a:xfrm>
            <a:off x="457200" y="205978"/>
            <a:ext cx="8229600" cy="85725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Elements of Style</a:t>
            </a:r>
            <a:endParaRPr/>
          </a:p>
        </p:txBody>
      </p:sp>
      <p:sp>
        <p:nvSpPr>
          <p:cNvPr id="129" name="Google Shape;129;p27"/>
          <p:cNvSpPr txBox="1"/>
          <p:nvPr>
            <p:ph idx="1" type="body"/>
          </p:nvPr>
        </p:nvSpPr>
        <p:spPr>
          <a:xfrm>
            <a:off x="3962400" y="1338146"/>
            <a:ext cx="4724400" cy="3429000"/>
          </a:xfrm>
          <a:prstGeom prst="rect">
            <a:avLst/>
          </a:prstGeom>
          <a:noFill/>
          <a:ln>
            <a:noFill/>
          </a:ln>
        </p:spPr>
        <p:txBody>
          <a:bodyPr anchorCtr="0" anchor="t" bIns="45700" lIns="91425" spcFirstLastPara="1" rIns="91425" wrap="square" tIns="45700">
            <a:noAutofit/>
          </a:bodyPr>
          <a:lstStyle/>
          <a:p>
            <a:pPr indent="-330200" lvl="0" marL="342900" rtl="0" algn="l">
              <a:lnSpc>
                <a:spcPct val="90000"/>
              </a:lnSpc>
              <a:spcBef>
                <a:spcPts val="0"/>
              </a:spcBef>
              <a:spcAft>
                <a:spcPts val="0"/>
              </a:spcAft>
              <a:buClr>
                <a:schemeClr val="dk1"/>
              </a:buClr>
              <a:buSzPts val="3000"/>
              <a:buChar char="•"/>
            </a:pPr>
            <a:r>
              <a:rPr lang="en" sz="3000"/>
              <a:t>AKA Strunk &amp; White</a:t>
            </a:r>
            <a:endParaRPr sz="3000"/>
          </a:p>
          <a:p>
            <a:pPr indent="-330200" lvl="0" marL="342900" rtl="0" algn="l">
              <a:lnSpc>
                <a:spcPct val="90000"/>
              </a:lnSpc>
              <a:spcBef>
                <a:spcPts val="640"/>
              </a:spcBef>
              <a:spcAft>
                <a:spcPts val="0"/>
              </a:spcAft>
              <a:buClr>
                <a:schemeClr val="dk1"/>
              </a:buClr>
              <a:buSzPts val="3000"/>
              <a:buChar char="•"/>
            </a:pPr>
            <a:r>
              <a:rPr lang="en" sz="3000"/>
              <a:t>1918 (Strunk), 1959</a:t>
            </a:r>
            <a:endParaRPr sz="3000"/>
          </a:p>
          <a:p>
            <a:pPr indent="-330200" lvl="0" marL="342900" rtl="0" algn="l">
              <a:lnSpc>
                <a:spcPct val="90000"/>
              </a:lnSpc>
              <a:spcBef>
                <a:spcPts val="640"/>
              </a:spcBef>
              <a:spcAft>
                <a:spcPts val="0"/>
              </a:spcAft>
              <a:buClr>
                <a:schemeClr val="dk1"/>
              </a:buClr>
              <a:buSzPts val="3000"/>
              <a:buChar char="•"/>
            </a:pPr>
            <a:r>
              <a:rPr lang="en" sz="3000"/>
              <a:t>Doesn’t describe how to write in English</a:t>
            </a:r>
            <a:endParaRPr sz="3000"/>
          </a:p>
          <a:p>
            <a:pPr indent="-330200" lvl="0" marL="342900" rtl="0" algn="l">
              <a:lnSpc>
                <a:spcPct val="90000"/>
              </a:lnSpc>
              <a:spcBef>
                <a:spcPts val="640"/>
              </a:spcBef>
              <a:spcAft>
                <a:spcPts val="0"/>
              </a:spcAft>
              <a:buClr>
                <a:schemeClr val="dk1"/>
              </a:buClr>
              <a:buSzPts val="3000"/>
              <a:buChar char="•"/>
            </a:pPr>
            <a:r>
              <a:rPr lang="en" sz="3000"/>
              <a:t>Describes how to write </a:t>
            </a:r>
            <a:r>
              <a:rPr lang="en" sz="3000" u="sng"/>
              <a:t>effectively</a:t>
            </a:r>
            <a:r>
              <a:rPr lang="en" sz="3000"/>
              <a:t> in English</a:t>
            </a:r>
            <a:endParaRPr sz="3000"/>
          </a:p>
          <a:p>
            <a:pPr indent="-330200" lvl="0" marL="342900" rtl="0" algn="l">
              <a:lnSpc>
                <a:spcPct val="90000"/>
              </a:lnSpc>
              <a:spcBef>
                <a:spcPts val="640"/>
              </a:spcBef>
              <a:spcAft>
                <a:spcPts val="0"/>
              </a:spcAft>
              <a:buClr>
                <a:schemeClr val="dk1"/>
              </a:buClr>
              <a:buSzPts val="3000"/>
              <a:buChar char="•"/>
            </a:pPr>
            <a:r>
              <a:rPr lang="en" sz="3000"/>
              <a:t>Writing is understandable and  efficient</a:t>
            </a:r>
            <a:endParaRPr sz="3000"/>
          </a:p>
        </p:txBody>
      </p:sp>
      <p:pic>
        <p:nvPicPr>
          <p:cNvPr id="130" name="Google Shape;130;p27"/>
          <p:cNvPicPr preferRelativeResize="0"/>
          <p:nvPr/>
        </p:nvPicPr>
        <p:blipFill rotWithShape="1">
          <a:blip r:embed="rId3">
            <a:alphaModFix/>
          </a:blip>
          <a:srcRect b="0" l="0" r="0" t="0"/>
          <a:stretch/>
        </p:blipFill>
        <p:spPr>
          <a:xfrm>
            <a:off x="762000" y="1344100"/>
            <a:ext cx="2095500" cy="32194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4"/>
          <p:cNvSpPr txBox="1"/>
          <p:nvPr>
            <p:ph type="title"/>
          </p:nvPr>
        </p:nvSpPr>
        <p:spPr>
          <a:xfrm>
            <a:off x="457200" y="205978"/>
            <a:ext cx="8229600" cy="85725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PEP8</a:t>
            </a:r>
            <a:endParaRPr/>
          </a:p>
        </p:txBody>
      </p:sp>
      <p:sp>
        <p:nvSpPr>
          <p:cNvPr id="330" name="Google Shape;330;p54"/>
          <p:cNvSpPr txBox="1"/>
          <p:nvPr>
            <p:ph idx="1" type="body"/>
          </p:nvPr>
        </p:nvSpPr>
        <p:spPr>
          <a:xfrm>
            <a:off x="457200" y="1028700"/>
            <a:ext cx="8229600" cy="3429000"/>
          </a:xfrm>
          <a:prstGeom prst="rect">
            <a:avLst/>
          </a:prstGeom>
          <a:noFill/>
          <a:ln>
            <a:noFill/>
          </a:ln>
        </p:spPr>
        <p:txBody>
          <a:bodyPr anchorCtr="0" anchor="t" bIns="45700" lIns="91425" spcFirstLastPara="1" rIns="91425" wrap="square" tIns="45700">
            <a:noAutofit/>
          </a:bodyPr>
          <a:lstStyle/>
          <a:p>
            <a:pPr indent="-317500" lvl="0" marL="342900" rtl="0" algn="l">
              <a:spcBef>
                <a:spcPts val="0"/>
              </a:spcBef>
              <a:spcAft>
                <a:spcPts val="0"/>
              </a:spcAft>
              <a:buClr>
                <a:schemeClr val="dk1"/>
              </a:buClr>
              <a:buSzPts val="2800"/>
              <a:buChar char="•"/>
            </a:pPr>
            <a:r>
              <a:rPr lang="en" sz="2800"/>
              <a:t>Imports</a:t>
            </a:r>
            <a:endParaRPr sz="2800"/>
          </a:p>
          <a:p>
            <a:pPr indent="-260350" lvl="1" marL="742950" rtl="0" algn="l">
              <a:spcBef>
                <a:spcPts val="560"/>
              </a:spcBef>
              <a:spcAft>
                <a:spcPts val="0"/>
              </a:spcAft>
              <a:buClr>
                <a:schemeClr val="dk1"/>
              </a:buClr>
              <a:buSzPts val="2400"/>
              <a:buChar char="–"/>
            </a:pPr>
            <a:r>
              <a:rPr lang="en" sz="2400"/>
              <a:t>Imports should be grouped with a blank line separating each group in the following order:</a:t>
            </a:r>
            <a:endParaRPr sz="2400"/>
          </a:p>
          <a:p>
            <a:pPr indent="-203200" lvl="2" marL="1143000" rtl="0" algn="l">
              <a:spcBef>
                <a:spcPts val="480"/>
              </a:spcBef>
              <a:spcAft>
                <a:spcPts val="0"/>
              </a:spcAft>
              <a:buClr>
                <a:schemeClr val="dk1"/>
              </a:buClr>
              <a:buSzPts val="2000"/>
              <a:buChar char="•"/>
            </a:pPr>
            <a:r>
              <a:rPr lang="en" sz="2000"/>
              <a:t>Standard library imports</a:t>
            </a:r>
            <a:endParaRPr sz="2000"/>
          </a:p>
          <a:p>
            <a:pPr indent="-203200" lvl="3" marL="1600200" rtl="0" algn="l">
              <a:spcBef>
                <a:spcPts val="400"/>
              </a:spcBef>
              <a:spcAft>
                <a:spcPts val="0"/>
              </a:spcAft>
              <a:buClr>
                <a:schemeClr val="dk1"/>
              </a:buClr>
              <a:buSzPts val="1600"/>
              <a:buChar char="–"/>
            </a:pPr>
            <a:r>
              <a:rPr lang="en" sz="1600"/>
              <a:t>os, sys, …</a:t>
            </a:r>
            <a:endParaRPr sz="1600"/>
          </a:p>
          <a:p>
            <a:pPr indent="-203200" lvl="2" marL="1143000" rtl="0" algn="l">
              <a:spcBef>
                <a:spcPts val="480"/>
              </a:spcBef>
              <a:spcAft>
                <a:spcPts val="0"/>
              </a:spcAft>
              <a:buClr>
                <a:schemeClr val="dk1"/>
              </a:buClr>
              <a:buSzPts val="2000"/>
              <a:buChar char="•"/>
            </a:pPr>
            <a:r>
              <a:rPr lang="en" sz="2000"/>
              <a:t>Related third party imports</a:t>
            </a:r>
            <a:endParaRPr sz="2000"/>
          </a:p>
          <a:p>
            <a:pPr indent="-203200" lvl="3" marL="1600200" rtl="0" algn="l">
              <a:spcBef>
                <a:spcPts val="400"/>
              </a:spcBef>
              <a:spcAft>
                <a:spcPts val="0"/>
              </a:spcAft>
              <a:buClr>
                <a:schemeClr val="dk1"/>
              </a:buClr>
              <a:buSzPts val="1600"/>
              <a:buChar char="–"/>
            </a:pPr>
            <a:r>
              <a:rPr lang="en" sz="1600"/>
              <a:t>matplotlib, seaborn, numpy, etc...</a:t>
            </a:r>
            <a:endParaRPr sz="1600"/>
          </a:p>
          <a:p>
            <a:pPr indent="-203200" lvl="2" marL="1143000" rtl="0" algn="l">
              <a:spcBef>
                <a:spcPts val="480"/>
              </a:spcBef>
              <a:spcAft>
                <a:spcPts val="0"/>
              </a:spcAft>
              <a:buClr>
                <a:schemeClr val="dk1"/>
              </a:buClr>
              <a:buSzPts val="2000"/>
              <a:buChar char="•"/>
            </a:pPr>
            <a:r>
              <a:rPr lang="en" sz="2000"/>
              <a:t>Local application / library specific imports</a:t>
            </a:r>
            <a:endParaRPr sz="2000"/>
          </a:p>
          <a:p>
            <a:pPr indent="-203200" lvl="3" marL="1600200" rtl="0" algn="l">
              <a:spcBef>
                <a:spcPts val="400"/>
              </a:spcBef>
              <a:spcAft>
                <a:spcPts val="0"/>
              </a:spcAft>
              <a:buClr>
                <a:schemeClr val="dk1"/>
              </a:buClr>
              <a:buSzPts val="1600"/>
              <a:buChar char="–"/>
            </a:pPr>
            <a:r>
              <a:rPr lang="en" sz="1600"/>
              <a:t>knn_utils</a:t>
            </a:r>
            <a:endParaRPr sz="1600"/>
          </a:p>
        </p:txBody>
      </p:sp>
      <p:pic>
        <p:nvPicPr>
          <p:cNvPr id="331" name="Google Shape;331;p54"/>
          <p:cNvPicPr preferRelativeResize="0"/>
          <p:nvPr/>
        </p:nvPicPr>
        <p:blipFill rotWithShape="1">
          <a:blip r:embed="rId3">
            <a:alphaModFix/>
          </a:blip>
          <a:srcRect b="0" l="0" r="0" t="0"/>
          <a:stretch/>
        </p:blipFill>
        <p:spPr>
          <a:xfrm>
            <a:off x="2009374" y="4288840"/>
            <a:ext cx="3786377" cy="80195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5"/>
          <p:cNvSpPr txBox="1"/>
          <p:nvPr>
            <p:ph type="title"/>
          </p:nvPr>
        </p:nvSpPr>
        <p:spPr>
          <a:xfrm>
            <a:off x="457200" y="205978"/>
            <a:ext cx="8229600" cy="85725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PEP8</a:t>
            </a:r>
            <a:endParaRPr/>
          </a:p>
        </p:txBody>
      </p:sp>
      <p:sp>
        <p:nvSpPr>
          <p:cNvPr id="338" name="Google Shape;338;p55"/>
          <p:cNvSpPr txBox="1"/>
          <p:nvPr>
            <p:ph idx="1" type="body"/>
          </p:nvPr>
        </p:nvSpPr>
        <p:spPr>
          <a:xfrm>
            <a:off x="457200" y="1028700"/>
            <a:ext cx="8229600" cy="3429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
              <a:t>Imports</a:t>
            </a:r>
            <a:endParaRPr/>
          </a:p>
          <a:p>
            <a:pPr indent="-285750" lvl="1" marL="742950" rtl="0" algn="l">
              <a:spcBef>
                <a:spcPts val="560"/>
              </a:spcBef>
              <a:spcAft>
                <a:spcPts val="0"/>
              </a:spcAft>
              <a:buClr>
                <a:schemeClr val="dk1"/>
              </a:buClr>
              <a:buSzPts val="2800"/>
              <a:buChar char="–"/>
            </a:pPr>
            <a:r>
              <a:rPr lang="en"/>
              <a:t>Avoid wildcard imports</a:t>
            </a:r>
            <a:endParaRPr/>
          </a:p>
          <a:p>
            <a:pPr indent="-285750" lvl="1" marL="742950" rtl="0" algn="l">
              <a:spcBef>
                <a:spcPts val="560"/>
              </a:spcBef>
              <a:spcAft>
                <a:spcPts val="0"/>
              </a:spcAft>
              <a:buClr>
                <a:schemeClr val="dk1"/>
              </a:buClr>
              <a:buSzPts val="2800"/>
              <a:buChar char="–"/>
            </a:pPr>
            <a:r>
              <a:rPr lang="en"/>
              <a:t>Be explicit about namespaces when necessary</a:t>
            </a:r>
            <a:endParaRPr/>
          </a:p>
        </p:txBody>
      </p:sp>
      <p:pic>
        <p:nvPicPr>
          <p:cNvPr id="339" name="Google Shape;339;p55"/>
          <p:cNvPicPr preferRelativeResize="0"/>
          <p:nvPr/>
        </p:nvPicPr>
        <p:blipFill rotWithShape="1">
          <a:blip r:embed="rId3">
            <a:alphaModFix/>
          </a:blip>
          <a:srcRect b="0" l="0" r="0" t="0"/>
          <a:stretch/>
        </p:blipFill>
        <p:spPr>
          <a:xfrm>
            <a:off x="2424100" y="2662731"/>
            <a:ext cx="4295775" cy="23622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6"/>
          <p:cNvSpPr txBox="1"/>
          <p:nvPr>
            <p:ph type="title"/>
          </p:nvPr>
        </p:nvSpPr>
        <p:spPr>
          <a:xfrm>
            <a:off x="457200" y="205978"/>
            <a:ext cx="8229600" cy="85725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PEP8</a:t>
            </a:r>
            <a:endParaRPr/>
          </a:p>
        </p:txBody>
      </p:sp>
      <p:sp>
        <p:nvSpPr>
          <p:cNvPr id="346" name="Google Shape;346;p56"/>
          <p:cNvSpPr txBox="1"/>
          <p:nvPr>
            <p:ph idx="1" type="body"/>
          </p:nvPr>
        </p:nvSpPr>
        <p:spPr>
          <a:xfrm>
            <a:off x="457200" y="1028700"/>
            <a:ext cx="8229600" cy="3429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
              <a:t>Quotes</a:t>
            </a:r>
            <a:endParaRPr/>
          </a:p>
          <a:p>
            <a:pPr indent="-285750" lvl="1" marL="742950" rtl="0" algn="l">
              <a:spcBef>
                <a:spcPts val="560"/>
              </a:spcBef>
              <a:spcAft>
                <a:spcPts val="0"/>
              </a:spcAft>
              <a:buClr>
                <a:schemeClr val="dk1"/>
              </a:buClr>
              <a:buSzPts val="2800"/>
              <a:buChar char="–"/>
            </a:pPr>
            <a:r>
              <a:rPr lang="en"/>
              <a:t>When should I use single?</a:t>
            </a:r>
            <a:endParaRPr/>
          </a:p>
          <a:p>
            <a:pPr indent="-107950" lvl="1" marL="742950" rtl="0" algn="l">
              <a:spcBef>
                <a:spcPts val="560"/>
              </a:spcBef>
              <a:spcAft>
                <a:spcPts val="0"/>
              </a:spcAft>
              <a:buClr>
                <a:schemeClr val="dk1"/>
              </a:buClr>
              <a:buSzPts val="2800"/>
              <a:buNone/>
            </a:pPr>
            <a:r>
              <a:t/>
            </a:r>
            <a:endParaRPr/>
          </a:p>
          <a:p>
            <a:pPr indent="-107950" lvl="1" marL="742950" rtl="0" algn="l">
              <a:spcBef>
                <a:spcPts val="560"/>
              </a:spcBef>
              <a:spcAft>
                <a:spcPts val="0"/>
              </a:spcAft>
              <a:buClr>
                <a:schemeClr val="dk1"/>
              </a:buClr>
              <a:buSzPts val="2800"/>
              <a:buNone/>
            </a:pPr>
            <a:r>
              <a:t/>
            </a:r>
            <a:endParaRPr/>
          </a:p>
          <a:p>
            <a:pPr indent="-285750" lvl="1" marL="742950" rtl="0" algn="l">
              <a:spcBef>
                <a:spcPts val="560"/>
              </a:spcBef>
              <a:spcAft>
                <a:spcPts val="0"/>
              </a:spcAft>
              <a:buClr>
                <a:schemeClr val="dk1"/>
              </a:buClr>
              <a:buSzPts val="2800"/>
              <a:buChar char="–"/>
            </a:pPr>
            <a:r>
              <a:rPr lang="en"/>
              <a:t>When should I use double?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7"/>
          <p:cNvSpPr txBox="1"/>
          <p:nvPr>
            <p:ph type="title"/>
          </p:nvPr>
        </p:nvSpPr>
        <p:spPr>
          <a:xfrm>
            <a:off x="457200" y="205978"/>
            <a:ext cx="8229600" cy="85725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PEP8</a:t>
            </a:r>
            <a:endParaRPr/>
          </a:p>
        </p:txBody>
      </p:sp>
      <p:sp>
        <p:nvSpPr>
          <p:cNvPr id="353" name="Google Shape;353;p57"/>
          <p:cNvSpPr txBox="1"/>
          <p:nvPr>
            <p:ph idx="1" type="body"/>
          </p:nvPr>
        </p:nvSpPr>
        <p:spPr>
          <a:xfrm>
            <a:off x="457200" y="1028700"/>
            <a:ext cx="8229600" cy="3429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
              <a:t>Quotes</a:t>
            </a:r>
            <a:endParaRPr/>
          </a:p>
          <a:p>
            <a:pPr indent="-285750" lvl="1" marL="742950" rtl="0" algn="l">
              <a:spcBef>
                <a:spcPts val="560"/>
              </a:spcBef>
              <a:spcAft>
                <a:spcPts val="0"/>
              </a:spcAft>
              <a:buClr>
                <a:schemeClr val="dk1"/>
              </a:buClr>
              <a:buSzPts val="2800"/>
              <a:buChar char="–"/>
            </a:pPr>
            <a:r>
              <a:rPr lang="en"/>
              <a:t>PEP8 has no recommendation about single vs. double</a:t>
            </a:r>
            <a:endParaRPr/>
          </a:p>
          <a:p>
            <a:pPr indent="-228600" lvl="2" marL="1143000" rtl="0" algn="l">
              <a:spcBef>
                <a:spcPts val="480"/>
              </a:spcBef>
              <a:spcAft>
                <a:spcPts val="0"/>
              </a:spcAft>
              <a:buClr>
                <a:schemeClr val="dk1"/>
              </a:buClr>
              <a:buSzPts val="2400"/>
              <a:buChar char="•"/>
            </a:pPr>
            <a:r>
              <a:rPr lang="en"/>
              <a:t>Except for triple quotes strings, use double</a:t>
            </a:r>
            <a:endParaRPr/>
          </a:p>
          <a:p>
            <a:pPr indent="-228600" lvl="2" marL="1143000" rtl="0" algn="l">
              <a:spcBef>
                <a:spcPts val="480"/>
              </a:spcBef>
              <a:spcAft>
                <a:spcPts val="0"/>
              </a:spcAft>
              <a:buClr>
                <a:schemeClr val="dk1"/>
              </a:buClr>
              <a:buSzPts val="2400"/>
              <a:buChar char="•"/>
            </a:pPr>
            <a:r>
              <a:rPr lang="en"/>
              <a:t>Multiline strings, docstrings, etc.</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8"/>
          <p:cNvSpPr txBox="1"/>
          <p:nvPr>
            <p:ph type="title"/>
          </p:nvPr>
        </p:nvSpPr>
        <p:spPr>
          <a:xfrm>
            <a:off x="457200" y="205978"/>
            <a:ext cx="8229600" cy="85725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PEP8</a:t>
            </a:r>
            <a:endParaRPr/>
          </a:p>
        </p:txBody>
      </p:sp>
      <p:sp>
        <p:nvSpPr>
          <p:cNvPr id="360" name="Google Shape;360;p58"/>
          <p:cNvSpPr txBox="1"/>
          <p:nvPr>
            <p:ph idx="1" type="body"/>
          </p:nvPr>
        </p:nvSpPr>
        <p:spPr>
          <a:xfrm>
            <a:off x="457200" y="1028700"/>
            <a:ext cx="8229600" cy="3429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
              <a:t>Whitespace</a:t>
            </a:r>
            <a:endParaRPr/>
          </a:p>
          <a:p>
            <a:pPr indent="-285750" lvl="1" marL="742950" rtl="0" algn="l">
              <a:spcBef>
                <a:spcPts val="560"/>
              </a:spcBef>
              <a:spcAft>
                <a:spcPts val="0"/>
              </a:spcAft>
              <a:buClr>
                <a:schemeClr val="dk1"/>
              </a:buClr>
              <a:buSzPts val="2800"/>
              <a:buChar char="–"/>
            </a:pPr>
            <a:r>
              <a:rPr lang="en"/>
              <a:t>No trailing spaces at end of a line</a:t>
            </a:r>
            <a:endParaRPr/>
          </a:p>
          <a:p>
            <a:pPr indent="-285750" lvl="1" marL="742950" rtl="0" algn="l">
              <a:spcBef>
                <a:spcPts val="560"/>
              </a:spcBef>
              <a:spcAft>
                <a:spcPts val="0"/>
              </a:spcAft>
              <a:buClr>
                <a:schemeClr val="dk1"/>
              </a:buClr>
              <a:buSzPts val="2800"/>
              <a:buChar char="–"/>
            </a:pPr>
            <a:r>
              <a:rPr lang="en"/>
              <a:t>Do not pad ( [ { with spaces, e.g.</a:t>
            </a:r>
            <a:endParaRPr/>
          </a:p>
          <a:p>
            <a:pPr indent="-107950" lvl="1" marL="742950" rtl="0" algn="l">
              <a:spcBef>
                <a:spcPts val="560"/>
              </a:spcBef>
              <a:spcAft>
                <a:spcPts val="0"/>
              </a:spcAft>
              <a:buClr>
                <a:schemeClr val="dk1"/>
              </a:buClr>
              <a:buSzPts val="2800"/>
              <a:buNone/>
            </a:pPr>
            <a:r>
              <a:t/>
            </a:r>
            <a:endParaRPr/>
          </a:p>
          <a:p>
            <a:pPr indent="-107950" lvl="1" marL="742950" rtl="0" algn="l">
              <a:spcBef>
                <a:spcPts val="560"/>
              </a:spcBef>
              <a:spcAft>
                <a:spcPts val="0"/>
              </a:spcAft>
              <a:buClr>
                <a:schemeClr val="dk1"/>
              </a:buClr>
              <a:buSzPts val="2800"/>
              <a:buNone/>
            </a:pPr>
            <a:r>
              <a:t/>
            </a:r>
            <a:endParaRPr/>
          </a:p>
          <a:p>
            <a:pPr indent="-285750" lvl="1" marL="742950" rtl="0" algn="l">
              <a:spcBef>
                <a:spcPts val="560"/>
              </a:spcBef>
              <a:spcAft>
                <a:spcPts val="0"/>
              </a:spcAft>
              <a:buClr>
                <a:schemeClr val="dk1"/>
              </a:buClr>
              <a:buSzPts val="2800"/>
              <a:buChar char="–"/>
            </a:pPr>
            <a:r>
              <a:rPr lang="en"/>
              <a:t>Do not pad before : ; ,    , e.g.</a:t>
            </a:r>
            <a:endParaRPr/>
          </a:p>
        </p:txBody>
      </p:sp>
      <p:pic>
        <p:nvPicPr>
          <p:cNvPr id="361" name="Google Shape;361;p58"/>
          <p:cNvPicPr preferRelativeResize="0"/>
          <p:nvPr/>
        </p:nvPicPr>
        <p:blipFill rotWithShape="1">
          <a:blip r:embed="rId3">
            <a:alphaModFix/>
          </a:blip>
          <a:srcRect b="0" l="0" r="0" t="0"/>
          <a:stretch/>
        </p:blipFill>
        <p:spPr>
          <a:xfrm>
            <a:off x="2665075" y="2958363"/>
            <a:ext cx="3057525" cy="409575"/>
          </a:xfrm>
          <a:prstGeom prst="rect">
            <a:avLst/>
          </a:prstGeom>
          <a:noFill/>
          <a:ln>
            <a:noFill/>
          </a:ln>
        </p:spPr>
      </p:pic>
      <p:pic>
        <p:nvPicPr>
          <p:cNvPr id="362" name="Google Shape;362;p58"/>
          <p:cNvPicPr preferRelativeResize="0"/>
          <p:nvPr/>
        </p:nvPicPr>
        <p:blipFill rotWithShape="1">
          <a:blip r:embed="rId4">
            <a:alphaModFix/>
          </a:blip>
          <a:srcRect b="0" l="0" r="0" t="0"/>
          <a:stretch/>
        </p:blipFill>
        <p:spPr>
          <a:xfrm>
            <a:off x="2400287" y="4189175"/>
            <a:ext cx="3905250" cy="428625"/>
          </a:xfrm>
          <a:prstGeom prst="rect">
            <a:avLst/>
          </a:prstGeom>
          <a:noFill/>
          <a:ln>
            <a:noFill/>
          </a:ln>
        </p:spPr>
      </p:pic>
      <p:sp>
        <p:nvSpPr>
          <p:cNvPr id="363" name="Google Shape;363;p58"/>
          <p:cNvSpPr txBox="1"/>
          <p:nvPr/>
        </p:nvSpPr>
        <p:spPr>
          <a:xfrm>
            <a:off x="2665063" y="4708775"/>
            <a:ext cx="38139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What else is wrong with the above?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59"/>
          <p:cNvSpPr txBox="1"/>
          <p:nvPr>
            <p:ph type="title"/>
          </p:nvPr>
        </p:nvSpPr>
        <p:spPr>
          <a:xfrm>
            <a:off x="457200" y="205978"/>
            <a:ext cx="8229600" cy="85725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PEP8</a:t>
            </a:r>
            <a:endParaRPr/>
          </a:p>
        </p:txBody>
      </p:sp>
      <p:sp>
        <p:nvSpPr>
          <p:cNvPr id="370" name="Google Shape;370;p59"/>
          <p:cNvSpPr txBox="1"/>
          <p:nvPr>
            <p:ph idx="1" type="body"/>
          </p:nvPr>
        </p:nvSpPr>
        <p:spPr>
          <a:xfrm>
            <a:off x="457200" y="1028700"/>
            <a:ext cx="8229600" cy="3429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
              <a:t>Whitespace</a:t>
            </a:r>
            <a:endParaRPr/>
          </a:p>
          <a:p>
            <a:pPr indent="-285750" lvl="1" marL="742950" rtl="0" algn="l">
              <a:spcBef>
                <a:spcPts val="560"/>
              </a:spcBef>
              <a:spcAft>
                <a:spcPts val="0"/>
              </a:spcAft>
              <a:buClr>
                <a:schemeClr val="dk1"/>
              </a:buClr>
              <a:buSzPts val="2800"/>
              <a:buChar char="–"/>
            </a:pPr>
            <a:r>
              <a:rPr lang="en"/>
              <a:t>Always surround =, +=, -=, == , &lt; , &gt; , != , &lt;&gt; , &lt;= , &gt;= , in , not in , is , is not, and, or, not with a single space</a:t>
            </a:r>
            <a:endParaRPr/>
          </a:p>
        </p:txBody>
      </p:sp>
      <p:sp>
        <p:nvSpPr>
          <p:cNvPr id="371" name="Google Shape;371;p59"/>
          <p:cNvSpPr txBox="1"/>
          <p:nvPr/>
        </p:nvSpPr>
        <p:spPr>
          <a:xfrm>
            <a:off x="3429000" y="4180701"/>
            <a:ext cx="178766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Having fun yet?</a:t>
            </a:r>
            <a:endParaRPr sz="1800">
              <a:solidFill>
                <a:schemeClr val="dk1"/>
              </a:solidFill>
              <a:latin typeface="Calibri"/>
              <a:ea typeface="Calibri"/>
              <a:cs typeface="Calibri"/>
              <a:sym typeface="Calibri"/>
            </a:endParaRPr>
          </a:p>
        </p:txBody>
      </p:sp>
      <p:pic>
        <p:nvPicPr>
          <p:cNvPr id="372" name="Google Shape;372;p59"/>
          <p:cNvPicPr preferRelativeResize="0"/>
          <p:nvPr/>
        </p:nvPicPr>
        <p:blipFill rotWithShape="1">
          <a:blip r:embed="rId3">
            <a:alphaModFix/>
          </a:blip>
          <a:srcRect b="0" l="0" r="0" t="0"/>
          <a:stretch/>
        </p:blipFill>
        <p:spPr>
          <a:xfrm>
            <a:off x="932600" y="3031363"/>
            <a:ext cx="2133600" cy="885825"/>
          </a:xfrm>
          <a:prstGeom prst="rect">
            <a:avLst/>
          </a:prstGeom>
          <a:noFill/>
          <a:ln>
            <a:noFill/>
          </a:ln>
        </p:spPr>
      </p:pic>
      <p:pic>
        <p:nvPicPr>
          <p:cNvPr id="373" name="Google Shape;373;p59"/>
          <p:cNvPicPr preferRelativeResize="0"/>
          <p:nvPr/>
        </p:nvPicPr>
        <p:blipFill rotWithShape="1">
          <a:blip r:embed="rId4">
            <a:alphaModFix/>
          </a:blip>
          <a:srcRect b="0" l="0" r="0" t="0"/>
          <a:stretch/>
        </p:blipFill>
        <p:spPr>
          <a:xfrm>
            <a:off x="4626575" y="3045666"/>
            <a:ext cx="2476500" cy="857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60"/>
          <p:cNvSpPr txBox="1"/>
          <p:nvPr>
            <p:ph type="title"/>
          </p:nvPr>
        </p:nvSpPr>
        <p:spPr>
          <a:xfrm>
            <a:off x="457200" y="205978"/>
            <a:ext cx="8229600" cy="85725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PEP8</a:t>
            </a:r>
            <a:endParaRPr/>
          </a:p>
        </p:txBody>
      </p:sp>
      <p:sp>
        <p:nvSpPr>
          <p:cNvPr id="380" name="Google Shape;380;p60"/>
          <p:cNvSpPr txBox="1"/>
          <p:nvPr>
            <p:ph idx="1" type="body"/>
          </p:nvPr>
        </p:nvSpPr>
        <p:spPr>
          <a:xfrm>
            <a:off x="457200" y="1028700"/>
            <a:ext cx="8229600" cy="3429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
              <a:t>Whitespace</a:t>
            </a:r>
            <a:endParaRPr/>
          </a:p>
          <a:p>
            <a:pPr indent="-285750" lvl="1" marL="742950" rtl="0" algn="l">
              <a:spcBef>
                <a:spcPts val="560"/>
              </a:spcBef>
              <a:spcAft>
                <a:spcPts val="0"/>
              </a:spcAft>
              <a:buClr>
                <a:schemeClr val="dk1"/>
              </a:buClr>
              <a:buSzPts val="2800"/>
              <a:buChar char="–"/>
            </a:pPr>
            <a:r>
              <a:rPr lang="en"/>
              <a:t>Never surround = with a space as a function parameter argument</a:t>
            </a:r>
            <a:endParaRPr/>
          </a:p>
        </p:txBody>
      </p:sp>
      <p:sp>
        <p:nvSpPr>
          <p:cNvPr id="381" name="Google Shape;381;p60"/>
          <p:cNvSpPr txBox="1"/>
          <p:nvPr/>
        </p:nvSpPr>
        <p:spPr>
          <a:xfrm>
            <a:off x="3429000" y="4180701"/>
            <a:ext cx="2454518"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Really having fun yet?</a:t>
            </a:r>
            <a:endParaRPr/>
          </a:p>
        </p:txBody>
      </p:sp>
      <p:pic>
        <p:nvPicPr>
          <p:cNvPr id="382" name="Google Shape;382;p60"/>
          <p:cNvPicPr preferRelativeResize="0"/>
          <p:nvPr/>
        </p:nvPicPr>
        <p:blipFill rotWithShape="1">
          <a:blip r:embed="rId3">
            <a:alphaModFix/>
          </a:blip>
          <a:srcRect b="0" l="0" r="0" t="0"/>
          <a:stretch/>
        </p:blipFill>
        <p:spPr>
          <a:xfrm>
            <a:off x="2738425" y="2762825"/>
            <a:ext cx="3667125" cy="1123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61"/>
          <p:cNvSpPr txBox="1"/>
          <p:nvPr>
            <p:ph type="title"/>
          </p:nvPr>
        </p:nvSpPr>
        <p:spPr>
          <a:xfrm>
            <a:off x="457200" y="205978"/>
            <a:ext cx="8229600" cy="85725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PEP8</a:t>
            </a:r>
            <a:endParaRPr/>
          </a:p>
        </p:txBody>
      </p:sp>
      <p:sp>
        <p:nvSpPr>
          <p:cNvPr id="389" name="Google Shape;389;p61"/>
          <p:cNvSpPr txBox="1"/>
          <p:nvPr>
            <p:ph idx="1" type="body"/>
          </p:nvPr>
        </p:nvSpPr>
        <p:spPr>
          <a:xfrm>
            <a:off x="457200" y="1028700"/>
            <a:ext cx="8229600" cy="3429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
              <a:t>Compound statements</a:t>
            </a:r>
            <a:endParaRPr/>
          </a:p>
          <a:p>
            <a:pPr indent="-285750" lvl="1" marL="742950" rtl="0" algn="l">
              <a:spcBef>
                <a:spcPts val="0"/>
              </a:spcBef>
              <a:spcAft>
                <a:spcPts val="0"/>
              </a:spcAft>
              <a:buSzPts val="1800"/>
              <a:buChar char="–"/>
            </a:pPr>
            <a:r>
              <a:rPr lang="en"/>
              <a:t>Rather not</a:t>
            </a:r>
            <a:endParaRPr/>
          </a:p>
        </p:txBody>
      </p:sp>
      <p:pic>
        <p:nvPicPr>
          <p:cNvPr id="390" name="Google Shape;390;p61"/>
          <p:cNvPicPr preferRelativeResize="0"/>
          <p:nvPr/>
        </p:nvPicPr>
        <p:blipFill rotWithShape="1">
          <a:blip r:embed="rId3">
            <a:alphaModFix/>
          </a:blip>
          <a:srcRect b="0" l="0" r="0" t="0"/>
          <a:stretch/>
        </p:blipFill>
        <p:spPr>
          <a:xfrm>
            <a:off x="2319338" y="2104025"/>
            <a:ext cx="4505325" cy="17907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62"/>
          <p:cNvSpPr txBox="1"/>
          <p:nvPr>
            <p:ph type="title"/>
          </p:nvPr>
        </p:nvSpPr>
        <p:spPr>
          <a:xfrm>
            <a:off x="457200" y="205978"/>
            <a:ext cx="8229600" cy="85725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Remember this mess?</a:t>
            </a:r>
            <a:endParaRPr/>
          </a:p>
        </p:txBody>
      </p:sp>
      <p:sp>
        <p:nvSpPr>
          <p:cNvPr id="397" name="Google Shape;397;p62"/>
          <p:cNvSpPr txBox="1"/>
          <p:nvPr>
            <p:ph idx="1" type="body"/>
          </p:nvPr>
        </p:nvSpPr>
        <p:spPr>
          <a:xfrm>
            <a:off x="457200" y="1028700"/>
            <a:ext cx="8229600" cy="3429000"/>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pic>
        <p:nvPicPr>
          <p:cNvPr id="398" name="Google Shape;398;p62"/>
          <p:cNvPicPr preferRelativeResize="0"/>
          <p:nvPr/>
        </p:nvPicPr>
        <p:blipFill rotWithShape="1">
          <a:blip r:embed="rId3">
            <a:alphaModFix/>
          </a:blip>
          <a:srcRect b="0" l="0" r="0" t="0"/>
          <a:stretch/>
        </p:blipFill>
        <p:spPr>
          <a:xfrm>
            <a:off x="1143000" y="1365558"/>
            <a:ext cx="6858002" cy="2929712"/>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63"/>
          <p:cNvSpPr txBox="1"/>
          <p:nvPr>
            <p:ph type="title"/>
          </p:nvPr>
        </p:nvSpPr>
        <p:spPr>
          <a:xfrm>
            <a:off x="457200" y="205978"/>
            <a:ext cx="8229600" cy="85725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PEP8 play time, part 2!</a:t>
            </a:r>
            <a:endParaRPr/>
          </a:p>
        </p:txBody>
      </p:sp>
      <p:sp>
        <p:nvSpPr>
          <p:cNvPr id="405" name="Google Shape;405;p63"/>
          <p:cNvSpPr txBox="1"/>
          <p:nvPr>
            <p:ph idx="1" type="body"/>
          </p:nvPr>
        </p:nvSpPr>
        <p:spPr>
          <a:xfrm>
            <a:off x="457199" y="1028700"/>
            <a:ext cx="8385717" cy="3429000"/>
          </a:xfrm>
          <a:prstGeom prst="rect">
            <a:avLst/>
          </a:prstGeom>
          <a:noFill/>
          <a:ln>
            <a:noFill/>
          </a:ln>
        </p:spPr>
        <p:txBody>
          <a:bodyPr anchorCtr="0" anchor="t" bIns="45700" lIns="91425" spcFirstLastPara="1" rIns="91425" wrap="square" tIns="45700">
            <a:normAutofit/>
          </a:bodyPr>
          <a:lstStyle/>
          <a:p>
            <a:pPr indent="-304800" lvl="0" marL="342900" rtl="0" algn="l">
              <a:spcBef>
                <a:spcPts val="0"/>
              </a:spcBef>
              <a:spcAft>
                <a:spcPts val="0"/>
              </a:spcAft>
              <a:buClr>
                <a:schemeClr val="dk1"/>
              </a:buClr>
              <a:buSzPts val="2600"/>
              <a:buChar char="•"/>
            </a:pPr>
            <a:r>
              <a:rPr lang="en" sz="2600"/>
              <a:t>Run pylint on the Python file in the repository,</a:t>
            </a:r>
            <a:endParaRPr sz="2600"/>
          </a:p>
          <a:p>
            <a:pPr indent="0" lvl="0" marL="0" rtl="0" algn="l">
              <a:spcBef>
                <a:spcPts val="640"/>
              </a:spcBef>
              <a:spcAft>
                <a:spcPts val="0"/>
              </a:spcAft>
              <a:buClr>
                <a:schemeClr val="dk1"/>
              </a:buClr>
              <a:buSzPts val="3200"/>
              <a:buNone/>
            </a:pPr>
            <a:r>
              <a:rPr lang="en" sz="2600">
                <a:latin typeface="Calibri"/>
                <a:ea typeface="Calibri"/>
                <a:cs typeface="Calibri"/>
                <a:sym typeface="Calibri"/>
              </a:rPr>
              <a:t>	</a:t>
            </a:r>
            <a:r>
              <a:rPr lang="en" sz="2200">
                <a:latin typeface="Calibri"/>
                <a:ea typeface="Calibri"/>
                <a:cs typeface="Calibri"/>
                <a:sym typeface="Calibri"/>
              </a:rPr>
              <a:t>e.g. </a:t>
            </a:r>
            <a:r>
              <a:rPr lang="en" sz="2200">
                <a:latin typeface="Courier"/>
                <a:ea typeface="Courier"/>
                <a:cs typeface="Courier"/>
                <a:sym typeface="Courier"/>
              </a:rPr>
              <a:t>pylint python_demo_1.py</a:t>
            </a:r>
            <a:endParaRPr sz="2600">
              <a:latin typeface="Courier"/>
              <a:ea typeface="Courier"/>
              <a:cs typeface="Courier"/>
              <a:sym typeface="Courier"/>
            </a:endParaRPr>
          </a:p>
          <a:p>
            <a:pPr indent="-304800" lvl="0" marL="342900" rtl="0" algn="l">
              <a:spcBef>
                <a:spcPts val="560"/>
              </a:spcBef>
              <a:spcAft>
                <a:spcPts val="0"/>
              </a:spcAft>
              <a:buClr>
                <a:schemeClr val="dk1"/>
              </a:buClr>
              <a:buSzPts val="2200"/>
              <a:buChar char="•"/>
            </a:pPr>
            <a:r>
              <a:rPr lang="en" sz="2200"/>
              <a:t>Can you use nano or another editor to get it to at least 8/10? </a:t>
            </a:r>
            <a:r>
              <a:rPr i="1" lang="en" sz="2200"/>
              <a:t>You can ignore documentation-related issues for now</a:t>
            </a:r>
            <a:endParaRPr i="1" sz="2600"/>
          </a:p>
        </p:txBody>
      </p:sp>
      <p:pic>
        <p:nvPicPr>
          <p:cNvPr id="406" name="Google Shape;406;p63"/>
          <p:cNvPicPr preferRelativeResize="0"/>
          <p:nvPr/>
        </p:nvPicPr>
        <p:blipFill rotWithShape="1">
          <a:blip r:embed="rId3">
            <a:alphaModFix/>
          </a:blip>
          <a:srcRect b="0" l="0" r="0" t="0"/>
          <a:stretch/>
        </p:blipFill>
        <p:spPr>
          <a:xfrm>
            <a:off x="1879899" y="2734775"/>
            <a:ext cx="5384224" cy="2300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8"/>
          <p:cNvSpPr txBox="1"/>
          <p:nvPr>
            <p:ph type="title"/>
          </p:nvPr>
        </p:nvSpPr>
        <p:spPr>
          <a:xfrm>
            <a:off x="457200" y="205978"/>
            <a:ext cx="8229600" cy="85725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Elements of Style</a:t>
            </a:r>
            <a:endParaRPr/>
          </a:p>
        </p:txBody>
      </p:sp>
      <p:sp>
        <p:nvSpPr>
          <p:cNvPr id="136" name="Google Shape;136;p28"/>
          <p:cNvSpPr txBox="1"/>
          <p:nvPr>
            <p:ph idx="1" type="body"/>
          </p:nvPr>
        </p:nvSpPr>
        <p:spPr>
          <a:xfrm>
            <a:off x="3962400" y="1371600"/>
            <a:ext cx="4724400" cy="3429000"/>
          </a:xfrm>
          <a:prstGeom prst="rect">
            <a:avLst/>
          </a:prstGeom>
          <a:noFill/>
          <a:ln>
            <a:noFill/>
          </a:ln>
        </p:spPr>
        <p:txBody>
          <a:bodyPr anchorCtr="0" anchor="t" bIns="45700" lIns="91425" spcFirstLastPara="1" rIns="91425" wrap="square" tIns="45700">
            <a:noAutofit/>
          </a:bodyPr>
          <a:lstStyle/>
          <a:p>
            <a:pPr indent="-330200" lvl="0" marL="342900" rtl="0" algn="l">
              <a:spcBef>
                <a:spcPts val="0"/>
              </a:spcBef>
              <a:spcAft>
                <a:spcPts val="0"/>
              </a:spcAft>
              <a:buClr>
                <a:schemeClr val="dk1"/>
              </a:buClr>
              <a:buSzPts val="3000"/>
              <a:buChar char="•"/>
            </a:pPr>
            <a:r>
              <a:rPr lang="en" sz="3000"/>
              <a:t>AKA Strunk &amp; White	</a:t>
            </a:r>
            <a:endParaRPr sz="3000"/>
          </a:p>
          <a:p>
            <a:pPr indent="-215900" lvl="0" marL="342900" rtl="0" algn="l">
              <a:spcBef>
                <a:spcPts val="400"/>
              </a:spcBef>
              <a:spcAft>
                <a:spcPts val="0"/>
              </a:spcAft>
              <a:buClr>
                <a:schemeClr val="dk1"/>
              </a:buClr>
              <a:buSzPts val="2000"/>
              <a:buNone/>
            </a:pPr>
            <a:r>
              <a:t/>
            </a:r>
            <a:endParaRPr sz="1800"/>
          </a:p>
          <a:p>
            <a:pPr indent="-330200" lvl="0" marL="342900" rtl="0" algn="l">
              <a:spcBef>
                <a:spcPts val="400"/>
              </a:spcBef>
              <a:spcAft>
                <a:spcPts val="0"/>
              </a:spcAft>
              <a:buClr>
                <a:schemeClr val="dk1"/>
              </a:buClr>
              <a:buSzPts val="1800"/>
              <a:buChar char="•"/>
            </a:pPr>
            <a:r>
              <a:rPr lang="en" sz="1800"/>
              <a:t>“Vigorous writing is concise. A sentence should contain no unnecessary words, a paragraph no unnecessary sentences, for the same reason that a drawing should have no unnecessary lines and a machine no unnecessary parts. This requires not that the writer make all his sentences short, or that he avoid all detail and treat his subjects only in outline, but that he make every word tell.”</a:t>
            </a:r>
            <a:endParaRPr sz="3000"/>
          </a:p>
        </p:txBody>
      </p:sp>
      <p:pic>
        <p:nvPicPr>
          <p:cNvPr id="137" name="Google Shape;137;p28"/>
          <p:cNvPicPr preferRelativeResize="0"/>
          <p:nvPr/>
        </p:nvPicPr>
        <p:blipFill rotWithShape="1">
          <a:blip r:embed="rId3">
            <a:alphaModFix/>
          </a:blip>
          <a:srcRect b="0" l="0" r="0" t="0"/>
          <a:stretch/>
        </p:blipFill>
        <p:spPr>
          <a:xfrm>
            <a:off x="762000" y="1377554"/>
            <a:ext cx="2095500" cy="32194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64"/>
          <p:cNvSpPr txBox="1"/>
          <p:nvPr>
            <p:ph type="title"/>
          </p:nvPr>
        </p:nvSpPr>
        <p:spPr>
          <a:xfrm>
            <a:off x="457200" y="205978"/>
            <a:ext cx="8229600" cy="85725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Elements of Programming Style</a:t>
            </a:r>
            <a:endParaRPr/>
          </a:p>
        </p:txBody>
      </p:sp>
      <p:sp>
        <p:nvSpPr>
          <p:cNvPr id="412" name="Google Shape;412;p64"/>
          <p:cNvSpPr txBox="1"/>
          <p:nvPr>
            <p:ph idx="1" type="body"/>
          </p:nvPr>
        </p:nvSpPr>
        <p:spPr>
          <a:xfrm>
            <a:off x="3962400" y="1028700"/>
            <a:ext cx="4724400" cy="3429000"/>
          </a:xfrm>
          <a:prstGeom prst="rect">
            <a:avLst/>
          </a:prstGeom>
          <a:noFill/>
          <a:ln>
            <a:noFill/>
          </a:ln>
        </p:spPr>
        <p:txBody>
          <a:bodyPr anchorCtr="0" anchor="t" bIns="45700" lIns="91425" spcFirstLastPara="1" rIns="91425" wrap="square" tIns="45700">
            <a:noAutofit/>
          </a:bodyPr>
          <a:lstStyle/>
          <a:p>
            <a:pPr indent="-330200" lvl="0" marL="342900" rtl="0" algn="l">
              <a:spcBef>
                <a:spcPts val="0"/>
              </a:spcBef>
              <a:spcAft>
                <a:spcPts val="0"/>
              </a:spcAft>
              <a:buClr>
                <a:schemeClr val="dk1"/>
              </a:buClr>
              <a:buSzPts val="2600"/>
              <a:buChar char="•"/>
            </a:pPr>
            <a:r>
              <a:rPr lang="en" sz="2600"/>
              <a:t>1974</a:t>
            </a:r>
            <a:endParaRPr sz="3000"/>
          </a:p>
          <a:p>
            <a:pPr indent="-330200" lvl="0" marL="342900" rtl="0" algn="l">
              <a:spcBef>
                <a:spcPts val="560"/>
              </a:spcBef>
              <a:spcAft>
                <a:spcPts val="0"/>
              </a:spcAft>
              <a:buClr>
                <a:schemeClr val="dk1"/>
              </a:buClr>
              <a:buSzPts val="2600"/>
              <a:buChar char="•"/>
            </a:pPr>
            <a:r>
              <a:rPr lang="en" sz="2600"/>
              <a:t>Fortran &amp; PL/1</a:t>
            </a:r>
            <a:r>
              <a:rPr baseline="30000" lang="en" sz="2600"/>
              <a:t>1</a:t>
            </a:r>
            <a:endParaRPr sz="3000"/>
          </a:p>
          <a:p>
            <a:pPr indent="-330200" lvl="0" marL="342900" rtl="0" algn="l">
              <a:spcBef>
                <a:spcPts val="560"/>
              </a:spcBef>
              <a:spcAft>
                <a:spcPts val="0"/>
              </a:spcAft>
              <a:buClr>
                <a:schemeClr val="dk1"/>
              </a:buClr>
              <a:buSzPts val="2600"/>
              <a:buChar char="•"/>
            </a:pPr>
            <a:r>
              <a:rPr lang="en" sz="2600"/>
              <a:t>Most of the lessons are language free, e.g.</a:t>
            </a:r>
            <a:endParaRPr sz="3000"/>
          </a:p>
          <a:p>
            <a:pPr indent="-285750" lvl="1" marL="742950" rtl="0" algn="l">
              <a:spcBef>
                <a:spcPts val="560"/>
              </a:spcBef>
              <a:spcAft>
                <a:spcPts val="0"/>
              </a:spcAft>
              <a:buClr>
                <a:schemeClr val="dk1"/>
              </a:buClr>
              <a:buSzPts val="2800"/>
              <a:buChar char="–"/>
            </a:pPr>
            <a:r>
              <a:rPr i="1" lang="en" sz="2600"/>
              <a:t>Replace repetitive expressions </a:t>
            </a:r>
            <a:r>
              <a:rPr i="1" lang="en" sz="2200"/>
              <a:t>by </a:t>
            </a:r>
            <a:r>
              <a:rPr i="1" lang="en" sz="2600"/>
              <a:t>calls to a common [f]unction.</a:t>
            </a:r>
            <a:endParaRPr sz="6600"/>
          </a:p>
          <a:p>
            <a:pPr indent="-273050" lvl="1" marL="742950" rtl="0" algn="l">
              <a:spcBef>
                <a:spcPts val="560"/>
              </a:spcBef>
              <a:spcAft>
                <a:spcPts val="0"/>
              </a:spcAft>
              <a:buClr>
                <a:schemeClr val="dk1"/>
              </a:buClr>
              <a:buSzPts val="2600"/>
              <a:buChar char="–"/>
            </a:pPr>
            <a:r>
              <a:rPr i="1" lang="en" sz="2600"/>
              <a:t>Choose variable names that won't be confused.</a:t>
            </a:r>
            <a:endParaRPr sz="2600"/>
          </a:p>
        </p:txBody>
      </p:sp>
      <p:pic>
        <p:nvPicPr>
          <p:cNvPr id="413" name="Google Shape;413;p64"/>
          <p:cNvPicPr preferRelativeResize="0"/>
          <p:nvPr/>
        </p:nvPicPr>
        <p:blipFill rotWithShape="1">
          <a:blip r:embed="rId3">
            <a:alphaModFix/>
          </a:blip>
          <a:srcRect b="0" l="0" r="0" t="0"/>
          <a:stretch/>
        </p:blipFill>
        <p:spPr>
          <a:xfrm>
            <a:off x="685800" y="1028700"/>
            <a:ext cx="2105025" cy="32004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65"/>
          <p:cNvSpPr txBox="1"/>
          <p:nvPr>
            <p:ph type="title"/>
          </p:nvPr>
        </p:nvSpPr>
        <p:spPr>
          <a:xfrm>
            <a:off x="457200" y="205978"/>
            <a:ext cx="8229600" cy="85725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Elements of Programming Style</a:t>
            </a:r>
            <a:endParaRPr/>
          </a:p>
        </p:txBody>
      </p:sp>
      <p:sp>
        <p:nvSpPr>
          <p:cNvPr id="419" name="Google Shape;419;p65"/>
          <p:cNvSpPr txBox="1"/>
          <p:nvPr>
            <p:ph idx="1" type="body"/>
          </p:nvPr>
        </p:nvSpPr>
        <p:spPr>
          <a:xfrm>
            <a:off x="3962400" y="1028700"/>
            <a:ext cx="4724400" cy="3429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lang="en" sz="2800"/>
              <a:t>Also addresses</a:t>
            </a:r>
            <a:endParaRPr/>
          </a:p>
          <a:p>
            <a:pPr indent="-285750" lvl="1" marL="742950" rtl="0" algn="l">
              <a:spcBef>
                <a:spcPts val="480"/>
              </a:spcBef>
              <a:spcAft>
                <a:spcPts val="0"/>
              </a:spcAft>
              <a:buClr>
                <a:schemeClr val="dk1"/>
              </a:buClr>
              <a:buSzPts val="2400"/>
              <a:buChar char="–"/>
            </a:pPr>
            <a:r>
              <a:rPr lang="en" sz="2400"/>
              <a:t>Software design</a:t>
            </a:r>
            <a:endParaRPr/>
          </a:p>
          <a:p>
            <a:pPr indent="-285750" lvl="1" marL="742950" rtl="0" algn="l">
              <a:spcBef>
                <a:spcPts val="480"/>
              </a:spcBef>
              <a:spcAft>
                <a:spcPts val="0"/>
              </a:spcAft>
              <a:buClr>
                <a:schemeClr val="dk1"/>
              </a:buClr>
              <a:buSzPts val="2400"/>
              <a:buChar char="–"/>
            </a:pPr>
            <a:r>
              <a:rPr lang="en" sz="2400"/>
              <a:t>Common pitfalls, e.g.</a:t>
            </a:r>
            <a:endParaRPr/>
          </a:p>
          <a:p>
            <a:pPr indent="-139700" lvl="0" marL="342900" rtl="0" algn="l">
              <a:spcBef>
                <a:spcPts val="640"/>
              </a:spcBef>
              <a:spcAft>
                <a:spcPts val="0"/>
              </a:spcAft>
              <a:buClr>
                <a:schemeClr val="dk1"/>
              </a:buClr>
              <a:buSzPts val="3200"/>
              <a:buNone/>
            </a:pPr>
            <a:r>
              <a:t/>
            </a:r>
            <a:endParaRPr i="1"/>
          </a:p>
        </p:txBody>
      </p:sp>
      <p:pic>
        <p:nvPicPr>
          <p:cNvPr id="420" name="Google Shape;420;p65"/>
          <p:cNvPicPr preferRelativeResize="0"/>
          <p:nvPr/>
        </p:nvPicPr>
        <p:blipFill rotWithShape="1">
          <a:blip r:embed="rId3">
            <a:alphaModFix/>
          </a:blip>
          <a:srcRect b="0" l="0" r="0" t="0"/>
          <a:stretch/>
        </p:blipFill>
        <p:spPr>
          <a:xfrm>
            <a:off x="685800" y="1028700"/>
            <a:ext cx="2105025" cy="3200400"/>
          </a:xfrm>
          <a:prstGeom prst="rect">
            <a:avLst/>
          </a:prstGeom>
          <a:noFill/>
          <a:ln>
            <a:noFill/>
          </a:ln>
        </p:spPr>
      </p:pic>
      <p:pic>
        <p:nvPicPr>
          <p:cNvPr id="421" name="Google Shape;421;p65"/>
          <p:cNvPicPr preferRelativeResize="0"/>
          <p:nvPr/>
        </p:nvPicPr>
        <p:blipFill rotWithShape="1">
          <a:blip r:embed="rId4">
            <a:alphaModFix/>
          </a:blip>
          <a:srcRect b="0" l="0" r="0" t="0"/>
          <a:stretch/>
        </p:blipFill>
        <p:spPr>
          <a:xfrm>
            <a:off x="3890051" y="2453475"/>
            <a:ext cx="3426950" cy="715538"/>
          </a:xfrm>
          <a:prstGeom prst="rect">
            <a:avLst/>
          </a:prstGeom>
          <a:noFill/>
          <a:ln>
            <a:noFill/>
          </a:ln>
        </p:spPr>
      </p:pic>
      <p:pic>
        <p:nvPicPr>
          <p:cNvPr id="422" name="Google Shape;422;p65"/>
          <p:cNvPicPr preferRelativeResize="0"/>
          <p:nvPr/>
        </p:nvPicPr>
        <p:blipFill rotWithShape="1">
          <a:blip r:embed="rId5">
            <a:alphaModFix/>
          </a:blip>
          <a:srcRect b="0" l="0" r="0" t="0"/>
          <a:stretch/>
        </p:blipFill>
        <p:spPr>
          <a:xfrm>
            <a:off x="3943104" y="3216786"/>
            <a:ext cx="3347366" cy="650104"/>
          </a:xfrm>
          <a:prstGeom prst="rect">
            <a:avLst/>
          </a:prstGeom>
          <a:noFill/>
          <a:ln>
            <a:noFill/>
          </a:ln>
        </p:spPr>
      </p:pic>
      <p:sp>
        <p:nvSpPr>
          <p:cNvPr id="423" name="Google Shape;423;p65"/>
          <p:cNvSpPr txBox="1"/>
          <p:nvPr/>
        </p:nvSpPr>
        <p:spPr>
          <a:xfrm rot="-516396">
            <a:off x="5019896" y="3813611"/>
            <a:ext cx="2163058" cy="83917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4800">
                <a:solidFill>
                  <a:srgbClr val="FF0000"/>
                </a:solidFill>
                <a:latin typeface="Calibri"/>
                <a:ea typeface="Calibri"/>
                <a:cs typeface="Calibri"/>
                <a:sym typeface="Calibri"/>
              </a:rPr>
              <a:t>Funny!</a:t>
            </a:r>
            <a:endParaRPr/>
          </a:p>
        </p:txBody>
      </p:sp>
      <p:sp>
        <p:nvSpPr>
          <p:cNvPr id="424" name="Google Shape;424;p65"/>
          <p:cNvSpPr/>
          <p:nvPr/>
        </p:nvSpPr>
        <p:spPr>
          <a:xfrm>
            <a:off x="4160586" y="2606051"/>
            <a:ext cx="3010800" cy="410400"/>
          </a:xfrm>
          <a:prstGeom prst="rect">
            <a:avLst/>
          </a:prstGeom>
          <a:noFill/>
          <a:ln cap="flat" cmpd="sng" w="76200">
            <a:solidFill>
              <a:srgbClr val="FF000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66"/>
          <p:cNvSpPr txBox="1"/>
          <p:nvPr>
            <p:ph type="title"/>
          </p:nvPr>
        </p:nvSpPr>
        <p:spPr>
          <a:xfrm>
            <a:off x="457200" y="205978"/>
            <a:ext cx="8229600" cy="85725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Elements of Programming Style</a:t>
            </a:r>
            <a:endParaRPr/>
          </a:p>
        </p:txBody>
      </p:sp>
      <p:sp>
        <p:nvSpPr>
          <p:cNvPr id="431" name="Google Shape;431;p66"/>
          <p:cNvSpPr txBox="1"/>
          <p:nvPr>
            <p:ph idx="1" type="body"/>
          </p:nvPr>
        </p:nvSpPr>
        <p:spPr>
          <a:xfrm>
            <a:off x="457200" y="1028700"/>
            <a:ext cx="8458200" cy="3429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i="1" lang="en"/>
              <a:t>Choose variable names that won’t be confused.</a:t>
            </a:r>
            <a:endParaRPr/>
          </a:p>
          <a:p>
            <a:pPr indent="-107950" lvl="1" marL="742950" rtl="0" algn="l">
              <a:spcBef>
                <a:spcPts val="560"/>
              </a:spcBef>
              <a:spcAft>
                <a:spcPts val="0"/>
              </a:spcAft>
              <a:buClr>
                <a:schemeClr val="dk1"/>
              </a:buClr>
              <a:buSzPts val="2800"/>
              <a:buNone/>
            </a:pPr>
            <a:r>
              <a:t/>
            </a:r>
            <a:endParaRPr/>
          </a:p>
          <a:p>
            <a:pPr indent="-107950" lvl="1" marL="742950" rtl="0" algn="l">
              <a:spcBef>
                <a:spcPts val="560"/>
              </a:spcBef>
              <a:spcAft>
                <a:spcPts val="0"/>
              </a:spcAft>
              <a:buClr>
                <a:schemeClr val="dk1"/>
              </a:buClr>
              <a:buSzPts val="2800"/>
              <a:buNone/>
            </a:pPr>
            <a:r>
              <a:t/>
            </a:r>
            <a:endParaRPr/>
          </a:p>
          <a:p>
            <a:pPr indent="-107950" lvl="1" marL="742950" rtl="0" algn="l">
              <a:spcBef>
                <a:spcPts val="560"/>
              </a:spcBef>
              <a:spcAft>
                <a:spcPts val="0"/>
              </a:spcAft>
              <a:buClr>
                <a:schemeClr val="dk1"/>
              </a:buClr>
              <a:buSzPts val="2800"/>
              <a:buNone/>
            </a:pPr>
            <a:r>
              <a:t/>
            </a:r>
            <a:endParaRPr/>
          </a:p>
          <a:p>
            <a:pPr indent="-107950" lvl="1" marL="742950" rtl="0" algn="l">
              <a:spcBef>
                <a:spcPts val="560"/>
              </a:spcBef>
              <a:spcAft>
                <a:spcPts val="0"/>
              </a:spcAft>
              <a:buClr>
                <a:schemeClr val="dk1"/>
              </a:buClr>
              <a:buSzPts val="2800"/>
              <a:buNone/>
            </a:pPr>
            <a:r>
              <a:t/>
            </a:r>
            <a:endParaRPr/>
          </a:p>
          <a:p>
            <a:pPr indent="-107950" lvl="1" marL="742950" rtl="0" algn="l">
              <a:spcBef>
                <a:spcPts val="560"/>
              </a:spcBef>
              <a:spcAft>
                <a:spcPts val="0"/>
              </a:spcAft>
              <a:buClr>
                <a:schemeClr val="dk1"/>
              </a:buClr>
              <a:buSzPts val="2800"/>
              <a:buNone/>
            </a:pPr>
            <a:r>
              <a:t/>
            </a:r>
            <a:endParaRPr/>
          </a:p>
        </p:txBody>
      </p:sp>
      <p:pic>
        <p:nvPicPr>
          <p:cNvPr id="432" name="Google Shape;432;p66"/>
          <p:cNvPicPr preferRelativeResize="0"/>
          <p:nvPr/>
        </p:nvPicPr>
        <p:blipFill rotWithShape="1">
          <a:blip r:embed="rId3">
            <a:alphaModFix/>
          </a:blip>
          <a:srcRect b="0" l="0" r="0" t="0"/>
          <a:stretch/>
        </p:blipFill>
        <p:spPr>
          <a:xfrm>
            <a:off x="1143000" y="1849850"/>
            <a:ext cx="6858002" cy="2929712"/>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67"/>
          <p:cNvSpPr txBox="1"/>
          <p:nvPr>
            <p:ph type="title"/>
          </p:nvPr>
        </p:nvSpPr>
        <p:spPr>
          <a:xfrm>
            <a:off x="457200" y="205978"/>
            <a:ext cx="8229600" cy="85725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PEP8</a:t>
            </a:r>
            <a:endParaRPr/>
          </a:p>
        </p:txBody>
      </p:sp>
      <p:sp>
        <p:nvSpPr>
          <p:cNvPr id="439" name="Google Shape;439;p67"/>
          <p:cNvSpPr txBox="1"/>
          <p:nvPr>
            <p:ph idx="1" type="body"/>
          </p:nvPr>
        </p:nvSpPr>
        <p:spPr>
          <a:xfrm>
            <a:off x="457200" y="1028700"/>
            <a:ext cx="8229600" cy="3429000"/>
          </a:xfrm>
          <a:prstGeom prst="rect">
            <a:avLst/>
          </a:prstGeom>
          <a:noFill/>
          <a:ln>
            <a:noFill/>
          </a:ln>
        </p:spPr>
        <p:txBody>
          <a:bodyPr anchorCtr="0" anchor="t" bIns="45700" lIns="91425" spcFirstLastPara="1" rIns="91425" wrap="square" tIns="45700">
            <a:normAutofit/>
          </a:bodyPr>
          <a:lstStyle/>
          <a:p>
            <a:pPr indent="-317500" lvl="0" marL="342900" rtl="0" algn="l">
              <a:spcBef>
                <a:spcPts val="0"/>
              </a:spcBef>
              <a:spcAft>
                <a:spcPts val="0"/>
              </a:spcAft>
              <a:buClr>
                <a:schemeClr val="dk1"/>
              </a:buClr>
              <a:buSzPts val="2800"/>
              <a:buChar char="•"/>
            </a:pPr>
            <a:r>
              <a:rPr lang="en" sz="2800"/>
              <a:t>Naming conventions</a:t>
            </a:r>
            <a:endParaRPr sz="2800"/>
          </a:p>
          <a:p>
            <a:pPr indent="-260350" lvl="1" marL="742950" rtl="0" algn="l">
              <a:spcBef>
                <a:spcPts val="560"/>
              </a:spcBef>
              <a:spcAft>
                <a:spcPts val="0"/>
              </a:spcAft>
              <a:buClr>
                <a:schemeClr val="dk1"/>
              </a:buClr>
              <a:buSzPts val="2400"/>
              <a:buChar char="–"/>
            </a:pPr>
            <a:r>
              <a:rPr lang="en" sz="2400"/>
              <a:t>How you name functions, classes, and variables can have a huge impact on readability</a:t>
            </a:r>
            <a:endParaRPr sz="2400"/>
          </a:p>
        </p:txBody>
      </p:sp>
      <p:sp>
        <p:nvSpPr>
          <p:cNvPr id="440" name="Google Shape;440;p67"/>
          <p:cNvSpPr txBox="1"/>
          <p:nvPr>
            <p:ph idx="12" type="sldNum"/>
          </p:nvPr>
        </p:nvSpPr>
        <p:spPr>
          <a:xfrm>
            <a:off x="3124200" y="4767263"/>
            <a:ext cx="2895600" cy="27384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 sz="1800">
                <a:solidFill>
                  <a:schemeClr val="dk1"/>
                </a:solidFill>
                <a:latin typeface="Arial"/>
                <a:ea typeface="Arial"/>
                <a:cs typeface="Arial"/>
                <a:sym typeface="Arial"/>
              </a:rPr>
              <a:t>‹#›</a:t>
            </a:fld>
            <a:endParaRPr sz="1800">
              <a:solidFill>
                <a:schemeClr val="dk1"/>
              </a:solidFill>
              <a:latin typeface="Arial"/>
              <a:ea typeface="Arial"/>
              <a:cs typeface="Arial"/>
              <a:sym typeface="Arial"/>
            </a:endParaRPr>
          </a:p>
        </p:txBody>
      </p:sp>
      <p:sp>
        <p:nvSpPr>
          <p:cNvPr id="441" name="Google Shape;441;p67"/>
          <p:cNvSpPr txBox="1"/>
          <p:nvPr>
            <p:ph idx="11" type="ftr"/>
          </p:nvPr>
        </p:nvSpPr>
        <p:spPr>
          <a:xfrm>
            <a:off x="3114675" y="4698206"/>
            <a:ext cx="2895600" cy="27384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rgbClr val="898989"/>
              </a:solidFill>
              <a:latin typeface="Calibri"/>
              <a:ea typeface="Calibri"/>
              <a:cs typeface="Calibri"/>
              <a:sym typeface="Calibri"/>
            </a:endParaRPr>
          </a:p>
        </p:txBody>
      </p:sp>
      <p:pic>
        <p:nvPicPr>
          <p:cNvPr id="442" name="Google Shape;442;p67"/>
          <p:cNvPicPr preferRelativeResize="0"/>
          <p:nvPr/>
        </p:nvPicPr>
        <p:blipFill rotWithShape="1">
          <a:blip r:embed="rId3">
            <a:alphaModFix/>
          </a:blip>
          <a:srcRect b="0" l="0" r="0" t="0"/>
          <a:stretch/>
        </p:blipFill>
        <p:spPr>
          <a:xfrm>
            <a:off x="1279475" y="2330400"/>
            <a:ext cx="6585052" cy="28131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68"/>
          <p:cNvSpPr txBox="1"/>
          <p:nvPr>
            <p:ph type="title"/>
          </p:nvPr>
        </p:nvSpPr>
        <p:spPr>
          <a:xfrm>
            <a:off x="457200" y="205978"/>
            <a:ext cx="8229600" cy="85725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PEP8</a:t>
            </a:r>
            <a:endParaRPr/>
          </a:p>
        </p:txBody>
      </p:sp>
      <p:sp>
        <p:nvSpPr>
          <p:cNvPr id="449" name="Google Shape;449;p68"/>
          <p:cNvSpPr txBox="1"/>
          <p:nvPr>
            <p:ph idx="1" type="body"/>
          </p:nvPr>
        </p:nvSpPr>
        <p:spPr>
          <a:xfrm>
            <a:off x="457200" y="1028700"/>
            <a:ext cx="8229600" cy="3429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
              <a:t>Naming conventions</a:t>
            </a:r>
            <a:endParaRPr/>
          </a:p>
          <a:p>
            <a:pPr indent="-285750" lvl="1" marL="742950" rtl="0" algn="l">
              <a:spcBef>
                <a:spcPts val="560"/>
              </a:spcBef>
              <a:spcAft>
                <a:spcPts val="0"/>
              </a:spcAft>
              <a:buClr>
                <a:schemeClr val="dk1"/>
              </a:buClr>
              <a:buSzPts val="2800"/>
              <a:buChar char="–"/>
            </a:pPr>
            <a:r>
              <a:rPr lang="en"/>
              <a:t>Avoid the following variable names:</a:t>
            </a:r>
            <a:endParaRPr/>
          </a:p>
          <a:p>
            <a:pPr indent="-228600" lvl="2" marL="1143000" rtl="0" algn="l">
              <a:spcBef>
                <a:spcPts val="480"/>
              </a:spcBef>
              <a:spcAft>
                <a:spcPts val="0"/>
              </a:spcAft>
              <a:buClr>
                <a:schemeClr val="dk1"/>
              </a:buClr>
              <a:buSzPts val="2400"/>
              <a:buChar char="•"/>
            </a:pPr>
            <a:r>
              <a:rPr lang="en"/>
              <a:t>Lower case L (l)</a:t>
            </a:r>
            <a:endParaRPr/>
          </a:p>
          <a:p>
            <a:pPr indent="-228600" lvl="2" marL="1143000" rtl="0" algn="l">
              <a:spcBef>
                <a:spcPts val="480"/>
              </a:spcBef>
              <a:spcAft>
                <a:spcPts val="0"/>
              </a:spcAft>
              <a:buClr>
                <a:schemeClr val="dk1"/>
              </a:buClr>
              <a:buSzPts val="2400"/>
              <a:buChar char="•"/>
            </a:pPr>
            <a:r>
              <a:rPr lang="en"/>
              <a:t>Upper case O (O)</a:t>
            </a:r>
            <a:endParaRPr/>
          </a:p>
          <a:p>
            <a:pPr indent="-228600" lvl="2" marL="1143000" rtl="0" algn="l">
              <a:spcBef>
                <a:spcPts val="480"/>
              </a:spcBef>
              <a:spcAft>
                <a:spcPts val="0"/>
              </a:spcAft>
              <a:buClr>
                <a:schemeClr val="dk1"/>
              </a:buClr>
              <a:buSzPts val="2400"/>
              <a:buChar char="•"/>
            </a:pPr>
            <a:r>
              <a:rPr lang="en"/>
              <a:t>Upper case I (I)</a:t>
            </a:r>
            <a:endParaRPr/>
          </a:p>
          <a:p>
            <a:pPr indent="-76200" lvl="2" marL="1143000" rtl="0" algn="l">
              <a:spcBef>
                <a:spcPts val="480"/>
              </a:spcBef>
              <a:spcAft>
                <a:spcPts val="0"/>
              </a:spcAft>
              <a:buClr>
                <a:schemeClr val="dk1"/>
              </a:buClr>
              <a:buSzPts val="2400"/>
              <a:buNone/>
            </a:pPr>
            <a:r>
              <a:t/>
            </a:r>
            <a:endParaRPr/>
          </a:p>
          <a:p>
            <a:pPr indent="-228600" lvl="2" marL="1143000" rtl="0" algn="l">
              <a:spcBef>
                <a:spcPts val="480"/>
              </a:spcBef>
              <a:spcAft>
                <a:spcPts val="0"/>
              </a:spcAft>
              <a:buClr>
                <a:schemeClr val="dk1"/>
              </a:buClr>
              <a:buSzPts val="2400"/>
              <a:buChar char="•"/>
            </a:pPr>
            <a:r>
              <a:rPr lang="en"/>
              <a:t>There are unacceptable, terrible, and awful.  Why?</a:t>
            </a:r>
            <a:endParaRPr/>
          </a:p>
          <a:p>
            <a:pPr indent="-228600" lvl="3" marL="1600200" rtl="0" algn="l">
              <a:spcBef>
                <a:spcPts val="400"/>
              </a:spcBef>
              <a:spcAft>
                <a:spcPts val="0"/>
              </a:spcAft>
              <a:buClr>
                <a:schemeClr val="dk1"/>
              </a:buClr>
              <a:buSzPts val="2000"/>
              <a:buChar char="–"/>
            </a:pPr>
            <a:r>
              <a:rPr lang="en"/>
              <a:t>Can be confused with 1 and 0 in some fonts</a:t>
            </a:r>
            <a:endParaRPr/>
          </a:p>
          <a:p>
            <a:pPr indent="-228600" lvl="3" marL="1600200" rtl="0" algn="l">
              <a:spcBef>
                <a:spcPts val="400"/>
              </a:spcBef>
              <a:spcAft>
                <a:spcPts val="0"/>
              </a:spcAft>
              <a:buClr>
                <a:schemeClr val="dk1"/>
              </a:buClr>
              <a:buSzPts val="2000"/>
              <a:buChar char="–"/>
            </a:pPr>
            <a:r>
              <a:rPr lang="en"/>
              <a:t>Can be confused with each other (i.e. I and l)</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69"/>
          <p:cNvSpPr txBox="1"/>
          <p:nvPr>
            <p:ph type="title"/>
          </p:nvPr>
        </p:nvSpPr>
        <p:spPr>
          <a:xfrm>
            <a:off x="457200" y="205978"/>
            <a:ext cx="8229600" cy="85725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PEP8</a:t>
            </a:r>
            <a:endParaRPr/>
          </a:p>
        </p:txBody>
      </p:sp>
      <p:sp>
        <p:nvSpPr>
          <p:cNvPr id="456" name="Google Shape;456;p69"/>
          <p:cNvSpPr txBox="1"/>
          <p:nvPr>
            <p:ph idx="1" type="body"/>
          </p:nvPr>
        </p:nvSpPr>
        <p:spPr>
          <a:xfrm>
            <a:off x="457200" y="1028700"/>
            <a:ext cx="8229600" cy="3429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
              <a:t>Naming conventions</a:t>
            </a:r>
            <a:endParaRPr/>
          </a:p>
          <a:p>
            <a:pPr indent="-139700" lvl="0" marL="342900" rtl="0" algn="l">
              <a:spcBef>
                <a:spcPts val="640"/>
              </a:spcBef>
              <a:spcAft>
                <a:spcPts val="0"/>
              </a:spcAft>
              <a:buClr>
                <a:schemeClr val="dk1"/>
              </a:buClr>
              <a:buSzPts val="3200"/>
              <a:buNone/>
            </a:pPr>
            <a:r>
              <a:t/>
            </a:r>
            <a:endParaRPr/>
          </a:p>
          <a:p>
            <a:pPr indent="-285750" lvl="1" marL="742950" rtl="0" algn="l">
              <a:spcBef>
                <a:spcPts val="560"/>
              </a:spcBef>
              <a:spcAft>
                <a:spcPts val="0"/>
              </a:spcAft>
              <a:buClr>
                <a:schemeClr val="dk1"/>
              </a:buClr>
              <a:buSzPts val="2800"/>
              <a:buChar char="–"/>
            </a:pPr>
            <a:r>
              <a:rPr lang="en"/>
              <a:t>Module names should be short, lowercase</a:t>
            </a:r>
            <a:endParaRPr/>
          </a:p>
          <a:p>
            <a:pPr indent="-228600" lvl="2" marL="1143000" rtl="0" algn="l">
              <a:spcBef>
                <a:spcPts val="480"/>
              </a:spcBef>
              <a:spcAft>
                <a:spcPts val="0"/>
              </a:spcAft>
              <a:buClr>
                <a:schemeClr val="dk1"/>
              </a:buClr>
              <a:buSzPts val="2400"/>
              <a:buChar char="•"/>
            </a:pPr>
            <a:r>
              <a:rPr lang="en"/>
              <a:t>Underscores are OK if it helps with readability</a:t>
            </a:r>
            <a:endParaRPr/>
          </a:p>
          <a:p>
            <a:pPr indent="-76200" lvl="2" marL="1143000" rtl="0" algn="l">
              <a:spcBef>
                <a:spcPts val="480"/>
              </a:spcBef>
              <a:spcAft>
                <a:spcPts val="0"/>
              </a:spcAft>
              <a:buClr>
                <a:schemeClr val="dk1"/>
              </a:buClr>
              <a:buSzPts val="2400"/>
              <a:buNone/>
            </a:pPr>
            <a:r>
              <a:t/>
            </a:r>
            <a:endParaRPr/>
          </a:p>
          <a:p>
            <a:pPr indent="-285750" lvl="1" marL="742950" rtl="0" algn="l">
              <a:spcBef>
                <a:spcPts val="560"/>
              </a:spcBef>
              <a:spcAft>
                <a:spcPts val="0"/>
              </a:spcAft>
              <a:buClr>
                <a:schemeClr val="dk1"/>
              </a:buClr>
              <a:buSzPts val="2800"/>
              <a:buChar char="–"/>
            </a:pPr>
            <a:r>
              <a:rPr lang="en"/>
              <a:t>Package names should be short, lowercase</a:t>
            </a:r>
            <a:endParaRPr/>
          </a:p>
          <a:p>
            <a:pPr indent="-228600" lvl="2" marL="1143000" rtl="0" algn="l">
              <a:spcBef>
                <a:spcPts val="480"/>
              </a:spcBef>
              <a:spcAft>
                <a:spcPts val="0"/>
              </a:spcAft>
              <a:buClr>
                <a:schemeClr val="dk1"/>
              </a:buClr>
              <a:buSzPts val="2400"/>
              <a:buChar char="•"/>
            </a:pPr>
            <a:r>
              <a:rPr lang="en"/>
              <a:t>Underscores are frowned upon and people will speak disparagingly behind your back if you use them</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70"/>
          <p:cNvSpPr txBox="1"/>
          <p:nvPr>
            <p:ph type="title"/>
          </p:nvPr>
        </p:nvSpPr>
        <p:spPr>
          <a:xfrm>
            <a:off x="457200" y="205978"/>
            <a:ext cx="8229600" cy="85725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PEP8</a:t>
            </a:r>
            <a:endParaRPr/>
          </a:p>
        </p:txBody>
      </p:sp>
      <p:sp>
        <p:nvSpPr>
          <p:cNvPr id="463" name="Google Shape;463;p70"/>
          <p:cNvSpPr txBox="1"/>
          <p:nvPr>
            <p:ph idx="1" type="body"/>
          </p:nvPr>
        </p:nvSpPr>
        <p:spPr>
          <a:xfrm>
            <a:off x="457200" y="1028700"/>
            <a:ext cx="8229600" cy="3429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
              <a:t>Naming conventions</a:t>
            </a:r>
            <a:endParaRPr/>
          </a:p>
          <a:p>
            <a:pPr indent="-285750" lvl="1" marL="742950" rtl="0" algn="l">
              <a:spcBef>
                <a:spcPts val="560"/>
              </a:spcBef>
              <a:spcAft>
                <a:spcPts val="0"/>
              </a:spcAft>
              <a:buClr>
                <a:schemeClr val="dk1"/>
              </a:buClr>
              <a:buSzPts val="2800"/>
              <a:buChar char="–"/>
            </a:pPr>
            <a:r>
              <a:rPr lang="en"/>
              <a:t>Class names should be in CapWords</a:t>
            </a:r>
            <a:endParaRPr/>
          </a:p>
          <a:p>
            <a:pPr indent="-228600" lvl="2" marL="1143000" rtl="0" algn="l">
              <a:spcBef>
                <a:spcPts val="480"/>
              </a:spcBef>
              <a:spcAft>
                <a:spcPts val="0"/>
              </a:spcAft>
              <a:buClr>
                <a:schemeClr val="dk1"/>
              </a:buClr>
              <a:buSzPts val="2400"/>
              <a:buChar char="•"/>
            </a:pPr>
            <a:r>
              <a:rPr lang="en"/>
              <a:t>SoNamedBecauseItUsesCapsForFirstLetterInEachWord</a:t>
            </a:r>
            <a:endParaRPr/>
          </a:p>
          <a:p>
            <a:pPr indent="-228600" lvl="2" marL="1143000" rtl="0" algn="l">
              <a:spcBef>
                <a:spcPts val="480"/>
              </a:spcBef>
              <a:spcAft>
                <a:spcPts val="0"/>
              </a:spcAft>
              <a:buClr>
                <a:schemeClr val="dk1"/>
              </a:buClr>
              <a:buSzPts val="2400"/>
              <a:buChar char="•"/>
            </a:pPr>
            <a:r>
              <a:rPr lang="en"/>
              <a:t>Also known as CamelCase</a:t>
            </a:r>
            <a:endParaRPr/>
          </a:p>
          <a:p>
            <a:pPr indent="-76200" lvl="2" marL="1143000" rtl="0" algn="l">
              <a:spcBef>
                <a:spcPts val="480"/>
              </a:spcBef>
              <a:spcAft>
                <a:spcPts val="0"/>
              </a:spcAft>
              <a:buClr>
                <a:schemeClr val="dk1"/>
              </a:buClr>
              <a:buSzPts val="2400"/>
              <a:buNone/>
            </a:pPr>
            <a:r>
              <a:t/>
            </a:r>
            <a:endParaRPr/>
          </a:p>
          <a:p>
            <a:pPr indent="-76200" lvl="2" marL="1143000" rtl="0" algn="l">
              <a:spcBef>
                <a:spcPts val="480"/>
              </a:spcBef>
              <a:spcAft>
                <a:spcPts val="0"/>
              </a:spcAft>
              <a:buClr>
                <a:schemeClr val="dk1"/>
              </a:buClr>
              <a:buSzPts val="2400"/>
              <a:buNone/>
            </a:pPr>
            <a:r>
              <a:t/>
            </a:r>
            <a:endParaRPr/>
          </a:p>
          <a:p>
            <a:pPr indent="-228600" lvl="2" marL="1143000" rtl="0" algn="l">
              <a:spcBef>
                <a:spcPts val="480"/>
              </a:spcBef>
              <a:spcAft>
                <a:spcPts val="0"/>
              </a:spcAft>
              <a:buClr>
                <a:schemeClr val="dk1"/>
              </a:buClr>
              <a:buSzPts val="2400"/>
              <a:buChar char="•"/>
            </a:pPr>
            <a:r>
              <a:rPr lang="en"/>
              <a:t>Notice no underscore!</a:t>
            </a:r>
            <a:endParaRPr/>
          </a:p>
          <a:p>
            <a:pPr indent="-228600" lvl="2" marL="1143000" rtl="0" algn="l">
              <a:spcBef>
                <a:spcPts val="480"/>
              </a:spcBef>
              <a:spcAft>
                <a:spcPts val="0"/>
              </a:spcAft>
              <a:buClr>
                <a:schemeClr val="dk1"/>
              </a:buClr>
              <a:buSzPts val="2400"/>
              <a:buChar char="•"/>
            </a:pPr>
            <a:r>
              <a:rPr lang="en"/>
              <a:t>Much hate on the internet for</a:t>
            </a:r>
            <a:endParaRPr/>
          </a:p>
          <a:p>
            <a:pPr indent="0" lvl="2" marL="914400" rtl="0" algn="l">
              <a:spcBef>
                <a:spcPts val="480"/>
              </a:spcBef>
              <a:spcAft>
                <a:spcPts val="0"/>
              </a:spcAft>
              <a:buClr>
                <a:schemeClr val="dk1"/>
              </a:buClr>
              <a:buSzPts val="2400"/>
              <a:buNone/>
            </a:pPr>
            <a:r>
              <a:rPr lang="en"/>
              <a:t>			Camel_Case</a:t>
            </a:r>
            <a:endParaRPr/>
          </a:p>
        </p:txBody>
      </p:sp>
      <p:pic>
        <p:nvPicPr>
          <p:cNvPr id="464" name="Google Shape;464;p70"/>
          <p:cNvPicPr preferRelativeResize="0"/>
          <p:nvPr/>
        </p:nvPicPr>
        <p:blipFill rotWithShape="1">
          <a:blip r:embed="rId3">
            <a:alphaModFix/>
          </a:blip>
          <a:srcRect b="0" l="0" r="0" t="0"/>
          <a:stretch/>
        </p:blipFill>
        <p:spPr>
          <a:xfrm>
            <a:off x="5562600" y="2209800"/>
            <a:ext cx="2057400" cy="22479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71"/>
          <p:cNvSpPr txBox="1"/>
          <p:nvPr>
            <p:ph type="title"/>
          </p:nvPr>
        </p:nvSpPr>
        <p:spPr>
          <a:xfrm>
            <a:off x="457200" y="205978"/>
            <a:ext cx="8229600" cy="85725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PEP8</a:t>
            </a:r>
            <a:endParaRPr/>
          </a:p>
        </p:txBody>
      </p:sp>
      <p:sp>
        <p:nvSpPr>
          <p:cNvPr id="471" name="Google Shape;471;p71"/>
          <p:cNvSpPr txBox="1"/>
          <p:nvPr>
            <p:ph idx="1" type="body"/>
          </p:nvPr>
        </p:nvSpPr>
        <p:spPr>
          <a:xfrm>
            <a:off x="457200" y="1028700"/>
            <a:ext cx="8229600" cy="3429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
              <a:t>Naming conventions</a:t>
            </a:r>
            <a:endParaRPr/>
          </a:p>
          <a:p>
            <a:pPr indent="-285750" lvl="1" marL="742950" rtl="0" algn="l">
              <a:spcBef>
                <a:spcPts val="560"/>
              </a:spcBef>
              <a:spcAft>
                <a:spcPts val="0"/>
              </a:spcAft>
              <a:buClr>
                <a:schemeClr val="dk1"/>
              </a:buClr>
              <a:buSzPts val="2800"/>
              <a:buChar char="–"/>
            </a:pPr>
            <a:r>
              <a:rPr lang="en"/>
              <a:t>What naming convention should I use for exceptions?</a:t>
            </a:r>
            <a:endParaRPr/>
          </a:p>
        </p:txBody>
      </p:sp>
      <p:pic>
        <p:nvPicPr>
          <p:cNvPr id="472" name="Google Shape;472;p71"/>
          <p:cNvPicPr preferRelativeResize="0"/>
          <p:nvPr/>
        </p:nvPicPr>
        <p:blipFill rotWithShape="1">
          <a:blip r:embed="rId3">
            <a:alphaModFix/>
          </a:blip>
          <a:srcRect b="0" l="0" r="0" t="0"/>
          <a:stretch/>
        </p:blipFill>
        <p:spPr>
          <a:xfrm>
            <a:off x="2830347" y="2571750"/>
            <a:ext cx="3001617" cy="2006895"/>
          </a:xfrm>
          <a:prstGeom prst="rect">
            <a:avLst/>
          </a:prstGeom>
          <a:noFill/>
          <a:ln>
            <a:noFill/>
          </a:ln>
        </p:spPr>
      </p:pic>
      <p:sp>
        <p:nvSpPr>
          <p:cNvPr id="473" name="Google Shape;473;p71"/>
          <p:cNvSpPr txBox="1"/>
          <p:nvPr/>
        </p:nvSpPr>
        <p:spPr>
          <a:xfrm>
            <a:off x="6400800" y="3280675"/>
            <a:ext cx="15441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3600">
                <a:solidFill>
                  <a:srgbClr val="FF0000"/>
                </a:solidFill>
                <a:latin typeface="Calibri"/>
                <a:ea typeface="Calibri"/>
                <a:cs typeface="Calibri"/>
                <a:sym typeface="Calibri"/>
              </a:rPr>
              <a:t>WHY?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3">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72"/>
          <p:cNvSpPr txBox="1"/>
          <p:nvPr>
            <p:ph type="title"/>
          </p:nvPr>
        </p:nvSpPr>
        <p:spPr>
          <a:xfrm>
            <a:off x="457200" y="205978"/>
            <a:ext cx="8229600" cy="85725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PEP8</a:t>
            </a:r>
            <a:endParaRPr/>
          </a:p>
        </p:txBody>
      </p:sp>
      <p:sp>
        <p:nvSpPr>
          <p:cNvPr id="480" name="Google Shape;480;p72"/>
          <p:cNvSpPr txBox="1"/>
          <p:nvPr>
            <p:ph idx="1" type="body"/>
          </p:nvPr>
        </p:nvSpPr>
        <p:spPr>
          <a:xfrm>
            <a:off x="457200" y="1028700"/>
            <a:ext cx="8229600" cy="3429000"/>
          </a:xfrm>
          <a:prstGeom prst="rect">
            <a:avLst/>
          </a:prstGeom>
          <a:noFill/>
          <a:ln>
            <a:noFill/>
          </a:ln>
        </p:spPr>
        <p:txBody>
          <a:bodyPr anchorCtr="0" anchor="t" bIns="45700" lIns="91425" spcFirstLastPara="1" rIns="91425" wrap="square" tIns="45700">
            <a:noAutofit/>
          </a:bodyPr>
          <a:lstStyle/>
          <a:p>
            <a:pPr indent="-336550" lvl="0" marL="342900" rtl="0" algn="l">
              <a:lnSpc>
                <a:spcPct val="90000"/>
              </a:lnSpc>
              <a:spcBef>
                <a:spcPts val="0"/>
              </a:spcBef>
              <a:spcAft>
                <a:spcPts val="0"/>
              </a:spcAft>
              <a:buClr>
                <a:schemeClr val="dk1"/>
              </a:buClr>
              <a:buSzPts val="3100"/>
              <a:buChar char="•"/>
            </a:pPr>
            <a:r>
              <a:rPr lang="en" sz="3100"/>
              <a:t>Naming conventions</a:t>
            </a:r>
            <a:endParaRPr sz="3100"/>
          </a:p>
          <a:p>
            <a:pPr indent="-279400" lvl="1" marL="742950" rtl="0" algn="l">
              <a:lnSpc>
                <a:spcPct val="90000"/>
              </a:lnSpc>
              <a:spcBef>
                <a:spcPts val="560"/>
              </a:spcBef>
              <a:spcAft>
                <a:spcPts val="0"/>
              </a:spcAft>
              <a:buClr>
                <a:schemeClr val="dk1"/>
              </a:buClr>
              <a:buSzPts val="2700"/>
              <a:buChar char="–"/>
            </a:pPr>
            <a:r>
              <a:rPr lang="en" sz="2700"/>
              <a:t>Functions</a:t>
            </a:r>
            <a:endParaRPr sz="2700"/>
          </a:p>
          <a:p>
            <a:pPr indent="-222250" lvl="2" marL="1143000" rtl="0" algn="l">
              <a:lnSpc>
                <a:spcPct val="90000"/>
              </a:lnSpc>
              <a:spcBef>
                <a:spcPts val="480"/>
              </a:spcBef>
              <a:spcAft>
                <a:spcPts val="0"/>
              </a:spcAft>
              <a:buClr>
                <a:schemeClr val="dk1"/>
              </a:buClr>
              <a:buSzPts val="2300"/>
              <a:buChar char="•"/>
            </a:pPr>
            <a:r>
              <a:rPr lang="en" sz="2300"/>
              <a:t>Lowercase, with words separated by underscores as necessary to improve readability</a:t>
            </a:r>
            <a:endParaRPr sz="2300"/>
          </a:p>
          <a:p>
            <a:pPr indent="-76200" lvl="2" marL="1143000" rtl="0" algn="l">
              <a:lnSpc>
                <a:spcPct val="90000"/>
              </a:lnSpc>
              <a:spcBef>
                <a:spcPts val="480"/>
              </a:spcBef>
              <a:spcAft>
                <a:spcPts val="0"/>
              </a:spcAft>
              <a:buClr>
                <a:schemeClr val="dk1"/>
              </a:buClr>
              <a:buSzPts val="2400"/>
              <a:buNone/>
            </a:pPr>
            <a:r>
              <a:t/>
            </a:r>
            <a:endParaRPr sz="2300"/>
          </a:p>
          <a:p>
            <a:pPr indent="-222250" lvl="2" marL="1143000" rtl="0" algn="l">
              <a:lnSpc>
                <a:spcPct val="90000"/>
              </a:lnSpc>
              <a:spcBef>
                <a:spcPts val="480"/>
              </a:spcBef>
              <a:spcAft>
                <a:spcPts val="0"/>
              </a:spcAft>
              <a:buClr>
                <a:schemeClr val="dk1"/>
              </a:buClr>
              <a:buSzPts val="2300"/>
              <a:buChar char="•"/>
            </a:pPr>
            <a:r>
              <a:rPr lang="en" sz="2300"/>
              <a:t>mixedCase is permitted if that is the prevailing style (some legacy pieces of Python used this style)</a:t>
            </a:r>
            <a:endParaRPr sz="2300"/>
          </a:p>
          <a:p>
            <a:pPr indent="-76200" lvl="2" marL="1143000" rtl="0" algn="l">
              <a:lnSpc>
                <a:spcPct val="90000"/>
              </a:lnSpc>
              <a:spcBef>
                <a:spcPts val="480"/>
              </a:spcBef>
              <a:spcAft>
                <a:spcPts val="0"/>
              </a:spcAft>
              <a:buClr>
                <a:schemeClr val="dk1"/>
              </a:buClr>
              <a:buSzPts val="2400"/>
              <a:buNone/>
            </a:pPr>
            <a:r>
              <a:t/>
            </a:r>
            <a:endParaRPr sz="2300"/>
          </a:p>
          <a:p>
            <a:pPr indent="-222250" lvl="2" marL="1143000" rtl="0" algn="l">
              <a:lnSpc>
                <a:spcPct val="90000"/>
              </a:lnSpc>
              <a:spcBef>
                <a:spcPts val="480"/>
              </a:spcBef>
              <a:spcAft>
                <a:spcPts val="0"/>
              </a:spcAft>
              <a:buClr>
                <a:schemeClr val="dk1"/>
              </a:buClr>
              <a:buSzPts val="2300"/>
              <a:buChar char="•"/>
            </a:pPr>
            <a:r>
              <a:rPr lang="en" sz="2300"/>
              <a:t>Easy habit to fall into… Very common in style guides for other languages, e.g. R</a:t>
            </a:r>
            <a:endParaRPr sz="2300"/>
          </a:p>
          <a:p>
            <a:pPr indent="-222250" lvl="3" marL="1600200" rtl="0" algn="l">
              <a:lnSpc>
                <a:spcPct val="90000"/>
              </a:lnSpc>
              <a:spcBef>
                <a:spcPts val="400"/>
              </a:spcBef>
              <a:spcAft>
                <a:spcPts val="0"/>
              </a:spcAft>
              <a:buClr>
                <a:schemeClr val="dk1"/>
              </a:buClr>
              <a:buSzPts val="1900"/>
              <a:buChar char="–"/>
            </a:pPr>
            <a:r>
              <a:rPr lang="en" sz="1900"/>
              <a:t>If this is your thing, then be consistent</a:t>
            </a:r>
            <a:endParaRPr sz="19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73"/>
          <p:cNvSpPr txBox="1"/>
          <p:nvPr>
            <p:ph type="title"/>
          </p:nvPr>
        </p:nvSpPr>
        <p:spPr>
          <a:xfrm>
            <a:off x="457200" y="205978"/>
            <a:ext cx="8229600" cy="85725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PEP8</a:t>
            </a:r>
            <a:endParaRPr/>
          </a:p>
        </p:txBody>
      </p:sp>
      <p:pic>
        <p:nvPicPr>
          <p:cNvPr id="487" name="Google Shape;487;p73"/>
          <p:cNvPicPr preferRelativeResize="0"/>
          <p:nvPr>
            <p:ph idx="1" type="body"/>
          </p:nvPr>
        </p:nvPicPr>
        <p:blipFill rotWithShape="1">
          <a:blip r:embed="rId3">
            <a:alphaModFix/>
          </a:blip>
          <a:srcRect b="0" l="0" r="0" t="0"/>
          <a:stretch/>
        </p:blipFill>
        <p:spPr>
          <a:xfrm>
            <a:off x="1905000" y="1543711"/>
            <a:ext cx="5556250" cy="2773074"/>
          </a:xfrm>
          <a:prstGeom prst="rect">
            <a:avLst/>
          </a:prstGeom>
          <a:noFill/>
          <a:ln>
            <a:noFill/>
          </a:ln>
        </p:spPr>
      </p:pic>
      <p:sp>
        <p:nvSpPr>
          <p:cNvPr id="488" name="Google Shape;488;p73"/>
          <p:cNvSpPr/>
          <p:nvPr/>
        </p:nvSpPr>
        <p:spPr>
          <a:xfrm>
            <a:off x="3371850" y="4443926"/>
            <a:ext cx="2905125" cy="48474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u="sng">
                <a:solidFill>
                  <a:schemeClr val="hlink"/>
                </a:solidFill>
                <a:latin typeface="Calibri"/>
                <a:ea typeface="Calibri"/>
                <a:cs typeface="Calibri"/>
                <a:sym typeface="Calibri"/>
                <a:hlinkClick r:id="rId4"/>
              </a:rPr>
              <a:t>https://goo.gl/o57K7g</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9" name="Google Shape;489;p73"/>
          <p:cNvSpPr txBox="1"/>
          <p:nvPr/>
        </p:nvSpPr>
        <p:spPr>
          <a:xfrm>
            <a:off x="1557466" y="914400"/>
            <a:ext cx="6519734" cy="48474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3600">
                <a:solidFill>
                  <a:schemeClr val="dk1"/>
                </a:solidFill>
                <a:latin typeface="Calibri"/>
                <a:ea typeface="Calibri"/>
                <a:cs typeface="Calibri"/>
                <a:sym typeface="Calibri"/>
              </a:rPr>
              <a:t>Why be consistent from day 1?</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8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9"/>
          <p:cNvSpPr txBox="1"/>
          <p:nvPr>
            <p:ph type="title"/>
          </p:nvPr>
        </p:nvSpPr>
        <p:spPr>
          <a:xfrm>
            <a:off x="457200" y="205978"/>
            <a:ext cx="8229600" cy="85725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Elements of Programming Style</a:t>
            </a:r>
            <a:endParaRPr/>
          </a:p>
        </p:txBody>
      </p:sp>
      <p:sp>
        <p:nvSpPr>
          <p:cNvPr id="143" name="Google Shape;143;p29"/>
          <p:cNvSpPr txBox="1"/>
          <p:nvPr>
            <p:ph idx="1" type="body"/>
          </p:nvPr>
        </p:nvSpPr>
        <p:spPr>
          <a:xfrm>
            <a:off x="3962400" y="1396690"/>
            <a:ext cx="4724400" cy="3429000"/>
          </a:xfrm>
          <a:prstGeom prst="rect">
            <a:avLst/>
          </a:prstGeom>
          <a:noFill/>
          <a:ln>
            <a:noFill/>
          </a:ln>
        </p:spPr>
        <p:txBody>
          <a:bodyPr anchorCtr="0" anchor="t" bIns="45700" lIns="91425" spcFirstLastPara="1" rIns="91425" wrap="square" tIns="45700">
            <a:noAutofit/>
          </a:bodyPr>
          <a:lstStyle/>
          <a:p>
            <a:pPr indent="-330200" lvl="0" marL="342900" rtl="0" algn="l">
              <a:spcBef>
                <a:spcPts val="0"/>
              </a:spcBef>
              <a:spcAft>
                <a:spcPts val="0"/>
              </a:spcAft>
              <a:buClr>
                <a:schemeClr val="dk1"/>
              </a:buClr>
              <a:buSzPts val="2600"/>
              <a:buChar char="•"/>
            </a:pPr>
            <a:r>
              <a:rPr lang="en" sz="2600"/>
              <a:t>1974</a:t>
            </a:r>
            <a:endParaRPr sz="3000"/>
          </a:p>
          <a:p>
            <a:pPr indent="-330200" lvl="0" marL="342900" rtl="0" algn="l">
              <a:spcBef>
                <a:spcPts val="560"/>
              </a:spcBef>
              <a:spcAft>
                <a:spcPts val="0"/>
              </a:spcAft>
              <a:buClr>
                <a:schemeClr val="dk1"/>
              </a:buClr>
              <a:buSzPts val="2600"/>
              <a:buChar char="•"/>
            </a:pPr>
            <a:r>
              <a:rPr lang="en" sz="2600"/>
              <a:t>Doesn’t describe how to write programs</a:t>
            </a:r>
            <a:endParaRPr sz="3000"/>
          </a:p>
          <a:p>
            <a:pPr indent="-330200" lvl="0" marL="342900" rtl="0" algn="l">
              <a:spcBef>
                <a:spcPts val="560"/>
              </a:spcBef>
              <a:spcAft>
                <a:spcPts val="0"/>
              </a:spcAft>
              <a:buClr>
                <a:schemeClr val="dk1"/>
              </a:buClr>
              <a:buSzPts val="2600"/>
              <a:buChar char="•"/>
            </a:pPr>
            <a:r>
              <a:rPr lang="en" sz="2600"/>
              <a:t>Describes how to write efficient programs that can be read by computers </a:t>
            </a:r>
            <a:r>
              <a:rPr lang="en" sz="2600" u="sng"/>
              <a:t>and people</a:t>
            </a:r>
            <a:endParaRPr sz="3000"/>
          </a:p>
          <a:p>
            <a:pPr indent="-330200" lvl="0" marL="342900" rtl="0" algn="l">
              <a:spcBef>
                <a:spcPts val="560"/>
              </a:spcBef>
              <a:spcAft>
                <a:spcPts val="0"/>
              </a:spcAft>
              <a:buClr>
                <a:schemeClr val="dk1"/>
              </a:buClr>
              <a:buSzPts val="2600"/>
              <a:buChar char="•"/>
            </a:pPr>
            <a:r>
              <a:rPr lang="en" sz="2600"/>
              <a:t>Why is it important that people can read your code?</a:t>
            </a:r>
            <a:endParaRPr sz="3000"/>
          </a:p>
        </p:txBody>
      </p:sp>
      <p:pic>
        <p:nvPicPr>
          <p:cNvPr id="144" name="Google Shape;144;p29"/>
          <p:cNvPicPr preferRelativeResize="0"/>
          <p:nvPr/>
        </p:nvPicPr>
        <p:blipFill rotWithShape="1">
          <a:blip r:embed="rId3">
            <a:alphaModFix/>
          </a:blip>
          <a:srcRect b="0" l="0" r="0" t="0"/>
          <a:stretch/>
        </p:blipFill>
        <p:spPr>
          <a:xfrm>
            <a:off x="685800" y="1396690"/>
            <a:ext cx="2105025" cy="32004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74"/>
          <p:cNvSpPr txBox="1"/>
          <p:nvPr>
            <p:ph type="title"/>
          </p:nvPr>
        </p:nvSpPr>
        <p:spPr>
          <a:xfrm>
            <a:off x="457200" y="205978"/>
            <a:ext cx="8229600" cy="85725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PEP8</a:t>
            </a:r>
            <a:endParaRPr/>
          </a:p>
        </p:txBody>
      </p:sp>
      <p:sp>
        <p:nvSpPr>
          <p:cNvPr id="496" name="Google Shape;496;p74"/>
          <p:cNvSpPr txBox="1"/>
          <p:nvPr>
            <p:ph idx="1" type="body"/>
          </p:nvPr>
        </p:nvSpPr>
        <p:spPr>
          <a:xfrm>
            <a:off x="457200" y="1028700"/>
            <a:ext cx="8229600" cy="3429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
              <a:t>Naming conventions</a:t>
            </a:r>
            <a:endParaRPr/>
          </a:p>
          <a:p>
            <a:pPr indent="-285750" lvl="1" marL="742950" rtl="0" algn="l">
              <a:spcBef>
                <a:spcPts val="560"/>
              </a:spcBef>
              <a:spcAft>
                <a:spcPts val="0"/>
              </a:spcAft>
              <a:buClr>
                <a:schemeClr val="dk1"/>
              </a:buClr>
              <a:buSzPts val="2800"/>
              <a:buChar char="–"/>
            </a:pPr>
            <a:r>
              <a:rPr lang="en"/>
              <a:t>Functions</a:t>
            </a:r>
            <a:endParaRPr/>
          </a:p>
        </p:txBody>
      </p:sp>
      <p:pic>
        <p:nvPicPr>
          <p:cNvPr id="497" name="Google Shape;497;p74"/>
          <p:cNvPicPr preferRelativeResize="0"/>
          <p:nvPr/>
        </p:nvPicPr>
        <p:blipFill rotWithShape="1">
          <a:blip r:embed="rId3">
            <a:alphaModFix/>
          </a:blip>
          <a:srcRect b="0" l="0" r="0" t="0"/>
          <a:stretch/>
        </p:blipFill>
        <p:spPr>
          <a:xfrm>
            <a:off x="2846950" y="1933582"/>
            <a:ext cx="3657600" cy="2524125"/>
          </a:xfrm>
          <a:prstGeom prst="rect">
            <a:avLst/>
          </a:prstGeom>
          <a:noFill/>
          <a:ln>
            <a:noFill/>
          </a:ln>
        </p:spPr>
      </p:pic>
      <p:sp>
        <p:nvSpPr>
          <p:cNvPr id="498" name="Google Shape;498;p74"/>
          <p:cNvSpPr/>
          <p:nvPr/>
        </p:nvSpPr>
        <p:spPr>
          <a:xfrm>
            <a:off x="4876800" y="2286000"/>
            <a:ext cx="1981200" cy="171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9" name="Google Shape;499;p74"/>
          <p:cNvSpPr/>
          <p:nvPr/>
        </p:nvSpPr>
        <p:spPr>
          <a:xfrm>
            <a:off x="4876800" y="2663466"/>
            <a:ext cx="1981200" cy="171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00" name="Google Shape;500;p74"/>
          <p:cNvSpPr/>
          <p:nvPr/>
        </p:nvSpPr>
        <p:spPr>
          <a:xfrm>
            <a:off x="4876800" y="2852199"/>
            <a:ext cx="1981200" cy="171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01" name="Google Shape;501;p74"/>
          <p:cNvSpPr/>
          <p:nvPr/>
        </p:nvSpPr>
        <p:spPr>
          <a:xfrm>
            <a:off x="4876800" y="2474733"/>
            <a:ext cx="1981200" cy="171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02" name="Google Shape;502;p74"/>
          <p:cNvSpPr/>
          <p:nvPr/>
        </p:nvSpPr>
        <p:spPr>
          <a:xfrm>
            <a:off x="4876800" y="3040932"/>
            <a:ext cx="1981200" cy="171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03" name="Google Shape;503;p74"/>
          <p:cNvSpPr/>
          <p:nvPr/>
        </p:nvSpPr>
        <p:spPr>
          <a:xfrm>
            <a:off x="4876800" y="3229665"/>
            <a:ext cx="1981200" cy="171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04" name="Google Shape;504;p74"/>
          <p:cNvSpPr/>
          <p:nvPr/>
        </p:nvSpPr>
        <p:spPr>
          <a:xfrm>
            <a:off x="4876800" y="3418398"/>
            <a:ext cx="1981200" cy="171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05" name="Google Shape;505;p74"/>
          <p:cNvSpPr/>
          <p:nvPr/>
        </p:nvSpPr>
        <p:spPr>
          <a:xfrm>
            <a:off x="4876800" y="3607131"/>
            <a:ext cx="1981200" cy="171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06" name="Google Shape;506;p74"/>
          <p:cNvSpPr/>
          <p:nvPr/>
        </p:nvSpPr>
        <p:spPr>
          <a:xfrm>
            <a:off x="4876800" y="3795864"/>
            <a:ext cx="1981200" cy="171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07" name="Google Shape;507;p74"/>
          <p:cNvSpPr/>
          <p:nvPr/>
        </p:nvSpPr>
        <p:spPr>
          <a:xfrm>
            <a:off x="4876800" y="3984597"/>
            <a:ext cx="1981200" cy="171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08" name="Google Shape;508;p74"/>
          <p:cNvSpPr/>
          <p:nvPr/>
        </p:nvSpPr>
        <p:spPr>
          <a:xfrm>
            <a:off x="4876800" y="4173329"/>
            <a:ext cx="1981200" cy="171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498"/>
                                        </p:tgtEl>
                                      </p:cBhvr>
                                    </p:animEffect>
                                    <p:set>
                                      <p:cBhvr>
                                        <p:cTn dur="1" fill="hold">
                                          <p:stCondLst>
                                            <p:cond delay="500"/>
                                          </p:stCondLst>
                                        </p:cTn>
                                        <p:tgtEl>
                                          <p:spTgt spid="49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501"/>
                                        </p:tgtEl>
                                      </p:cBhvr>
                                    </p:animEffect>
                                    <p:set>
                                      <p:cBhvr>
                                        <p:cTn dur="1" fill="hold">
                                          <p:stCondLst>
                                            <p:cond delay="500"/>
                                          </p:stCondLst>
                                        </p:cTn>
                                        <p:tgtEl>
                                          <p:spTgt spid="50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499"/>
                                        </p:tgtEl>
                                      </p:cBhvr>
                                    </p:animEffect>
                                    <p:set>
                                      <p:cBhvr>
                                        <p:cTn dur="1" fill="hold">
                                          <p:stCondLst>
                                            <p:cond delay="500"/>
                                          </p:stCondLst>
                                        </p:cTn>
                                        <p:tgtEl>
                                          <p:spTgt spid="49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500"/>
                                        </p:tgtEl>
                                      </p:cBhvr>
                                    </p:animEffect>
                                    <p:set>
                                      <p:cBhvr>
                                        <p:cTn dur="1" fill="hold">
                                          <p:stCondLst>
                                            <p:cond delay="500"/>
                                          </p:stCondLst>
                                        </p:cTn>
                                        <p:tgtEl>
                                          <p:spTgt spid="50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502"/>
                                        </p:tgtEl>
                                      </p:cBhvr>
                                    </p:animEffect>
                                    <p:set>
                                      <p:cBhvr>
                                        <p:cTn dur="1" fill="hold">
                                          <p:stCondLst>
                                            <p:cond delay="500"/>
                                          </p:stCondLst>
                                        </p:cTn>
                                        <p:tgtEl>
                                          <p:spTgt spid="50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503"/>
                                        </p:tgtEl>
                                      </p:cBhvr>
                                    </p:animEffect>
                                    <p:set>
                                      <p:cBhvr>
                                        <p:cTn dur="1" fill="hold">
                                          <p:stCondLst>
                                            <p:cond delay="500"/>
                                          </p:stCondLst>
                                        </p:cTn>
                                        <p:tgtEl>
                                          <p:spTgt spid="50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504"/>
                                        </p:tgtEl>
                                      </p:cBhvr>
                                    </p:animEffect>
                                    <p:set>
                                      <p:cBhvr>
                                        <p:cTn dur="1" fill="hold">
                                          <p:stCondLst>
                                            <p:cond delay="500"/>
                                          </p:stCondLst>
                                        </p:cTn>
                                        <p:tgtEl>
                                          <p:spTgt spid="50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505"/>
                                        </p:tgtEl>
                                      </p:cBhvr>
                                    </p:animEffect>
                                    <p:set>
                                      <p:cBhvr>
                                        <p:cTn dur="1" fill="hold">
                                          <p:stCondLst>
                                            <p:cond delay="500"/>
                                          </p:stCondLst>
                                        </p:cTn>
                                        <p:tgtEl>
                                          <p:spTgt spid="50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506"/>
                                        </p:tgtEl>
                                      </p:cBhvr>
                                    </p:animEffect>
                                    <p:set>
                                      <p:cBhvr>
                                        <p:cTn dur="1" fill="hold">
                                          <p:stCondLst>
                                            <p:cond delay="500"/>
                                          </p:stCondLst>
                                        </p:cTn>
                                        <p:tgtEl>
                                          <p:spTgt spid="50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507"/>
                                        </p:tgtEl>
                                      </p:cBhvr>
                                    </p:animEffect>
                                    <p:set>
                                      <p:cBhvr>
                                        <p:cTn dur="1" fill="hold">
                                          <p:stCondLst>
                                            <p:cond delay="500"/>
                                          </p:stCondLst>
                                        </p:cTn>
                                        <p:tgtEl>
                                          <p:spTgt spid="50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508"/>
                                        </p:tgtEl>
                                      </p:cBhvr>
                                    </p:animEffect>
                                    <p:set>
                                      <p:cBhvr>
                                        <p:cTn dur="1" fill="hold">
                                          <p:stCondLst>
                                            <p:cond delay="500"/>
                                          </p:stCondLst>
                                        </p:cTn>
                                        <p:tgtEl>
                                          <p:spTgt spid="50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75"/>
          <p:cNvSpPr txBox="1"/>
          <p:nvPr>
            <p:ph type="title"/>
          </p:nvPr>
        </p:nvSpPr>
        <p:spPr>
          <a:xfrm>
            <a:off x="457200" y="205978"/>
            <a:ext cx="8229600" cy="85725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Programming Style</a:t>
            </a:r>
            <a:endParaRPr/>
          </a:p>
        </p:txBody>
      </p:sp>
      <p:sp>
        <p:nvSpPr>
          <p:cNvPr id="515" name="Google Shape;515;p75"/>
          <p:cNvSpPr txBox="1"/>
          <p:nvPr>
            <p:ph idx="1" type="body"/>
          </p:nvPr>
        </p:nvSpPr>
        <p:spPr>
          <a:xfrm>
            <a:off x="457200" y="1028700"/>
            <a:ext cx="8229600" cy="3429000"/>
          </a:xfrm>
          <a:prstGeom prst="rect">
            <a:avLst/>
          </a:prstGeom>
          <a:noFill/>
          <a:ln>
            <a:noFill/>
          </a:ln>
        </p:spPr>
        <p:txBody>
          <a:bodyPr anchorCtr="0" anchor="t" bIns="45700" lIns="91425" spcFirstLastPara="1" rIns="91425" wrap="square" tIns="45700">
            <a:normAutofit/>
          </a:bodyPr>
          <a:lstStyle/>
          <a:p>
            <a:pPr indent="-317500" lvl="0" marL="342900" rtl="0" algn="l">
              <a:spcBef>
                <a:spcPts val="0"/>
              </a:spcBef>
              <a:spcAft>
                <a:spcPts val="0"/>
              </a:spcAft>
              <a:buClr>
                <a:schemeClr val="dk1"/>
              </a:buClr>
              <a:buSzPts val="2800"/>
              <a:buChar char="•"/>
            </a:pPr>
            <a:r>
              <a:rPr lang="en" sz="2800"/>
              <a:t>Functions</a:t>
            </a:r>
            <a:endParaRPr sz="2800"/>
          </a:p>
          <a:p>
            <a:pPr indent="-260350" lvl="1" marL="742950" rtl="0" algn="l">
              <a:spcBef>
                <a:spcPts val="560"/>
              </a:spcBef>
              <a:spcAft>
                <a:spcPts val="0"/>
              </a:spcAft>
              <a:buClr>
                <a:schemeClr val="dk1"/>
              </a:buClr>
              <a:buSzPts val="2400"/>
              <a:buChar char="–"/>
            </a:pPr>
            <a:r>
              <a:rPr lang="en" sz="2400"/>
              <a:t>Where units matter, append them…</a:t>
            </a:r>
            <a:endParaRPr sz="2400"/>
          </a:p>
          <a:p>
            <a:pPr indent="-203200" lvl="2" marL="1143000" rtl="0" algn="l">
              <a:spcBef>
                <a:spcPts val="480"/>
              </a:spcBef>
              <a:spcAft>
                <a:spcPts val="0"/>
              </a:spcAft>
              <a:buClr>
                <a:schemeClr val="dk1"/>
              </a:buClr>
              <a:buSzPts val="2000"/>
              <a:buChar char="•"/>
            </a:pPr>
            <a:r>
              <a:rPr lang="en" sz="2000"/>
              <a:t>Variable names also</a:t>
            </a:r>
            <a:endParaRPr sz="2000"/>
          </a:p>
          <a:p>
            <a:pPr indent="-203200" lvl="2" marL="1143000" rtl="0" algn="l">
              <a:spcBef>
                <a:spcPts val="480"/>
              </a:spcBef>
              <a:spcAft>
                <a:spcPts val="0"/>
              </a:spcAft>
              <a:buClr>
                <a:schemeClr val="dk1"/>
              </a:buClr>
              <a:buSzPts val="2000"/>
              <a:buChar char="•"/>
            </a:pPr>
            <a:r>
              <a:rPr lang="en" sz="2000"/>
              <a:t>Things go wrong…</a:t>
            </a:r>
            <a:endParaRPr sz="2000"/>
          </a:p>
          <a:p>
            <a:pPr indent="-203200" lvl="3" marL="1600200" rtl="0" algn="l">
              <a:spcBef>
                <a:spcPts val="400"/>
              </a:spcBef>
              <a:spcAft>
                <a:spcPts val="0"/>
              </a:spcAft>
              <a:buClr>
                <a:schemeClr val="dk1"/>
              </a:buClr>
              <a:buSzPts val="1600"/>
              <a:buChar char="–"/>
            </a:pPr>
            <a:r>
              <a:rPr lang="en" sz="1600"/>
              <a:t>Mars Climate Orbiter</a:t>
            </a:r>
            <a:endParaRPr sz="1600"/>
          </a:p>
        </p:txBody>
      </p:sp>
      <p:pic>
        <p:nvPicPr>
          <p:cNvPr id="516" name="Google Shape;516;p75"/>
          <p:cNvPicPr preferRelativeResize="0"/>
          <p:nvPr/>
        </p:nvPicPr>
        <p:blipFill rotWithShape="1">
          <a:blip r:embed="rId3">
            <a:alphaModFix/>
          </a:blip>
          <a:srcRect b="0" l="0" r="0" t="0"/>
          <a:stretch/>
        </p:blipFill>
        <p:spPr>
          <a:xfrm>
            <a:off x="5487750" y="2209800"/>
            <a:ext cx="2476500" cy="2247900"/>
          </a:xfrm>
          <a:prstGeom prst="rect">
            <a:avLst/>
          </a:prstGeom>
          <a:noFill/>
          <a:ln>
            <a:noFill/>
          </a:ln>
        </p:spPr>
      </p:pic>
      <p:sp>
        <p:nvSpPr>
          <p:cNvPr id="517" name="Google Shape;517;p75"/>
          <p:cNvSpPr txBox="1"/>
          <p:nvPr/>
        </p:nvSpPr>
        <p:spPr>
          <a:xfrm>
            <a:off x="1362075" y="2933700"/>
            <a:ext cx="3505200" cy="16859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400">
                <a:solidFill>
                  <a:srgbClr val="000000"/>
                </a:solidFill>
                <a:latin typeface="Arial"/>
                <a:ea typeface="Arial"/>
                <a:cs typeface="Arial"/>
                <a:sym typeface="Arial"/>
              </a:rPr>
              <a:t>… on September 23, 1999, communication with the spacecraft was lost as the spacecraft went into orbital insertion, due to ground-based computer software which produced output in non-SI units of pound-seconds (lbf×s) instead of the metric units of newton-seconds (N×s) </a:t>
            </a:r>
            <a:r>
              <a:rPr lang="en" sz="1400" u="sng">
                <a:solidFill>
                  <a:srgbClr val="000000"/>
                </a:solidFill>
                <a:latin typeface="Arial"/>
                <a:ea typeface="Arial"/>
                <a:cs typeface="Arial"/>
                <a:sym typeface="Arial"/>
              </a:rPr>
              <a:t>specified in the contract between NASA and Lockheed</a:t>
            </a:r>
            <a:r>
              <a:rPr lang="en" sz="1400">
                <a:solidFill>
                  <a:srgbClr val="000000"/>
                </a:solidFill>
                <a:latin typeface="Arial"/>
                <a:ea typeface="Arial"/>
                <a:cs typeface="Arial"/>
                <a:sym typeface="Arial"/>
              </a:rPr>
              <a:t>.</a:t>
            </a:r>
            <a:endParaRPr/>
          </a:p>
          <a:p>
            <a:pPr indent="0" lvl="0" marL="0" marR="0" rtl="0" algn="l">
              <a:spcBef>
                <a:spcPts val="0"/>
              </a:spcBef>
              <a:spcAft>
                <a:spcPts val="0"/>
              </a:spcAft>
              <a:buNone/>
            </a:pPr>
            <a:r>
              <a:rPr lang="en" sz="1400">
                <a:solidFill>
                  <a:schemeClr val="dk1"/>
                </a:solidFill>
                <a:latin typeface="Arial"/>
                <a:ea typeface="Arial"/>
                <a:cs typeface="Arial"/>
                <a:sym typeface="Arial"/>
              </a:rPr>
              <a:t>	 - Wikipedia</a:t>
            </a:r>
            <a:endParaRPr/>
          </a:p>
        </p:txBody>
      </p:sp>
      <p:sp>
        <p:nvSpPr>
          <p:cNvPr id="518" name="Google Shape;518;p75"/>
          <p:cNvSpPr txBox="1"/>
          <p:nvPr/>
        </p:nvSpPr>
        <p:spPr>
          <a:xfrm>
            <a:off x="5422900" y="4457700"/>
            <a:ext cx="3264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solidFill>
                  <a:srgbClr val="FF0000"/>
                </a:solidFill>
                <a:latin typeface="Arial"/>
                <a:ea typeface="Arial"/>
                <a:cs typeface="Arial"/>
                <a:sym typeface="Arial"/>
              </a:rPr>
              <a:t>655.2 million dollar mistake!</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23" name="Shape 523"/>
        <p:cNvGrpSpPr/>
        <p:nvPr/>
      </p:nvGrpSpPr>
      <p:grpSpPr>
        <a:xfrm>
          <a:off x="0" y="0"/>
          <a:ext cx="0" cy="0"/>
          <a:chOff x="0" y="0"/>
          <a:chExt cx="0" cy="0"/>
        </a:xfrm>
      </p:grpSpPr>
      <p:sp>
        <p:nvSpPr>
          <p:cNvPr id="524" name="Google Shape;524;p76"/>
          <p:cNvSpPr txBox="1"/>
          <p:nvPr>
            <p:ph type="title"/>
          </p:nvPr>
        </p:nvSpPr>
        <p:spPr>
          <a:xfrm>
            <a:off x="457200" y="205978"/>
            <a:ext cx="8229600" cy="85725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Programming Style</a:t>
            </a:r>
            <a:endParaRPr/>
          </a:p>
        </p:txBody>
      </p:sp>
      <p:sp>
        <p:nvSpPr>
          <p:cNvPr id="525" name="Google Shape;525;p76"/>
          <p:cNvSpPr txBox="1"/>
          <p:nvPr>
            <p:ph idx="1" type="body"/>
          </p:nvPr>
        </p:nvSpPr>
        <p:spPr>
          <a:xfrm>
            <a:off x="457200" y="1028700"/>
            <a:ext cx="8229600" cy="3429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
              <a:t>Functions</a:t>
            </a:r>
            <a:endParaRPr/>
          </a:p>
          <a:p>
            <a:pPr indent="-285750" lvl="1" marL="742950" rtl="0" algn="l">
              <a:spcBef>
                <a:spcPts val="560"/>
              </a:spcBef>
              <a:spcAft>
                <a:spcPts val="0"/>
              </a:spcAft>
              <a:buClr>
                <a:schemeClr val="dk1"/>
              </a:buClr>
              <a:buSzPts val="2800"/>
              <a:buChar char="–"/>
            </a:pPr>
            <a:r>
              <a:rPr lang="en"/>
              <a:t>Where units matter, append them…</a:t>
            </a:r>
            <a:endParaRPr/>
          </a:p>
          <a:p>
            <a:pPr indent="-228600" lvl="2" marL="1143000" rtl="0" algn="l">
              <a:spcBef>
                <a:spcPts val="480"/>
              </a:spcBef>
              <a:spcAft>
                <a:spcPts val="0"/>
              </a:spcAft>
              <a:buClr>
                <a:schemeClr val="dk1"/>
              </a:buClr>
              <a:buSzPts val="2400"/>
              <a:buChar char="•"/>
            </a:pPr>
            <a:r>
              <a:rPr lang="en"/>
              <a:t>Why do you need to use different units?</a:t>
            </a:r>
            <a:endParaRPr/>
          </a:p>
          <a:p>
            <a:pPr indent="-76200" lvl="2" marL="1143000" rtl="0" algn="l">
              <a:spcBef>
                <a:spcPts val="480"/>
              </a:spcBef>
              <a:spcAft>
                <a:spcPts val="0"/>
              </a:spcAft>
              <a:buClr>
                <a:schemeClr val="dk1"/>
              </a:buClr>
              <a:buSzPts val="2400"/>
              <a:buNone/>
            </a:pPr>
            <a:r>
              <a:t/>
            </a:r>
            <a:endParaRPr/>
          </a:p>
        </p:txBody>
      </p:sp>
      <p:pic>
        <p:nvPicPr>
          <p:cNvPr id="526" name="Google Shape;526;p76"/>
          <p:cNvPicPr preferRelativeResize="0"/>
          <p:nvPr/>
        </p:nvPicPr>
        <p:blipFill rotWithShape="1">
          <a:blip r:embed="rId3">
            <a:alphaModFix/>
          </a:blip>
          <a:srcRect b="0" l="0" r="0" t="0"/>
          <a:stretch/>
        </p:blipFill>
        <p:spPr>
          <a:xfrm>
            <a:off x="6010275" y="-12031"/>
            <a:ext cx="2187973" cy="5143500"/>
          </a:xfrm>
          <a:prstGeom prst="rect">
            <a:avLst/>
          </a:prstGeom>
          <a:noFill/>
          <a:ln>
            <a:noFill/>
          </a:ln>
        </p:spPr>
      </p:pic>
      <p:sp>
        <p:nvSpPr>
          <p:cNvPr id="527" name="Google Shape;527;p76"/>
          <p:cNvSpPr txBox="1"/>
          <p:nvPr/>
        </p:nvSpPr>
        <p:spPr>
          <a:xfrm>
            <a:off x="1600200" y="2914650"/>
            <a:ext cx="3736920" cy="692497"/>
          </a:xfrm>
          <a:prstGeom prst="rect">
            <a:avLst/>
          </a:prstGeom>
          <a:noFill/>
          <a:ln>
            <a:noFill/>
          </a:ln>
        </p:spPr>
        <p:txBody>
          <a:bodyPr anchorCtr="0" anchor="t" bIns="45700" lIns="91425" spcFirstLastPara="1" rIns="91425" wrap="square" tIns="45700">
            <a:spAutoFit/>
          </a:bodyPr>
          <a:lstStyle/>
          <a:p>
            <a:pPr indent="0" lvl="2" marL="914400" marR="0" rtl="0" algn="l">
              <a:spcBef>
                <a:spcPts val="0"/>
              </a:spcBef>
              <a:spcAft>
                <a:spcPts val="0"/>
              </a:spcAft>
              <a:buNone/>
            </a:pPr>
            <a:r>
              <a:rPr b="0" i="0" lang="en" sz="1800" u="none" cap="none" strike="noStrike">
                <a:solidFill>
                  <a:schemeClr val="dk1"/>
                </a:solidFill>
                <a:latin typeface="Calibri"/>
                <a:ea typeface="Calibri"/>
                <a:cs typeface="Calibri"/>
                <a:sym typeface="Calibri"/>
              </a:rPr>
              <a:t>Example from my work in</a:t>
            </a:r>
            <a:endParaRPr/>
          </a:p>
          <a:p>
            <a:pPr indent="0" lvl="2" marL="914400" marR="0" rtl="0" algn="l">
              <a:spcBef>
                <a:spcPts val="0"/>
              </a:spcBef>
              <a:spcAft>
                <a:spcPts val="0"/>
              </a:spcAft>
              <a:buNone/>
            </a:pPr>
            <a:r>
              <a:rPr b="0" i="0" lang="en" sz="1800" u="none" cap="none" strike="noStrike">
                <a:solidFill>
                  <a:schemeClr val="dk1"/>
                </a:solidFill>
                <a:latin typeface="Calibri"/>
                <a:ea typeface="Calibri"/>
                <a:cs typeface="Calibri"/>
                <a:sym typeface="Calibri"/>
              </a:rPr>
              <a:t>	molecular mechanics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528" name="Google Shape;528;p76"/>
          <p:cNvPicPr preferRelativeResize="0"/>
          <p:nvPr/>
        </p:nvPicPr>
        <p:blipFill rotWithShape="1">
          <a:blip r:embed="rId4">
            <a:alphaModFix/>
          </a:blip>
          <a:srcRect b="0" l="0" r="0" t="0"/>
          <a:stretch/>
        </p:blipFill>
        <p:spPr>
          <a:xfrm>
            <a:off x="1882720" y="3729790"/>
            <a:ext cx="2590800" cy="571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77"/>
          <p:cNvSpPr txBox="1"/>
          <p:nvPr>
            <p:ph type="title"/>
          </p:nvPr>
        </p:nvSpPr>
        <p:spPr>
          <a:xfrm>
            <a:off x="457200" y="205978"/>
            <a:ext cx="8229600" cy="85725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Programming Style</a:t>
            </a:r>
            <a:endParaRPr/>
          </a:p>
        </p:txBody>
      </p:sp>
      <p:sp>
        <p:nvSpPr>
          <p:cNvPr id="535" name="Google Shape;535;p77"/>
          <p:cNvSpPr txBox="1"/>
          <p:nvPr>
            <p:ph idx="1" type="body"/>
          </p:nvPr>
        </p:nvSpPr>
        <p:spPr>
          <a:xfrm>
            <a:off x="457200" y="1028700"/>
            <a:ext cx="8229600" cy="3429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
              <a:t>Functions</a:t>
            </a:r>
            <a:endParaRPr/>
          </a:p>
          <a:p>
            <a:pPr indent="-285750" lvl="1" marL="742950" rtl="0" algn="l">
              <a:spcBef>
                <a:spcPts val="560"/>
              </a:spcBef>
              <a:spcAft>
                <a:spcPts val="0"/>
              </a:spcAft>
              <a:buClr>
                <a:schemeClr val="dk1"/>
              </a:buClr>
              <a:buSzPts val="2800"/>
              <a:buChar char="–"/>
            </a:pPr>
            <a:r>
              <a:rPr lang="en"/>
              <a:t>Some prefixes that can be used to clarify</a:t>
            </a:r>
            <a:endParaRPr/>
          </a:p>
          <a:p>
            <a:pPr indent="-228600" lvl="2" marL="1143000" rtl="0" algn="l">
              <a:spcBef>
                <a:spcPts val="480"/>
              </a:spcBef>
              <a:spcAft>
                <a:spcPts val="0"/>
              </a:spcAft>
              <a:buClr>
                <a:schemeClr val="dk1"/>
              </a:buClr>
              <a:buSzPts val="2400"/>
              <a:buChar char="•"/>
            </a:pPr>
            <a:r>
              <a:rPr lang="en">
                <a:latin typeface="Courier"/>
                <a:ea typeface="Courier"/>
                <a:cs typeface="Courier"/>
                <a:sym typeface="Courier"/>
              </a:rPr>
              <a:t>compute</a:t>
            </a:r>
            <a:endParaRPr/>
          </a:p>
          <a:p>
            <a:pPr indent="-228600" lvl="2" marL="1143000" rtl="0" algn="l">
              <a:spcBef>
                <a:spcPts val="480"/>
              </a:spcBef>
              <a:spcAft>
                <a:spcPts val="0"/>
              </a:spcAft>
              <a:buClr>
                <a:schemeClr val="dk1"/>
              </a:buClr>
              <a:buSzPts val="2400"/>
              <a:buChar char="•"/>
            </a:pPr>
            <a:r>
              <a:rPr lang="en">
                <a:latin typeface="Courier"/>
                <a:ea typeface="Courier"/>
                <a:cs typeface="Courier"/>
                <a:sym typeface="Courier"/>
              </a:rPr>
              <a:t>get</a:t>
            </a:r>
            <a:r>
              <a:rPr lang="en"/>
              <a:t>/</a:t>
            </a:r>
            <a:r>
              <a:rPr lang="en">
                <a:latin typeface="Courier"/>
                <a:ea typeface="Courier"/>
                <a:cs typeface="Courier"/>
                <a:sym typeface="Courier"/>
              </a:rPr>
              <a:t>set</a:t>
            </a:r>
            <a:endParaRPr/>
          </a:p>
          <a:p>
            <a:pPr indent="-228600" lvl="2" marL="1143000" rtl="0" algn="l">
              <a:spcBef>
                <a:spcPts val="480"/>
              </a:spcBef>
              <a:spcAft>
                <a:spcPts val="0"/>
              </a:spcAft>
              <a:buClr>
                <a:schemeClr val="dk1"/>
              </a:buClr>
              <a:buSzPts val="2400"/>
              <a:buChar char="•"/>
            </a:pPr>
            <a:r>
              <a:rPr lang="en">
                <a:latin typeface="Courier"/>
                <a:ea typeface="Courier"/>
                <a:cs typeface="Courier"/>
                <a:sym typeface="Courier"/>
              </a:rPr>
              <a:t>find</a:t>
            </a:r>
            <a:endParaRPr/>
          </a:p>
          <a:p>
            <a:pPr indent="-228600" lvl="2" marL="1143000" rtl="0" algn="l">
              <a:spcBef>
                <a:spcPts val="480"/>
              </a:spcBef>
              <a:spcAft>
                <a:spcPts val="0"/>
              </a:spcAft>
              <a:buClr>
                <a:schemeClr val="dk1"/>
              </a:buClr>
              <a:buSzPts val="2400"/>
              <a:buChar char="•"/>
            </a:pPr>
            <a:r>
              <a:rPr lang="en">
                <a:latin typeface="Courier"/>
                <a:ea typeface="Courier"/>
                <a:cs typeface="Courier"/>
                <a:sym typeface="Courier"/>
              </a:rPr>
              <a:t>is/has/can</a:t>
            </a:r>
            <a:endParaRPr/>
          </a:p>
          <a:p>
            <a:pPr indent="-228600" lvl="2" marL="1143000" rtl="0" algn="l">
              <a:spcBef>
                <a:spcPts val="480"/>
              </a:spcBef>
              <a:spcAft>
                <a:spcPts val="0"/>
              </a:spcAft>
              <a:buClr>
                <a:schemeClr val="dk1"/>
              </a:buClr>
              <a:buSzPts val="2400"/>
              <a:buChar char="•"/>
            </a:pPr>
            <a:r>
              <a:rPr lang="en"/>
              <a:t>Use complement names for complement functions</a:t>
            </a:r>
            <a:endParaRPr/>
          </a:p>
          <a:p>
            <a:pPr indent="-228600" lvl="3" marL="1600200" rtl="0" algn="l">
              <a:spcBef>
                <a:spcPts val="400"/>
              </a:spcBef>
              <a:spcAft>
                <a:spcPts val="0"/>
              </a:spcAft>
              <a:buClr>
                <a:schemeClr val="dk1"/>
              </a:buClr>
              <a:buSzPts val="2000"/>
              <a:buChar char="–"/>
            </a:pPr>
            <a:r>
              <a:rPr lang="en">
                <a:latin typeface="Courier"/>
                <a:ea typeface="Courier"/>
                <a:cs typeface="Courier"/>
                <a:sym typeface="Courier"/>
              </a:rPr>
              <a:t>get/set, add/remove, first/last</a:t>
            </a:r>
            <a:endParaRPr/>
          </a:p>
        </p:txBody>
      </p:sp>
      <p:sp>
        <p:nvSpPr>
          <p:cNvPr id="536" name="Google Shape;536;p77"/>
          <p:cNvSpPr txBox="1"/>
          <p:nvPr/>
        </p:nvSpPr>
        <p:spPr>
          <a:xfrm>
            <a:off x="3095600" y="1979175"/>
            <a:ext cx="44958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800">
                <a:solidFill>
                  <a:srgbClr val="FF0000"/>
                </a:solidFill>
                <a:latin typeface="Arial"/>
                <a:ea typeface="Arial"/>
                <a:cs typeface="Arial"/>
                <a:sym typeface="Arial"/>
              </a:rPr>
              <a:t>Reserve for functions that compute something sophisticated, e.g. not average</a:t>
            </a:r>
            <a:endParaRPr/>
          </a:p>
        </p:txBody>
      </p:sp>
      <p:sp>
        <p:nvSpPr>
          <p:cNvPr id="537" name="Google Shape;537;p77"/>
          <p:cNvSpPr txBox="1"/>
          <p:nvPr/>
        </p:nvSpPr>
        <p:spPr>
          <a:xfrm>
            <a:off x="3581400" y="3261200"/>
            <a:ext cx="51054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800">
                <a:solidFill>
                  <a:srgbClr val="FF0000"/>
                </a:solidFill>
                <a:latin typeface="Arial"/>
                <a:ea typeface="Arial"/>
                <a:cs typeface="Arial"/>
                <a:sym typeface="Arial"/>
              </a:rPr>
              <a:t>What kind of return value would you expect from a function with this kind of prefix?</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78"/>
          <p:cNvSpPr txBox="1"/>
          <p:nvPr>
            <p:ph type="title"/>
          </p:nvPr>
        </p:nvSpPr>
        <p:spPr>
          <a:xfrm>
            <a:off x="457200" y="205978"/>
            <a:ext cx="8229600" cy="85725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PEP8</a:t>
            </a:r>
            <a:endParaRPr/>
          </a:p>
        </p:txBody>
      </p:sp>
      <p:sp>
        <p:nvSpPr>
          <p:cNvPr id="544" name="Google Shape;544;p78"/>
          <p:cNvSpPr txBox="1"/>
          <p:nvPr>
            <p:ph idx="1" type="body"/>
          </p:nvPr>
        </p:nvSpPr>
        <p:spPr>
          <a:xfrm>
            <a:off x="457200" y="1028700"/>
            <a:ext cx="8229600" cy="3757200"/>
          </a:xfrm>
          <a:prstGeom prst="rect">
            <a:avLst/>
          </a:prstGeom>
          <a:noFill/>
          <a:ln>
            <a:noFill/>
          </a:ln>
        </p:spPr>
        <p:txBody>
          <a:bodyPr anchorCtr="0" anchor="t" bIns="45700" lIns="91425" spcFirstLastPara="1" rIns="91425" wrap="square" tIns="45700">
            <a:normAutofit lnSpcReduction="20000"/>
          </a:bodyPr>
          <a:lstStyle/>
          <a:p>
            <a:pPr indent="-342900" lvl="0" marL="342900" rtl="0" algn="l">
              <a:spcBef>
                <a:spcPts val="0"/>
              </a:spcBef>
              <a:spcAft>
                <a:spcPts val="0"/>
              </a:spcAft>
              <a:buClr>
                <a:schemeClr val="dk1"/>
              </a:buClr>
              <a:buSzPts val="3200"/>
              <a:buChar char="•"/>
            </a:pPr>
            <a:r>
              <a:rPr lang="en"/>
              <a:t>Naming conventions</a:t>
            </a:r>
            <a:endParaRPr/>
          </a:p>
          <a:p>
            <a:pPr indent="-285750" lvl="1" marL="742950" rtl="0" algn="l">
              <a:spcBef>
                <a:spcPts val="560"/>
              </a:spcBef>
              <a:spcAft>
                <a:spcPts val="0"/>
              </a:spcAft>
              <a:buClr>
                <a:schemeClr val="dk1"/>
              </a:buClr>
              <a:buSzPts val="2800"/>
              <a:buChar char="–"/>
            </a:pPr>
            <a:r>
              <a:rPr lang="en"/>
              <a:t>Global variables</a:t>
            </a:r>
            <a:endParaRPr/>
          </a:p>
          <a:p>
            <a:pPr indent="-228600" lvl="2" marL="1143000" rtl="0" algn="l">
              <a:spcBef>
                <a:spcPts val="480"/>
              </a:spcBef>
              <a:spcAft>
                <a:spcPts val="0"/>
              </a:spcAft>
              <a:buClr>
                <a:schemeClr val="dk1"/>
              </a:buClr>
              <a:buSzPts val="2400"/>
              <a:buChar char="•"/>
            </a:pPr>
            <a:r>
              <a:rPr lang="en"/>
              <a:t>These shouldn’t be truly global, just global to a module’s namespace</a:t>
            </a:r>
            <a:endParaRPr/>
          </a:p>
          <a:p>
            <a:pPr indent="-285750" lvl="1" marL="742950" rtl="0" algn="l">
              <a:spcBef>
                <a:spcPts val="560"/>
              </a:spcBef>
              <a:spcAft>
                <a:spcPts val="0"/>
              </a:spcAft>
              <a:buClr>
                <a:schemeClr val="dk1"/>
              </a:buClr>
              <a:buSzPts val="2800"/>
              <a:buChar char="–"/>
            </a:pPr>
            <a:r>
              <a:rPr lang="en"/>
              <a:t>Function variables</a:t>
            </a:r>
            <a:endParaRPr/>
          </a:p>
          <a:p>
            <a:pPr indent="-285750" lvl="1" marL="742950" rtl="0" algn="l">
              <a:spcBef>
                <a:spcPts val="560"/>
              </a:spcBef>
              <a:spcAft>
                <a:spcPts val="0"/>
              </a:spcAft>
              <a:buClr>
                <a:schemeClr val="dk1"/>
              </a:buClr>
              <a:buSzPts val="2800"/>
              <a:buChar char="–"/>
            </a:pPr>
            <a:r>
              <a:rPr lang="en"/>
              <a:t>Function / method arguments</a:t>
            </a:r>
            <a:endParaRPr/>
          </a:p>
          <a:p>
            <a:pPr indent="-107950" lvl="1" marL="742950" rtl="0" algn="l">
              <a:spcBef>
                <a:spcPts val="560"/>
              </a:spcBef>
              <a:spcAft>
                <a:spcPts val="0"/>
              </a:spcAft>
              <a:buClr>
                <a:schemeClr val="dk1"/>
              </a:buClr>
              <a:buSzPts val="2800"/>
              <a:buNone/>
            </a:pPr>
            <a:r>
              <a:t/>
            </a:r>
            <a:endParaRPr sz="2700"/>
          </a:p>
          <a:p>
            <a:pPr indent="-228600" lvl="2" marL="1143000" rtl="0" algn="l">
              <a:spcBef>
                <a:spcPts val="480"/>
              </a:spcBef>
              <a:spcAft>
                <a:spcPts val="0"/>
              </a:spcAft>
              <a:buClr>
                <a:schemeClr val="dk1"/>
              </a:buClr>
              <a:buSzPts val="2400"/>
              <a:buChar char="•"/>
            </a:pPr>
            <a:r>
              <a:rPr lang="en"/>
              <a:t>All the above use lower case with words separated by underscores</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79"/>
          <p:cNvSpPr txBox="1"/>
          <p:nvPr>
            <p:ph type="title"/>
          </p:nvPr>
        </p:nvSpPr>
        <p:spPr>
          <a:xfrm>
            <a:off x="457200" y="205978"/>
            <a:ext cx="8229600" cy="85725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PEP8</a:t>
            </a:r>
            <a:endParaRPr/>
          </a:p>
        </p:txBody>
      </p:sp>
      <p:sp>
        <p:nvSpPr>
          <p:cNvPr id="551" name="Google Shape;551;p79"/>
          <p:cNvSpPr txBox="1"/>
          <p:nvPr>
            <p:ph idx="1" type="body"/>
          </p:nvPr>
        </p:nvSpPr>
        <p:spPr>
          <a:xfrm>
            <a:off x="457200" y="1028700"/>
            <a:ext cx="8229600" cy="3429000"/>
          </a:xfrm>
          <a:prstGeom prst="rect">
            <a:avLst/>
          </a:prstGeom>
          <a:noFill/>
          <a:ln>
            <a:noFill/>
          </a:ln>
        </p:spPr>
        <p:txBody>
          <a:bodyPr anchorCtr="0" anchor="t" bIns="45700" lIns="91425" spcFirstLastPara="1" rIns="91425" wrap="square" tIns="45700">
            <a:noAutofit/>
          </a:bodyPr>
          <a:lstStyle/>
          <a:p>
            <a:pPr indent="-304800" lvl="0" marL="342900" rtl="0" algn="l">
              <a:spcBef>
                <a:spcPts val="0"/>
              </a:spcBef>
              <a:spcAft>
                <a:spcPts val="0"/>
              </a:spcAft>
              <a:buClr>
                <a:schemeClr val="dk1"/>
              </a:buClr>
              <a:buSzPts val="2600"/>
              <a:buChar char="•"/>
            </a:pPr>
            <a:r>
              <a:rPr lang="en" sz="2600"/>
              <a:t>Naming conventions</a:t>
            </a:r>
            <a:endParaRPr sz="2600"/>
          </a:p>
          <a:p>
            <a:pPr indent="-247650" lvl="1" marL="742950" rtl="0" algn="l">
              <a:spcBef>
                <a:spcPts val="560"/>
              </a:spcBef>
              <a:spcAft>
                <a:spcPts val="0"/>
              </a:spcAft>
              <a:buClr>
                <a:schemeClr val="dk1"/>
              </a:buClr>
              <a:buSzPts val="2200"/>
              <a:buChar char="–"/>
            </a:pPr>
            <a:r>
              <a:rPr lang="en" sz="2200"/>
              <a:t>Constants</a:t>
            </a:r>
            <a:endParaRPr sz="2200"/>
          </a:p>
          <a:p>
            <a:pPr indent="-190500" lvl="2" marL="1143000" rtl="0" algn="l">
              <a:spcBef>
                <a:spcPts val="480"/>
              </a:spcBef>
              <a:spcAft>
                <a:spcPts val="0"/>
              </a:spcAft>
              <a:buClr>
                <a:schemeClr val="dk1"/>
              </a:buClr>
              <a:buSzPts val="1800"/>
              <a:buChar char="•"/>
            </a:pPr>
            <a:r>
              <a:rPr lang="en" sz="1800"/>
              <a:t>What is a constant?</a:t>
            </a:r>
            <a:endParaRPr sz="1800"/>
          </a:p>
          <a:p>
            <a:pPr indent="-76200" lvl="2" marL="1143000" rtl="0" algn="l">
              <a:spcBef>
                <a:spcPts val="480"/>
              </a:spcBef>
              <a:spcAft>
                <a:spcPts val="0"/>
              </a:spcAft>
              <a:buClr>
                <a:schemeClr val="dk1"/>
              </a:buClr>
              <a:buSzPts val="2400"/>
              <a:buNone/>
            </a:pPr>
            <a:r>
              <a:t/>
            </a:r>
            <a:endParaRPr sz="1800"/>
          </a:p>
          <a:p>
            <a:pPr indent="-190500" lvl="2" marL="1143000" rtl="0" algn="l">
              <a:spcBef>
                <a:spcPts val="480"/>
              </a:spcBef>
              <a:spcAft>
                <a:spcPts val="0"/>
              </a:spcAft>
              <a:buClr>
                <a:schemeClr val="dk1"/>
              </a:buClr>
              <a:buSzPts val="1800"/>
              <a:buChar char="•"/>
            </a:pPr>
            <a:r>
              <a:rPr lang="en" sz="1800"/>
              <a:t>Some examples of where you might use constants?</a:t>
            </a:r>
            <a:endParaRPr sz="1800"/>
          </a:p>
          <a:p>
            <a:pPr indent="-76200" lvl="2" marL="1143000" rtl="0" algn="l">
              <a:spcBef>
                <a:spcPts val="480"/>
              </a:spcBef>
              <a:spcAft>
                <a:spcPts val="0"/>
              </a:spcAft>
              <a:buClr>
                <a:schemeClr val="dk1"/>
              </a:buClr>
              <a:buSzPts val="2400"/>
              <a:buNone/>
            </a:pPr>
            <a:r>
              <a:t/>
            </a:r>
            <a:endParaRPr sz="1800"/>
          </a:p>
          <a:p>
            <a:pPr indent="-76200" lvl="2" marL="1143000" rtl="0" algn="l">
              <a:spcBef>
                <a:spcPts val="480"/>
              </a:spcBef>
              <a:spcAft>
                <a:spcPts val="0"/>
              </a:spcAft>
              <a:buClr>
                <a:schemeClr val="dk1"/>
              </a:buClr>
              <a:buSzPts val="2400"/>
              <a:buNone/>
            </a:pPr>
            <a:r>
              <a:t/>
            </a:r>
            <a:endParaRPr sz="1800"/>
          </a:p>
          <a:p>
            <a:pPr indent="-190500" lvl="2" marL="1143000" rtl="0" algn="l">
              <a:spcBef>
                <a:spcPts val="480"/>
              </a:spcBef>
              <a:spcAft>
                <a:spcPts val="0"/>
              </a:spcAft>
              <a:buClr>
                <a:schemeClr val="dk1"/>
              </a:buClr>
              <a:buSzPts val="1800"/>
              <a:buChar char="•"/>
            </a:pPr>
            <a:r>
              <a:rPr lang="en" sz="1800"/>
              <a:t>Python has no specific capability for making a variable constant; all variables are reassignable</a:t>
            </a:r>
            <a:endParaRPr sz="1800"/>
          </a:p>
          <a:p>
            <a:pPr indent="-190500" lvl="2" marL="1143000" rtl="0" algn="l">
              <a:spcBef>
                <a:spcPts val="480"/>
              </a:spcBef>
              <a:spcAft>
                <a:spcPts val="0"/>
              </a:spcAft>
              <a:buClr>
                <a:schemeClr val="dk1"/>
              </a:buClr>
              <a:buSzPts val="1800"/>
              <a:buChar char="•"/>
            </a:pPr>
            <a:r>
              <a:rPr lang="en" sz="1800"/>
              <a:t>To indicate a variable is a constant, use all CAPS, e.g.</a:t>
            </a:r>
            <a:endParaRPr sz="1800"/>
          </a:p>
          <a:p>
            <a:pPr indent="-76200" lvl="2" marL="1143000" rtl="0" algn="l">
              <a:spcBef>
                <a:spcPts val="480"/>
              </a:spcBef>
              <a:spcAft>
                <a:spcPts val="0"/>
              </a:spcAft>
              <a:buClr>
                <a:schemeClr val="dk1"/>
              </a:buClr>
              <a:buSzPts val="2400"/>
              <a:buNone/>
            </a:pPr>
            <a:r>
              <a:t/>
            </a:r>
            <a:endParaRPr sz="1800"/>
          </a:p>
        </p:txBody>
      </p:sp>
      <p:sp>
        <p:nvSpPr>
          <p:cNvPr id="552" name="Google Shape;552;p79"/>
          <p:cNvSpPr txBox="1"/>
          <p:nvPr/>
        </p:nvSpPr>
        <p:spPr>
          <a:xfrm>
            <a:off x="1219200" y="2971800"/>
            <a:ext cx="7029425"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400">
                <a:solidFill>
                  <a:schemeClr val="dk1"/>
                </a:solidFill>
                <a:latin typeface="Calibri"/>
                <a:ea typeface="Calibri"/>
                <a:cs typeface="Calibri"/>
                <a:sym typeface="Calibri"/>
              </a:rPr>
              <a:t>6.0221409e+23           6.67408 × 10</a:t>
            </a:r>
            <a:r>
              <a:rPr b="1" baseline="30000" lang="en" sz="2400">
                <a:solidFill>
                  <a:schemeClr val="dk1"/>
                </a:solidFill>
                <a:latin typeface="Calibri"/>
                <a:ea typeface="Calibri"/>
                <a:cs typeface="Calibri"/>
                <a:sym typeface="Calibri"/>
              </a:rPr>
              <a:t>-11</a:t>
            </a:r>
            <a:r>
              <a:rPr b="1" lang="en" sz="2400">
                <a:solidFill>
                  <a:schemeClr val="dk1"/>
                </a:solidFill>
                <a:latin typeface="Calibri"/>
                <a:ea typeface="Calibri"/>
                <a:cs typeface="Calibri"/>
                <a:sym typeface="Calibri"/>
              </a:rPr>
              <a:t> m</a:t>
            </a:r>
            <a:r>
              <a:rPr b="1" baseline="30000" lang="en" sz="2400">
                <a:solidFill>
                  <a:schemeClr val="dk1"/>
                </a:solidFill>
                <a:latin typeface="Calibri"/>
                <a:ea typeface="Calibri"/>
                <a:cs typeface="Calibri"/>
                <a:sym typeface="Calibri"/>
              </a:rPr>
              <a:t>3</a:t>
            </a:r>
            <a:r>
              <a:rPr b="1" lang="en" sz="2400">
                <a:solidFill>
                  <a:schemeClr val="dk1"/>
                </a:solidFill>
                <a:latin typeface="Calibri"/>
                <a:ea typeface="Calibri"/>
                <a:cs typeface="Calibri"/>
                <a:sym typeface="Calibri"/>
              </a:rPr>
              <a:t> kg</a:t>
            </a:r>
            <a:r>
              <a:rPr b="1" baseline="30000" lang="en" sz="2400">
                <a:solidFill>
                  <a:schemeClr val="dk1"/>
                </a:solidFill>
                <a:latin typeface="Calibri"/>
                <a:ea typeface="Calibri"/>
                <a:cs typeface="Calibri"/>
                <a:sym typeface="Calibri"/>
              </a:rPr>
              <a:t>-1</a:t>
            </a:r>
            <a:r>
              <a:rPr b="1" lang="en" sz="2400">
                <a:solidFill>
                  <a:schemeClr val="dk1"/>
                </a:solidFill>
                <a:latin typeface="Calibri"/>
                <a:ea typeface="Calibri"/>
                <a:cs typeface="Calibri"/>
                <a:sym typeface="Calibri"/>
              </a:rPr>
              <a:t> s</a:t>
            </a:r>
            <a:r>
              <a:rPr b="1" baseline="30000" lang="en" sz="2400">
                <a:solidFill>
                  <a:schemeClr val="dk1"/>
                </a:solidFill>
                <a:latin typeface="Calibri"/>
                <a:ea typeface="Calibri"/>
                <a:cs typeface="Calibri"/>
                <a:sym typeface="Calibri"/>
              </a:rPr>
              <a:t>-2</a:t>
            </a:r>
            <a:endParaRPr b="1" sz="2400">
              <a:solidFill>
                <a:schemeClr val="dk1"/>
              </a:solidFill>
              <a:latin typeface="Calibri"/>
              <a:ea typeface="Calibri"/>
              <a:cs typeface="Calibri"/>
              <a:sym typeface="Calibri"/>
            </a:endParaRPr>
          </a:p>
        </p:txBody>
      </p:sp>
      <p:pic>
        <p:nvPicPr>
          <p:cNvPr id="553" name="Google Shape;553;p79"/>
          <p:cNvPicPr preferRelativeResize="0"/>
          <p:nvPr/>
        </p:nvPicPr>
        <p:blipFill rotWithShape="1">
          <a:blip r:embed="rId3">
            <a:alphaModFix/>
          </a:blip>
          <a:srcRect b="0" l="0" r="0" t="0"/>
          <a:stretch/>
        </p:blipFill>
        <p:spPr>
          <a:xfrm>
            <a:off x="1219196" y="1328585"/>
            <a:ext cx="6153150" cy="2105025"/>
          </a:xfrm>
          <a:prstGeom prst="rect">
            <a:avLst/>
          </a:prstGeom>
          <a:noFill/>
          <a:ln>
            <a:noFill/>
          </a:ln>
        </p:spPr>
      </p:pic>
      <p:pic>
        <p:nvPicPr>
          <p:cNvPr id="554" name="Google Shape;554;p79"/>
          <p:cNvPicPr preferRelativeResize="0"/>
          <p:nvPr/>
        </p:nvPicPr>
        <p:blipFill rotWithShape="1">
          <a:blip r:embed="rId4">
            <a:alphaModFix/>
          </a:blip>
          <a:srcRect b="0" l="0" r="0" t="0"/>
          <a:stretch/>
        </p:blipFill>
        <p:spPr>
          <a:xfrm>
            <a:off x="2207249" y="3698980"/>
            <a:ext cx="3786377" cy="80195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80"/>
          <p:cNvSpPr txBox="1"/>
          <p:nvPr>
            <p:ph type="title"/>
          </p:nvPr>
        </p:nvSpPr>
        <p:spPr>
          <a:xfrm>
            <a:off x="457200" y="205978"/>
            <a:ext cx="8229600" cy="85725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PEP8</a:t>
            </a:r>
            <a:endParaRPr/>
          </a:p>
        </p:txBody>
      </p:sp>
      <p:sp>
        <p:nvSpPr>
          <p:cNvPr id="561" name="Google Shape;561;p80"/>
          <p:cNvSpPr txBox="1"/>
          <p:nvPr>
            <p:ph idx="1" type="body"/>
          </p:nvPr>
        </p:nvSpPr>
        <p:spPr>
          <a:xfrm>
            <a:off x="457200" y="1028700"/>
            <a:ext cx="8229600" cy="3429000"/>
          </a:xfrm>
          <a:prstGeom prst="rect">
            <a:avLst/>
          </a:prstGeom>
          <a:noFill/>
          <a:ln>
            <a:noFill/>
          </a:ln>
        </p:spPr>
        <p:txBody>
          <a:bodyPr anchorCtr="0" anchor="t" bIns="45700" lIns="91425" spcFirstLastPara="1" rIns="91425" wrap="square" tIns="45700">
            <a:normAutofit/>
          </a:bodyPr>
          <a:lstStyle/>
          <a:p>
            <a:pPr indent="-304800" lvl="0" marL="342900" rtl="0" algn="l">
              <a:spcBef>
                <a:spcPts val="0"/>
              </a:spcBef>
              <a:spcAft>
                <a:spcPts val="0"/>
              </a:spcAft>
              <a:buClr>
                <a:schemeClr val="dk1"/>
              </a:buClr>
              <a:buSzPts val="2600"/>
              <a:buChar char="•"/>
            </a:pPr>
            <a:r>
              <a:rPr lang="en" sz="2600"/>
              <a:t>Naming conventions</a:t>
            </a:r>
            <a:endParaRPr sz="2600"/>
          </a:p>
          <a:p>
            <a:pPr indent="-247650" lvl="1" marL="742950" rtl="0" algn="l">
              <a:spcBef>
                <a:spcPts val="560"/>
              </a:spcBef>
              <a:spcAft>
                <a:spcPts val="0"/>
              </a:spcAft>
              <a:buClr>
                <a:schemeClr val="dk1"/>
              </a:buClr>
              <a:buSzPts val="2200"/>
              <a:buChar char="–"/>
            </a:pPr>
            <a:r>
              <a:rPr lang="en" sz="2200"/>
              <a:t>Constants</a:t>
            </a:r>
            <a:endParaRPr sz="2200"/>
          </a:p>
          <a:p>
            <a:pPr indent="-190500" lvl="2" marL="1143000" rtl="0" algn="l">
              <a:spcBef>
                <a:spcPts val="480"/>
              </a:spcBef>
              <a:spcAft>
                <a:spcPts val="0"/>
              </a:spcAft>
              <a:buClr>
                <a:schemeClr val="dk1"/>
              </a:buClr>
              <a:buSzPts val="1800"/>
              <a:buChar char="•"/>
            </a:pPr>
            <a:r>
              <a:rPr lang="en" sz="1800"/>
              <a:t>Remember this ugly mess?  What could be a constant?</a:t>
            </a:r>
            <a:endParaRPr sz="1800"/>
          </a:p>
          <a:p>
            <a:pPr indent="-76200" lvl="2" marL="1143000" rtl="0" algn="l">
              <a:spcBef>
                <a:spcPts val="480"/>
              </a:spcBef>
              <a:spcAft>
                <a:spcPts val="0"/>
              </a:spcAft>
              <a:buClr>
                <a:schemeClr val="dk1"/>
              </a:buClr>
              <a:buSzPts val="2400"/>
              <a:buNone/>
            </a:pPr>
            <a:r>
              <a:t/>
            </a:r>
            <a:endParaRPr sz="1800"/>
          </a:p>
        </p:txBody>
      </p:sp>
      <p:sp>
        <p:nvSpPr>
          <p:cNvPr id="562" name="Google Shape;562;p80"/>
          <p:cNvSpPr txBox="1"/>
          <p:nvPr>
            <p:ph idx="12" type="sldNum"/>
          </p:nvPr>
        </p:nvSpPr>
        <p:spPr>
          <a:xfrm>
            <a:off x="3124200" y="4767263"/>
            <a:ext cx="2895600" cy="27384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 sz="1800">
                <a:solidFill>
                  <a:schemeClr val="dk1"/>
                </a:solidFill>
                <a:latin typeface="Arial"/>
                <a:ea typeface="Arial"/>
                <a:cs typeface="Arial"/>
                <a:sym typeface="Arial"/>
              </a:rPr>
              <a:t>‹#›</a:t>
            </a:fld>
            <a:endParaRPr sz="1800">
              <a:solidFill>
                <a:schemeClr val="dk1"/>
              </a:solidFill>
              <a:latin typeface="Arial"/>
              <a:ea typeface="Arial"/>
              <a:cs typeface="Arial"/>
              <a:sym typeface="Arial"/>
            </a:endParaRPr>
          </a:p>
        </p:txBody>
      </p:sp>
      <p:sp>
        <p:nvSpPr>
          <p:cNvPr id="563" name="Google Shape;563;p80"/>
          <p:cNvSpPr txBox="1"/>
          <p:nvPr>
            <p:ph idx="11" type="ftr"/>
          </p:nvPr>
        </p:nvSpPr>
        <p:spPr>
          <a:xfrm>
            <a:off x="3114675" y="4698206"/>
            <a:ext cx="2895600" cy="27384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rgbClr val="898989"/>
              </a:solidFill>
              <a:latin typeface="Calibri"/>
              <a:ea typeface="Calibri"/>
              <a:cs typeface="Calibri"/>
              <a:sym typeface="Calibri"/>
            </a:endParaRPr>
          </a:p>
        </p:txBody>
      </p:sp>
      <p:pic>
        <p:nvPicPr>
          <p:cNvPr id="564" name="Google Shape;564;p80"/>
          <p:cNvPicPr preferRelativeResize="0"/>
          <p:nvPr/>
        </p:nvPicPr>
        <p:blipFill rotWithShape="1">
          <a:blip r:embed="rId3">
            <a:alphaModFix/>
          </a:blip>
          <a:srcRect b="0" l="0" r="0" t="0"/>
          <a:stretch/>
        </p:blipFill>
        <p:spPr>
          <a:xfrm>
            <a:off x="873475" y="2213788"/>
            <a:ext cx="6858002" cy="2929712"/>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81"/>
          <p:cNvSpPr txBox="1"/>
          <p:nvPr>
            <p:ph type="title"/>
          </p:nvPr>
        </p:nvSpPr>
        <p:spPr>
          <a:xfrm>
            <a:off x="457200" y="205978"/>
            <a:ext cx="8229600" cy="85725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PEP8</a:t>
            </a:r>
            <a:endParaRPr/>
          </a:p>
        </p:txBody>
      </p:sp>
      <p:sp>
        <p:nvSpPr>
          <p:cNvPr id="571" name="Google Shape;571;p81"/>
          <p:cNvSpPr txBox="1"/>
          <p:nvPr>
            <p:ph idx="1" type="body"/>
          </p:nvPr>
        </p:nvSpPr>
        <p:spPr>
          <a:xfrm>
            <a:off x="457200" y="1028700"/>
            <a:ext cx="8229600" cy="4002900"/>
          </a:xfrm>
          <a:prstGeom prst="rect">
            <a:avLst/>
          </a:prstGeom>
          <a:noFill/>
          <a:ln>
            <a:noFill/>
          </a:ln>
        </p:spPr>
        <p:txBody>
          <a:bodyPr anchorCtr="0" anchor="t" bIns="45700" lIns="91425" spcFirstLastPara="1" rIns="91425" wrap="square" tIns="45700">
            <a:normAutofit lnSpcReduction="20000"/>
          </a:bodyPr>
          <a:lstStyle/>
          <a:p>
            <a:pPr indent="-342900" lvl="0" marL="342900" rtl="0" algn="l">
              <a:spcBef>
                <a:spcPts val="0"/>
              </a:spcBef>
              <a:spcAft>
                <a:spcPts val="0"/>
              </a:spcAft>
              <a:buClr>
                <a:schemeClr val="dk1"/>
              </a:buClr>
              <a:buSzPts val="3200"/>
              <a:buChar char="•"/>
            </a:pPr>
            <a:r>
              <a:rPr lang="en"/>
              <a:t>Naming conventions</a:t>
            </a:r>
            <a:endParaRPr/>
          </a:p>
          <a:p>
            <a:pPr indent="-285750" lvl="1" marL="742950" rtl="0" algn="l">
              <a:spcBef>
                <a:spcPts val="560"/>
              </a:spcBef>
              <a:spcAft>
                <a:spcPts val="0"/>
              </a:spcAft>
              <a:buClr>
                <a:schemeClr val="dk1"/>
              </a:buClr>
              <a:buSzPts val="2800"/>
              <a:buChar char="–"/>
            </a:pPr>
            <a:r>
              <a:rPr lang="en"/>
              <a:t>When naming functions and variables…</a:t>
            </a:r>
            <a:endParaRPr/>
          </a:p>
          <a:p>
            <a:pPr indent="-228600" lvl="2" marL="1143000" rtl="0" algn="l">
              <a:spcBef>
                <a:spcPts val="480"/>
              </a:spcBef>
              <a:spcAft>
                <a:spcPts val="0"/>
              </a:spcAft>
              <a:buClr>
                <a:schemeClr val="dk1"/>
              </a:buClr>
              <a:buSzPts val="2400"/>
              <a:buChar char="•"/>
            </a:pPr>
            <a:r>
              <a:rPr lang="en"/>
              <a:t>Be consistent about pluralization / type Ids</a:t>
            </a:r>
            <a:endParaRPr/>
          </a:p>
          <a:p>
            <a:pPr indent="-76200" lvl="2" marL="1143000" rtl="0" algn="l">
              <a:spcBef>
                <a:spcPts val="480"/>
              </a:spcBef>
              <a:spcAft>
                <a:spcPts val="0"/>
              </a:spcAft>
              <a:buClr>
                <a:schemeClr val="dk1"/>
              </a:buClr>
              <a:buSzPts val="2400"/>
              <a:buNone/>
            </a:pPr>
            <a:r>
              <a:t/>
            </a:r>
            <a:endParaRPr/>
          </a:p>
          <a:p>
            <a:pPr indent="-76200" lvl="2" marL="1143000" rtl="0" algn="l">
              <a:spcBef>
                <a:spcPts val="480"/>
              </a:spcBef>
              <a:spcAft>
                <a:spcPts val="0"/>
              </a:spcAft>
              <a:buClr>
                <a:schemeClr val="dk1"/>
              </a:buClr>
              <a:buSzPts val="2400"/>
              <a:buNone/>
            </a:pPr>
            <a:r>
              <a:t/>
            </a:r>
            <a:endParaRPr/>
          </a:p>
          <a:p>
            <a:pPr indent="0" lvl="2" marL="1066800" rtl="0" algn="l">
              <a:spcBef>
                <a:spcPts val="480"/>
              </a:spcBef>
              <a:spcAft>
                <a:spcPts val="0"/>
              </a:spcAft>
              <a:buClr>
                <a:schemeClr val="dk1"/>
              </a:buClr>
              <a:buSzPts val="2400"/>
              <a:buNone/>
            </a:pPr>
            <a:r>
              <a:t/>
            </a:r>
            <a:endParaRPr/>
          </a:p>
          <a:p>
            <a:pPr indent="-76200" lvl="2" marL="1143000" rtl="0" algn="l">
              <a:spcBef>
                <a:spcPts val="480"/>
              </a:spcBef>
              <a:spcAft>
                <a:spcPts val="0"/>
              </a:spcAft>
              <a:buClr>
                <a:schemeClr val="dk1"/>
              </a:buClr>
              <a:buSzPts val="2400"/>
              <a:buNone/>
            </a:pPr>
            <a:r>
              <a:t/>
            </a:r>
            <a:endParaRPr/>
          </a:p>
          <a:p>
            <a:pPr indent="-228600" lvl="2" marL="1143000" rtl="0" algn="l">
              <a:spcBef>
                <a:spcPts val="480"/>
              </a:spcBef>
              <a:spcAft>
                <a:spcPts val="0"/>
              </a:spcAft>
              <a:buClr>
                <a:schemeClr val="dk1"/>
              </a:buClr>
              <a:buSzPts val="2400"/>
              <a:buChar char="•"/>
            </a:pPr>
            <a:r>
              <a:rPr lang="en"/>
              <a:t>Which do you prefer and why?</a:t>
            </a:r>
            <a:endParaRPr/>
          </a:p>
          <a:p>
            <a:pPr indent="-228600" lvl="2" marL="1143000" rtl="0" algn="l">
              <a:spcBef>
                <a:spcPts val="480"/>
              </a:spcBef>
              <a:spcAft>
                <a:spcPts val="0"/>
              </a:spcAft>
              <a:buClr>
                <a:schemeClr val="dk1"/>
              </a:buClr>
              <a:buSzPts val="2400"/>
              <a:buChar char="•"/>
            </a:pPr>
            <a:r>
              <a:rPr lang="en"/>
              <a:t>Given your choice for the above, what would I name a variable that contained a collection of times? Users? </a:t>
            </a:r>
            <a:endParaRPr/>
          </a:p>
        </p:txBody>
      </p:sp>
      <p:pic>
        <p:nvPicPr>
          <p:cNvPr id="572" name="Google Shape;572;p81"/>
          <p:cNvPicPr preferRelativeResize="0"/>
          <p:nvPr/>
        </p:nvPicPr>
        <p:blipFill rotWithShape="1">
          <a:blip r:embed="rId3">
            <a:alphaModFix/>
          </a:blip>
          <a:srcRect b="0" l="0" r="0" t="0"/>
          <a:stretch/>
        </p:blipFill>
        <p:spPr>
          <a:xfrm>
            <a:off x="2883950" y="2571750"/>
            <a:ext cx="2600325" cy="76200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82"/>
          <p:cNvSpPr txBox="1"/>
          <p:nvPr>
            <p:ph type="title"/>
          </p:nvPr>
        </p:nvSpPr>
        <p:spPr>
          <a:xfrm>
            <a:off x="457200" y="205978"/>
            <a:ext cx="8229600" cy="85725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PEP8</a:t>
            </a:r>
            <a:endParaRPr/>
          </a:p>
        </p:txBody>
      </p:sp>
      <p:sp>
        <p:nvSpPr>
          <p:cNvPr id="579" name="Google Shape;579;p82"/>
          <p:cNvSpPr txBox="1"/>
          <p:nvPr>
            <p:ph idx="1" type="body"/>
          </p:nvPr>
        </p:nvSpPr>
        <p:spPr>
          <a:xfrm>
            <a:off x="457200" y="1028700"/>
            <a:ext cx="8229600" cy="3429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
              <a:t>There is a lot more detail in the PEP8 spec (on the syllabus)… E.g.  Why is this not only bad style but potentially buggy?</a:t>
            </a:r>
            <a:endParaRPr/>
          </a:p>
        </p:txBody>
      </p:sp>
      <p:pic>
        <p:nvPicPr>
          <p:cNvPr id="580" name="Google Shape;580;p82"/>
          <p:cNvPicPr preferRelativeResize="0"/>
          <p:nvPr/>
        </p:nvPicPr>
        <p:blipFill rotWithShape="1">
          <a:blip r:embed="rId3">
            <a:alphaModFix/>
          </a:blip>
          <a:srcRect b="0" l="0" r="0" t="0"/>
          <a:stretch/>
        </p:blipFill>
        <p:spPr>
          <a:xfrm>
            <a:off x="2324100" y="2743200"/>
            <a:ext cx="3371850" cy="145732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83"/>
          <p:cNvSpPr txBox="1"/>
          <p:nvPr>
            <p:ph type="title"/>
          </p:nvPr>
        </p:nvSpPr>
        <p:spPr>
          <a:xfrm>
            <a:off x="457200" y="205978"/>
            <a:ext cx="8229600" cy="85725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PEP8</a:t>
            </a:r>
            <a:endParaRPr/>
          </a:p>
        </p:txBody>
      </p:sp>
      <p:sp>
        <p:nvSpPr>
          <p:cNvPr id="587" name="Google Shape;587;p83"/>
          <p:cNvSpPr txBox="1"/>
          <p:nvPr>
            <p:ph idx="1" type="body"/>
          </p:nvPr>
        </p:nvSpPr>
        <p:spPr>
          <a:xfrm>
            <a:off x="457200" y="1028700"/>
            <a:ext cx="8229600" cy="3429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
              <a:t>Correct version</a:t>
            </a:r>
            <a:endParaRPr/>
          </a:p>
        </p:txBody>
      </p:sp>
      <p:pic>
        <p:nvPicPr>
          <p:cNvPr id="588" name="Google Shape;588;p83"/>
          <p:cNvPicPr preferRelativeResize="0"/>
          <p:nvPr/>
        </p:nvPicPr>
        <p:blipFill rotWithShape="1">
          <a:blip r:embed="rId3">
            <a:alphaModFix/>
          </a:blip>
          <a:srcRect b="0" l="0" r="0" t="0"/>
          <a:stretch/>
        </p:blipFill>
        <p:spPr>
          <a:xfrm>
            <a:off x="2540000" y="1808560"/>
            <a:ext cx="3048000" cy="1838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0"/>
          <p:cNvSpPr txBox="1"/>
          <p:nvPr>
            <p:ph type="title"/>
          </p:nvPr>
        </p:nvSpPr>
        <p:spPr>
          <a:xfrm>
            <a:off x="457200" y="205978"/>
            <a:ext cx="8229600" cy="85725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Programming Style</a:t>
            </a:r>
            <a:endParaRPr/>
          </a:p>
        </p:txBody>
      </p:sp>
      <p:sp>
        <p:nvSpPr>
          <p:cNvPr id="151" name="Google Shape;151;p30"/>
          <p:cNvSpPr txBox="1"/>
          <p:nvPr>
            <p:ph idx="1" type="body"/>
          </p:nvPr>
        </p:nvSpPr>
        <p:spPr>
          <a:xfrm>
            <a:off x="457200" y="1028700"/>
            <a:ext cx="8229600" cy="3429000"/>
          </a:xfrm>
          <a:prstGeom prst="rect">
            <a:avLst/>
          </a:prstGeom>
          <a:noFill/>
          <a:ln>
            <a:noFill/>
          </a:ln>
        </p:spPr>
        <p:txBody>
          <a:bodyPr anchorCtr="0" anchor="t" bIns="45700" lIns="91425" spcFirstLastPara="1" rIns="91425" wrap="square" tIns="45700">
            <a:noAutofit/>
          </a:bodyPr>
          <a:lstStyle/>
          <a:p>
            <a:pPr indent="-330200" lvl="0" marL="342900" rtl="0" algn="l">
              <a:spcBef>
                <a:spcPts val="0"/>
              </a:spcBef>
              <a:spcAft>
                <a:spcPts val="0"/>
              </a:spcAft>
              <a:buClr>
                <a:schemeClr val="dk1"/>
              </a:buClr>
              <a:buSzPts val="3000"/>
              <a:buChar char="•"/>
            </a:pPr>
            <a:r>
              <a:rPr lang="en" sz="3000"/>
              <a:t>Why is it important that people can read your code? (SURF)</a:t>
            </a:r>
            <a:endParaRPr sz="3000"/>
          </a:p>
          <a:p>
            <a:pPr indent="-273050" lvl="1" marL="742950" rtl="0" algn="l">
              <a:spcBef>
                <a:spcPts val="560"/>
              </a:spcBef>
              <a:spcAft>
                <a:spcPts val="0"/>
              </a:spcAft>
              <a:buClr>
                <a:schemeClr val="dk1"/>
              </a:buClr>
              <a:buSzPts val="2600"/>
              <a:buChar char="–"/>
            </a:pPr>
            <a:r>
              <a:rPr lang="en" sz="2600"/>
              <a:t>Sustainable</a:t>
            </a:r>
            <a:endParaRPr sz="2600"/>
          </a:p>
          <a:p>
            <a:pPr indent="-215900" lvl="2" marL="1143000" rtl="0" algn="l">
              <a:spcBef>
                <a:spcPts val="480"/>
              </a:spcBef>
              <a:spcAft>
                <a:spcPts val="0"/>
              </a:spcAft>
              <a:buClr>
                <a:schemeClr val="dk1"/>
              </a:buClr>
              <a:buSzPts val="2200"/>
              <a:buChar char="•"/>
            </a:pPr>
            <a:r>
              <a:rPr lang="en" sz="2200"/>
              <a:t>New version of Python (4.X)</a:t>
            </a:r>
            <a:endParaRPr sz="2200"/>
          </a:p>
          <a:p>
            <a:pPr indent="-273050" lvl="1" marL="742950" rtl="0" algn="l">
              <a:spcBef>
                <a:spcPts val="560"/>
              </a:spcBef>
              <a:spcAft>
                <a:spcPts val="0"/>
              </a:spcAft>
              <a:buClr>
                <a:schemeClr val="dk1"/>
              </a:buClr>
              <a:buSzPts val="2600"/>
              <a:buChar char="–"/>
            </a:pPr>
            <a:r>
              <a:rPr lang="en" sz="2600"/>
              <a:t>Understandable</a:t>
            </a:r>
            <a:endParaRPr sz="2600"/>
          </a:p>
          <a:p>
            <a:pPr indent="-215900" lvl="2" marL="1143000" rtl="0" algn="l">
              <a:spcBef>
                <a:spcPts val="480"/>
              </a:spcBef>
              <a:spcAft>
                <a:spcPts val="0"/>
              </a:spcAft>
              <a:buClr>
                <a:schemeClr val="dk1"/>
              </a:buClr>
              <a:buSzPts val="2200"/>
              <a:buChar char="•"/>
            </a:pPr>
            <a:r>
              <a:rPr lang="en" sz="2200"/>
              <a:t>Is it doing what you claim?</a:t>
            </a:r>
            <a:endParaRPr sz="2200"/>
          </a:p>
          <a:p>
            <a:pPr indent="-273050" lvl="1" marL="742950" rtl="0" algn="l">
              <a:spcBef>
                <a:spcPts val="560"/>
              </a:spcBef>
              <a:spcAft>
                <a:spcPts val="0"/>
              </a:spcAft>
              <a:buClr>
                <a:schemeClr val="dk1"/>
              </a:buClr>
              <a:buSzPts val="2600"/>
              <a:buChar char="–"/>
            </a:pPr>
            <a:r>
              <a:rPr lang="en" sz="2600"/>
              <a:t>Reusable</a:t>
            </a:r>
            <a:endParaRPr sz="2600"/>
          </a:p>
          <a:p>
            <a:pPr indent="-215900" lvl="2" marL="1143000" rtl="0" algn="l">
              <a:spcBef>
                <a:spcPts val="480"/>
              </a:spcBef>
              <a:spcAft>
                <a:spcPts val="0"/>
              </a:spcAft>
              <a:buClr>
                <a:schemeClr val="dk1"/>
              </a:buClr>
              <a:buSzPts val="2200"/>
              <a:buChar char="•"/>
            </a:pPr>
            <a:r>
              <a:rPr lang="en" sz="2200"/>
              <a:t>Can it be incorporated into a larger project?</a:t>
            </a:r>
            <a:endParaRPr sz="2200"/>
          </a:p>
          <a:p>
            <a:pPr indent="-273050" lvl="1" marL="742950" rtl="0" algn="l">
              <a:spcBef>
                <a:spcPts val="560"/>
              </a:spcBef>
              <a:spcAft>
                <a:spcPts val="0"/>
              </a:spcAft>
              <a:buClr>
                <a:schemeClr val="dk1"/>
              </a:buClr>
              <a:buSzPts val="2600"/>
              <a:buChar char="–"/>
            </a:pPr>
            <a:r>
              <a:rPr lang="en" sz="2600"/>
              <a:t>Fixable</a:t>
            </a:r>
            <a:endParaRPr sz="26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84"/>
          <p:cNvSpPr txBox="1"/>
          <p:nvPr>
            <p:ph type="title"/>
          </p:nvPr>
        </p:nvSpPr>
        <p:spPr>
          <a:xfrm>
            <a:off x="457200" y="205978"/>
            <a:ext cx="8229600" cy="85725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PEP8</a:t>
            </a:r>
            <a:endParaRPr/>
          </a:p>
        </p:txBody>
      </p:sp>
      <p:sp>
        <p:nvSpPr>
          <p:cNvPr id="595" name="Google Shape;595;p84"/>
          <p:cNvSpPr txBox="1"/>
          <p:nvPr>
            <p:ph idx="1" type="body"/>
          </p:nvPr>
        </p:nvSpPr>
        <p:spPr>
          <a:xfrm>
            <a:off x="457200" y="1028700"/>
            <a:ext cx="8229600" cy="3429000"/>
          </a:xfrm>
          <a:prstGeom prst="rect">
            <a:avLst/>
          </a:prstGeom>
          <a:noFill/>
          <a:ln>
            <a:noFill/>
          </a:ln>
        </p:spPr>
        <p:txBody>
          <a:bodyPr anchorCtr="0" anchor="t" bIns="45700" lIns="91425" spcFirstLastPara="1" rIns="91425" wrap="square" tIns="45700">
            <a:normAutofit fontScale="92500" lnSpcReduction="10000"/>
          </a:bodyPr>
          <a:lstStyle/>
          <a:p>
            <a:pPr indent="-327660" lvl="0" marL="342900" rtl="0" algn="l">
              <a:spcBef>
                <a:spcPts val="0"/>
              </a:spcBef>
              <a:spcAft>
                <a:spcPts val="0"/>
              </a:spcAft>
              <a:buClr>
                <a:schemeClr val="dk1"/>
              </a:buClr>
              <a:buSzPct val="100000"/>
              <a:buChar char="•"/>
            </a:pPr>
            <a:r>
              <a:rPr lang="en"/>
              <a:t>Programming Recommendations</a:t>
            </a:r>
            <a:endParaRPr/>
          </a:p>
          <a:p>
            <a:pPr indent="-272415" lvl="1" marL="742950" rtl="0" algn="l">
              <a:spcBef>
                <a:spcPts val="560"/>
              </a:spcBef>
              <a:spcAft>
                <a:spcPts val="0"/>
              </a:spcAft>
              <a:buClr>
                <a:schemeClr val="dk1"/>
              </a:buClr>
              <a:buSzPct val="100000"/>
              <a:buChar char="–"/>
            </a:pPr>
            <a:r>
              <a:rPr lang="en"/>
              <a:t>This section is highly recommended</a:t>
            </a:r>
            <a:endParaRPr/>
          </a:p>
          <a:p>
            <a:pPr indent="-272415" lvl="1" marL="742950" rtl="0" algn="l">
              <a:spcBef>
                <a:spcPts val="560"/>
              </a:spcBef>
              <a:spcAft>
                <a:spcPts val="0"/>
              </a:spcAft>
              <a:buClr>
                <a:schemeClr val="dk1"/>
              </a:buClr>
              <a:buSzPct val="100000"/>
              <a:buChar char="–"/>
            </a:pPr>
            <a:r>
              <a:rPr lang="en" u="sng">
                <a:solidFill>
                  <a:schemeClr val="hlink"/>
                </a:solidFill>
                <a:hlinkClick r:id="rId3"/>
              </a:rPr>
              <a:t>https://www.python.org/dev/peps/pep-0008/#id46</a:t>
            </a:r>
            <a:endParaRPr/>
          </a:p>
          <a:p>
            <a:pPr indent="-272415" lvl="1" marL="742950" rtl="0" algn="l">
              <a:spcBef>
                <a:spcPts val="560"/>
              </a:spcBef>
              <a:spcAft>
                <a:spcPts val="0"/>
              </a:spcAft>
              <a:buClr>
                <a:schemeClr val="dk1"/>
              </a:buClr>
              <a:buSzPct val="100000"/>
              <a:buChar char="–"/>
            </a:pPr>
            <a:r>
              <a:rPr lang="en"/>
              <a:t>E.g. Use ''.startswith() and ''.endswith() instead of string slicing to check for prefixes or suffixes.</a:t>
            </a:r>
            <a:endParaRPr/>
          </a:p>
          <a:p>
            <a:pPr indent="-107950" lvl="1" marL="742950" rtl="0" algn="l">
              <a:spcBef>
                <a:spcPts val="560"/>
              </a:spcBef>
              <a:spcAft>
                <a:spcPts val="0"/>
              </a:spcAft>
              <a:buClr>
                <a:schemeClr val="dk1"/>
              </a:buClr>
              <a:buSzPct val="100000"/>
              <a:buNone/>
            </a:pPr>
            <a:r>
              <a:t/>
            </a:r>
            <a:endParaRPr/>
          </a:p>
          <a:p>
            <a:pPr indent="-272415" lvl="1" marL="742950" rtl="0" algn="l">
              <a:spcBef>
                <a:spcPts val="560"/>
              </a:spcBef>
              <a:spcAft>
                <a:spcPts val="0"/>
              </a:spcAft>
              <a:buClr>
                <a:schemeClr val="dk1"/>
              </a:buClr>
              <a:buSzPct val="100000"/>
              <a:buChar char="–"/>
            </a:pPr>
            <a:r>
              <a:rPr lang="en"/>
              <a:t>E.g. For sequences, (strings, lists, tuples), use the fact that empty sequences are false.</a:t>
            </a:r>
            <a:endParaRPr/>
          </a:p>
        </p:txBody>
      </p:sp>
      <p:pic>
        <p:nvPicPr>
          <p:cNvPr id="596" name="Google Shape;596;p84"/>
          <p:cNvPicPr preferRelativeResize="0"/>
          <p:nvPr/>
        </p:nvPicPr>
        <p:blipFill rotWithShape="1">
          <a:blip r:embed="rId4">
            <a:alphaModFix/>
          </a:blip>
          <a:srcRect b="0" l="0" r="0" t="0"/>
          <a:stretch/>
        </p:blipFill>
        <p:spPr>
          <a:xfrm>
            <a:off x="917463" y="3280875"/>
            <a:ext cx="3028950" cy="209550"/>
          </a:xfrm>
          <a:prstGeom prst="rect">
            <a:avLst/>
          </a:prstGeom>
          <a:noFill/>
          <a:ln>
            <a:noFill/>
          </a:ln>
        </p:spPr>
      </p:pic>
      <p:pic>
        <p:nvPicPr>
          <p:cNvPr id="597" name="Google Shape;597;p84"/>
          <p:cNvPicPr preferRelativeResize="0"/>
          <p:nvPr/>
        </p:nvPicPr>
        <p:blipFill rotWithShape="1">
          <a:blip r:embed="rId5">
            <a:alphaModFix/>
          </a:blip>
          <a:srcRect b="0" l="0" r="0" t="0"/>
          <a:stretch/>
        </p:blipFill>
        <p:spPr>
          <a:xfrm>
            <a:off x="4667918" y="3290400"/>
            <a:ext cx="2733675" cy="190500"/>
          </a:xfrm>
          <a:prstGeom prst="rect">
            <a:avLst/>
          </a:prstGeom>
          <a:noFill/>
          <a:ln>
            <a:noFill/>
          </a:ln>
        </p:spPr>
      </p:pic>
      <p:pic>
        <p:nvPicPr>
          <p:cNvPr id="598" name="Google Shape;598;p84"/>
          <p:cNvPicPr preferRelativeResize="0"/>
          <p:nvPr/>
        </p:nvPicPr>
        <p:blipFill rotWithShape="1">
          <a:blip r:embed="rId6">
            <a:alphaModFix/>
          </a:blip>
          <a:srcRect b="0" l="0" r="0" t="0"/>
          <a:stretch/>
        </p:blipFill>
        <p:spPr>
          <a:xfrm>
            <a:off x="1636600" y="4457706"/>
            <a:ext cx="1590675" cy="342900"/>
          </a:xfrm>
          <a:prstGeom prst="rect">
            <a:avLst/>
          </a:prstGeom>
          <a:noFill/>
          <a:ln>
            <a:noFill/>
          </a:ln>
        </p:spPr>
      </p:pic>
      <p:pic>
        <p:nvPicPr>
          <p:cNvPr id="599" name="Google Shape;599;p84"/>
          <p:cNvPicPr preferRelativeResize="0"/>
          <p:nvPr/>
        </p:nvPicPr>
        <p:blipFill rotWithShape="1">
          <a:blip r:embed="rId7">
            <a:alphaModFix/>
          </a:blip>
          <a:srcRect b="0" l="0" r="0" t="0"/>
          <a:stretch/>
        </p:blipFill>
        <p:spPr>
          <a:xfrm>
            <a:off x="5029868" y="4448179"/>
            <a:ext cx="2009775" cy="36195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85"/>
          <p:cNvSpPr txBox="1"/>
          <p:nvPr>
            <p:ph type="title"/>
          </p:nvPr>
        </p:nvSpPr>
        <p:spPr>
          <a:xfrm>
            <a:off x="457200" y="205978"/>
            <a:ext cx="8229600" cy="8574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Ignoring recommendations</a:t>
            </a:r>
            <a:endParaRPr/>
          </a:p>
        </p:txBody>
      </p:sp>
      <p:sp>
        <p:nvSpPr>
          <p:cNvPr id="606" name="Google Shape;606;p85"/>
          <p:cNvSpPr txBox="1"/>
          <p:nvPr>
            <p:ph idx="1" type="body"/>
          </p:nvPr>
        </p:nvSpPr>
        <p:spPr>
          <a:xfrm>
            <a:off x="457199" y="1028700"/>
            <a:ext cx="8385600" cy="3429000"/>
          </a:xfrm>
          <a:prstGeom prst="rect">
            <a:avLst/>
          </a:prstGeom>
          <a:noFill/>
          <a:ln>
            <a:noFill/>
          </a:ln>
        </p:spPr>
        <p:txBody>
          <a:bodyPr anchorCtr="0" anchor="t" bIns="45700" lIns="91425" spcFirstLastPara="1" rIns="91425" wrap="square" tIns="45700">
            <a:normAutofit/>
          </a:bodyPr>
          <a:lstStyle/>
          <a:p>
            <a:pPr indent="-304800" lvl="0" marL="342900" rtl="0" algn="l">
              <a:spcBef>
                <a:spcPts val="0"/>
              </a:spcBef>
              <a:spcAft>
                <a:spcPts val="0"/>
              </a:spcAft>
              <a:buClr>
                <a:schemeClr val="dk1"/>
              </a:buClr>
              <a:buSzPts val="2600"/>
              <a:buChar char="•"/>
            </a:pPr>
            <a:r>
              <a:rPr lang="en" sz="2600"/>
              <a:t>Sometimes you disagree with a PEP8 recommendation</a:t>
            </a:r>
            <a:endParaRPr sz="2600"/>
          </a:p>
          <a:p>
            <a:pPr indent="-304800" lvl="0" marL="342900" rtl="0" algn="l">
              <a:spcBef>
                <a:spcPts val="0"/>
              </a:spcBef>
              <a:spcAft>
                <a:spcPts val="0"/>
              </a:spcAft>
              <a:buSzPts val="2600"/>
              <a:buChar char="•"/>
            </a:pPr>
            <a:r>
              <a:rPr lang="en" sz="2600"/>
              <a:t>Or you made a very conscious choice to do it differently</a:t>
            </a:r>
            <a:endParaRPr sz="2600"/>
          </a:p>
          <a:p>
            <a:pPr indent="-304800" lvl="0" marL="342900" rtl="0" algn="l">
              <a:spcBef>
                <a:spcPts val="0"/>
              </a:spcBef>
              <a:spcAft>
                <a:spcPts val="0"/>
              </a:spcAft>
              <a:buSzPts val="2600"/>
              <a:buChar char="•"/>
            </a:pPr>
            <a:r>
              <a:rPr lang="en" sz="2600"/>
              <a:t>You can tell pylint to ignore the issue with a comment on the line before:</a:t>
            </a:r>
            <a:endParaRPr sz="2600"/>
          </a:p>
          <a:p>
            <a:pPr indent="0" lvl="0" marL="0" rtl="0" algn="l">
              <a:spcBef>
                <a:spcPts val="0"/>
              </a:spcBef>
              <a:spcAft>
                <a:spcPts val="0"/>
              </a:spcAft>
              <a:buNone/>
            </a:pPr>
            <a:r>
              <a:t/>
            </a:r>
            <a:endParaRPr sz="2600"/>
          </a:p>
          <a:p>
            <a:pPr indent="0" lvl="0" marL="0" rtl="0" algn="ctr">
              <a:lnSpc>
                <a:spcPct val="150000"/>
              </a:lnSpc>
              <a:spcBef>
                <a:spcPts val="0"/>
              </a:spcBef>
              <a:spcAft>
                <a:spcPts val="0"/>
              </a:spcAft>
              <a:buNone/>
            </a:pPr>
            <a:r>
              <a:rPr lang="en" sz="2200">
                <a:solidFill>
                  <a:srgbClr val="6A9955"/>
                </a:solidFill>
                <a:highlight>
                  <a:srgbClr val="1E1E1E"/>
                </a:highlight>
                <a:latin typeface="Courier New"/>
                <a:ea typeface="Courier New"/>
                <a:cs typeface="Courier New"/>
                <a:sym typeface="Courier New"/>
              </a:rPr>
              <a:t># pylint: disable=consider-using-f-string</a:t>
            </a:r>
            <a:endParaRPr sz="3900"/>
          </a:p>
          <a:p>
            <a:pPr indent="0" lvl="0" marL="0" rtl="0" algn="l">
              <a:spcBef>
                <a:spcPts val="560"/>
              </a:spcBef>
              <a:spcAft>
                <a:spcPts val="0"/>
              </a:spcAft>
              <a:buNone/>
            </a:pPr>
            <a:r>
              <a:t/>
            </a:r>
            <a:endParaRPr i="1" sz="2600"/>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86"/>
          <p:cNvSpPr txBox="1"/>
          <p:nvPr>
            <p:ph type="title"/>
          </p:nvPr>
        </p:nvSpPr>
        <p:spPr>
          <a:xfrm>
            <a:off x="457200" y="205978"/>
            <a:ext cx="8229600" cy="85725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PEP8</a:t>
            </a:r>
            <a:endParaRPr/>
          </a:p>
        </p:txBody>
      </p:sp>
      <p:sp>
        <p:nvSpPr>
          <p:cNvPr id="613" name="Google Shape;613;p86"/>
          <p:cNvSpPr txBox="1"/>
          <p:nvPr>
            <p:ph idx="1" type="body"/>
          </p:nvPr>
        </p:nvSpPr>
        <p:spPr>
          <a:xfrm>
            <a:off x="457200" y="1028700"/>
            <a:ext cx="8229600" cy="3429000"/>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pic>
        <p:nvPicPr>
          <p:cNvPr id="614" name="Google Shape;614;p86"/>
          <p:cNvPicPr preferRelativeResize="0"/>
          <p:nvPr/>
        </p:nvPicPr>
        <p:blipFill rotWithShape="1">
          <a:blip r:embed="rId3">
            <a:alphaModFix/>
          </a:blip>
          <a:srcRect b="0" l="0" r="0" t="0"/>
          <a:stretch/>
        </p:blipFill>
        <p:spPr>
          <a:xfrm>
            <a:off x="2338388" y="1166800"/>
            <a:ext cx="4467225" cy="315277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87"/>
          <p:cNvSpPr txBox="1"/>
          <p:nvPr>
            <p:ph type="title"/>
          </p:nvPr>
        </p:nvSpPr>
        <p:spPr>
          <a:xfrm>
            <a:off x="457200" y="205978"/>
            <a:ext cx="8229600" cy="85725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PEP8</a:t>
            </a:r>
            <a:endParaRPr/>
          </a:p>
        </p:txBody>
      </p:sp>
      <p:sp>
        <p:nvSpPr>
          <p:cNvPr id="621" name="Google Shape;621;p87"/>
          <p:cNvSpPr txBox="1"/>
          <p:nvPr>
            <p:ph idx="1" type="body"/>
          </p:nvPr>
        </p:nvSpPr>
        <p:spPr>
          <a:xfrm>
            <a:off x="457200" y="1028700"/>
            <a:ext cx="8229600" cy="3429000"/>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pic>
        <p:nvPicPr>
          <p:cNvPr id="622" name="Google Shape;622;p87"/>
          <p:cNvPicPr preferRelativeResize="0"/>
          <p:nvPr/>
        </p:nvPicPr>
        <p:blipFill rotWithShape="1">
          <a:blip r:embed="rId3">
            <a:alphaModFix/>
          </a:blip>
          <a:srcRect b="0" l="0" r="0" t="0"/>
          <a:stretch/>
        </p:blipFill>
        <p:spPr>
          <a:xfrm>
            <a:off x="2338388" y="1166800"/>
            <a:ext cx="4467225" cy="3152775"/>
          </a:xfrm>
          <a:prstGeom prst="rect">
            <a:avLst/>
          </a:prstGeom>
          <a:noFill/>
          <a:ln>
            <a:noFill/>
          </a:ln>
        </p:spPr>
      </p:pic>
      <p:cxnSp>
        <p:nvCxnSpPr>
          <p:cNvPr id="623" name="Google Shape;623;p87"/>
          <p:cNvCxnSpPr/>
          <p:nvPr/>
        </p:nvCxnSpPr>
        <p:spPr>
          <a:xfrm>
            <a:off x="3438100" y="1063300"/>
            <a:ext cx="2057400" cy="1200300"/>
          </a:xfrm>
          <a:prstGeom prst="straightConnector1">
            <a:avLst/>
          </a:prstGeom>
          <a:noFill/>
          <a:ln cap="flat" cmpd="sng" w="101600">
            <a:solidFill>
              <a:schemeClr val="accent2"/>
            </a:solidFill>
            <a:prstDash val="solid"/>
            <a:round/>
            <a:headEnd len="sm" w="sm" type="none"/>
            <a:tailEnd len="sm" w="sm" type="none"/>
          </a:ln>
          <a:effectLst>
            <a:outerShdw blurRad="40000" rotWithShape="0" dir="5400000" dist="20000">
              <a:srgbClr val="000000">
                <a:alpha val="37647"/>
              </a:srgbClr>
            </a:outerShdw>
          </a:effectLst>
        </p:spPr>
      </p:cxnSp>
      <p:cxnSp>
        <p:nvCxnSpPr>
          <p:cNvPr id="624" name="Google Shape;624;p87"/>
          <p:cNvCxnSpPr/>
          <p:nvPr/>
        </p:nvCxnSpPr>
        <p:spPr>
          <a:xfrm flipH="1" rot="10800000">
            <a:off x="3483600" y="1063375"/>
            <a:ext cx="2057400" cy="1200000"/>
          </a:xfrm>
          <a:prstGeom prst="straightConnector1">
            <a:avLst/>
          </a:prstGeom>
          <a:noFill/>
          <a:ln cap="flat" cmpd="sng" w="101600">
            <a:solidFill>
              <a:schemeClr val="accent2"/>
            </a:solidFill>
            <a:prstDash val="solid"/>
            <a:round/>
            <a:headEnd len="sm" w="sm" type="none"/>
            <a:tailEnd len="sm" w="sm" type="none"/>
          </a:ln>
          <a:effectLst>
            <a:outerShdw blurRad="40000" rotWithShape="0" dir="5400000" dist="20000">
              <a:srgbClr val="000000">
                <a:alpha val="37647"/>
              </a:srgbClr>
            </a:outerShdw>
          </a:effectLst>
        </p:spPr>
      </p:cxnSp>
      <p:sp>
        <p:nvSpPr>
          <p:cNvPr id="625" name="Google Shape;625;p87"/>
          <p:cNvSpPr/>
          <p:nvPr/>
        </p:nvSpPr>
        <p:spPr>
          <a:xfrm>
            <a:off x="2421415" y="2225501"/>
            <a:ext cx="4301177" cy="69249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 sz="5400" cap="none">
                <a:solidFill>
                  <a:srgbClr val="FFFFFF"/>
                </a:solidFill>
                <a:latin typeface="Calibri"/>
                <a:ea typeface="Calibri"/>
                <a:cs typeface="Calibri"/>
                <a:sym typeface="Calibri"/>
              </a:rPr>
              <a:t>Consistency</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pic>
        <p:nvPicPr>
          <p:cNvPr id="630" name="Google Shape;630;p88"/>
          <p:cNvPicPr preferRelativeResize="0"/>
          <p:nvPr/>
        </p:nvPicPr>
        <p:blipFill rotWithShape="1">
          <a:blip r:embed="rId3">
            <a:alphaModFix/>
          </a:blip>
          <a:srcRect b="0" l="0" r="0" t="0"/>
          <a:stretch/>
        </p:blipFill>
        <p:spPr>
          <a:xfrm>
            <a:off x="1371600" y="2286000"/>
            <a:ext cx="1657350" cy="2519363"/>
          </a:xfrm>
          <a:prstGeom prst="rect">
            <a:avLst/>
          </a:prstGeom>
          <a:noFill/>
          <a:ln>
            <a:noFill/>
          </a:ln>
        </p:spPr>
      </p:pic>
      <p:pic>
        <p:nvPicPr>
          <p:cNvPr id="631" name="Google Shape;631;p88"/>
          <p:cNvPicPr preferRelativeResize="0"/>
          <p:nvPr/>
        </p:nvPicPr>
        <p:blipFill rotWithShape="1">
          <a:blip r:embed="rId4">
            <a:alphaModFix/>
          </a:blip>
          <a:srcRect b="0" l="0" r="0" t="0"/>
          <a:stretch/>
        </p:blipFill>
        <p:spPr>
          <a:xfrm>
            <a:off x="4572000" y="3143250"/>
            <a:ext cx="553641" cy="641747"/>
          </a:xfrm>
          <a:prstGeom prst="rect">
            <a:avLst/>
          </a:prstGeom>
          <a:noFill/>
          <a:ln>
            <a:noFill/>
          </a:ln>
        </p:spPr>
      </p:pic>
      <p:pic>
        <p:nvPicPr>
          <p:cNvPr id="632" name="Google Shape;632;p88"/>
          <p:cNvPicPr preferRelativeResize="0"/>
          <p:nvPr/>
        </p:nvPicPr>
        <p:blipFill rotWithShape="1">
          <a:blip r:embed="rId5">
            <a:alphaModFix/>
          </a:blip>
          <a:srcRect b="0" l="0" r="0" t="0"/>
          <a:stretch/>
        </p:blipFill>
        <p:spPr>
          <a:xfrm>
            <a:off x="6324600" y="2857500"/>
            <a:ext cx="1143000" cy="1285875"/>
          </a:xfrm>
          <a:prstGeom prst="rect">
            <a:avLst/>
          </a:prstGeom>
          <a:noFill/>
          <a:ln>
            <a:noFill/>
          </a:ln>
        </p:spPr>
      </p:pic>
      <p:sp>
        <p:nvSpPr>
          <p:cNvPr id="633" name="Google Shape;633;p88"/>
          <p:cNvSpPr txBox="1"/>
          <p:nvPr>
            <p:ph type="title"/>
          </p:nvPr>
        </p:nvSpPr>
        <p:spPr>
          <a:xfrm>
            <a:off x="228600" y="1485900"/>
            <a:ext cx="8686800" cy="800100"/>
          </a:xfrm>
          <a:prstGeom prst="rect">
            <a:avLst/>
          </a:prstGeom>
          <a:noFill/>
          <a:ln>
            <a:noFill/>
          </a:ln>
        </p:spPr>
        <p:txBody>
          <a:bodyPr anchorCtr="0" anchor="t"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 sz="9600"/>
              <a:t>Documentation</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89"/>
          <p:cNvSpPr txBox="1"/>
          <p:nvPr>
            <p:ph type="title"/>
          </p:nvPr>
        </p:nvSpPr>
        <p:spPr>
          <a:xfrm>
            <a:off x="457200" y="205978"/>
            <a:ext cx="8229600" cy="85725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Documentation</a:t>
            </a:r>
            <a:endParaRPr/>
          </a:p>
        </p:txBody>
      </p:sp>
      <p:sp>
        <p:nvSpPr>
          <p:cNvPr id="640" name="Google Shape;640;p89"/>
          <p:cNvSpPr txBox="1"/>
          <p:nvPr>
            <p:ph idx="1" type="body"/>
          </p:nvPr>
        </p:nvSpPr>
        <p:spPr>
          <a:xfrm>
            <a:off x="457200" y="1028700"/>
            <a:ext cx="8229600" cy="3429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
              <a:t>Two types</a:t>
            </a:r>
            <a:endParaRPr/>
          </a:p>
          <a:p>
            <a:pPr indent="-285750" lvl="1" marL="742950" rtl="0" algn="l">
              <a:spcBef>
                <a:spcPts val="560"/>
              </a:spcBef>
              <a:spcAft>
                <a:spcPts val="0"/>
              </a:spcAft>
              <a:buClr>
                <a:schemeClr val="dk1"/>
              </a:buClr>
              <a:buSzPts val="2800"/>
              <a:buChar char="–"/>
            </a:pPr>
            <a:r>
              <a:rPr lang="en"/>
              <a:t>Code readers</a:t>
            </a:r>
            <a:endParaRPr/>
          </a:p>
          <a:p>
            <a:pPr indent="-228600" lvl="2" marL="1143000" rtl="0" algn="l">
              <a:spcBef>
                <a:spcPts val="480"/>
              </a:spcBef>
              <a:spcAft>
                <a:spcPts val="0"/>
              </a:spcAft>
              <a:buClr>
                <a:schemeClr val="dk1"/>
              </a:buClr>
              <a:buSzPts val="2400"/>
              <a:buChar char="•"/>
            </a:pPr>
            <a:r>
              <a:rPr lang="en"/>
              <a:t>What the code is doing and why</a:t>
            </a:r>
            <a:endParaRPr/>
          </a:p>
          <a:p>
            <a:pPr indent="-228600" lvl="3" marL="1600200" rtl="0" algn="l">
              <a:spcBef>
                <a:spcPts val="400"/>
              </a:spcBef>
              <a:spcAft>
                <a:spcPts val="0"/>
              </a:spcAft>
              <a:buClr>
                <a:schemeClr val="dk1"/>
              </a:buClr>
              <a:buSzPts val="2000"/>
              <a:buChar char="–"/>
            </a:pPr>
            <a:r>
              <a:rPr lang="en"/>
              <a:t>E.g.</a:t>
            </a:r>
            <a:endParaRPr/>
          </a:p>
          <a:p>
            <a:pPr indent="-101600" lvl="3" marL="1600200" rtl="0" algn="l">
              <a:spcBef>
                <a:spcPts val="400"/>
              </a:spcBef>
              <a:spcAft>
                <a:spcPts val="0"/>
              </a:spcAft>
              <a:buClr>
                <a:schemeClr val="dk1"/>
              </a:buClr>
              <a:buSzPts val="2000"/>
              <a:buNone/>
            </a:pPr>
            <a:r>
              <a:t/>
            </a:r>
            <a:endParaRPr/>
          </a:p>
          <a:p>
            <a:pPr indent="-285750" lvl="1" marL="742950" rtl="0" algn="l">
              <a:spcBef>
                <a:spcPts val="560"/>
              </a:spcBef>
              <a:spcAft>
                <a:spcPts val="0"/>
              </a:spcAft>
              <a:buClr>
                <a:schemeClr val="dk1"/>
              </a:buClr>
              <a:buSzPts val="2800"/>
              <a:buChar char="–"/>
            </a:pPr>
            <a:r>
              <a:rPr lang="en"/>
              <a:t>Users</a:t>
            </a:r>
            <a:endParaRPr/>
          </a:p>
          <a:p>
            <a:pPr indent="-228600" lvl="2" marL="1143000" rtl="0" algn="l">
              <a:spcBef>
                <a:spcPts val="480"/>
              </a:spcBef>
              <a:spcAft>
                <a:spcPts val="0"/>
              </a:spcAft>
              <a:buClr>
                <a:schemeClr val="dk1"/>
              </a:buClr>
              <a:buSzPts val="2400"/>
              <a:buChar char="•"/>
            </a:pPr>
            <a:r>
              <a:rPr lang="en"/>
              <a:t>How to use your code</a:t>
            </a:r>
            <a:endParaRPr/>
          </a:p>
          <a:p>
            <a:pPr indent="-228600" lvl="3" marL="1600200" rtl="0" algn="l">
              <a:spcBef>
                <a:spcPts val="400"/>
              </a:spcBef>
              <a:spcAft>
                <a:spcPts val="0"/>
              </a:spcAft>
              <a:buClr>
                <a:schemeClr val="dk1"/>
              </a:buClr>
              <a:buSzPts val="2000"/>
              <a:buChar char="–"/>
            </a:pPr>
            <a:r>
              <a:rPr lang="en"/>
              <a:t>E.g.</a:t>
            </a:r>
            <a:endParaRPr/>
          </a:p>
        </p:txBody>
      </p:sp>
      <p:sp>
        <p:nvSpPr>
          <p:cNvPr id="641" name="Google Shape;641;p89"/>
          <p:cNvSpPr txBox="1"/>
          <p:nvPr/>
        </p:nvSpPr>
        <p:spPr>
          <a:xfrm flipH="1">
            <a:off x="2971800" y="2419350"/>
            <a:ext cx="3733800" cy="43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3200">
                <a:solidFill>
                  <a:srgbClr val="FF0000"/>
                </a:solidFill>
                <a:latin typeface="Arial"/>
                <a:ea typeface="Arial"/>
                <a:cs typeface="Arial"/>
                <a:sym typeface="Arial"/>
              </a:rPr>
              <a:t>Code comments</a:t>
            </a:r>
            <a:endParaRPr/>
          </a:p>
        </p:txBody>
      </p:sp>
      <p:sp>
        <p:nvSpPr>
          <p:cNvPr id="642" name="Google Shape;642;p89"/>
          <p:cNvSpPr txBox="1"/>
          <p:nvPr/>
        </p:nvSpPr>
        <p:spPr>
          <a:xfrm flipH="1">
            <a:off x="3425600" y="4256400"/>
            <a:ext cx="37338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3200">
                <a:solidFill>
                  <a:srgbClr val="FF0000"/>
                </a:solidFill>
                <a:latin typeface="Arial"/>
                <a:ea typeface="Arial"/>
                <a:cs typeface="Arial"/>
                <a:sym typeface="Arial"/>
              </a:rPr>
              <a:t>README.md</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90"/>
          <p:cNvSpPr txBox="1"/>
          <p:nvPr>
            <p:ph type="title"/>
          </p:nvPr>
        </p:nvSpPr>
        <p:spPr>
          <a:xfrm>
            <a:off x="457200" y="205978"/>
            <a:ext cx="8229600" cy="85725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Documentation</a:t>
            </a:r>
            <a:endParaRPr/>
          </a:p>
        </p:txBody>
      </p:sp>
      <p:sp>
        <p:nvSpPr>
          <p:cNvPr id="649" name="Google Shape;649;p90"/>
          <p:cNvSpPr txBox="1"/>
          <p:nvPr>
            <p:ph idx="1" type="body"/>
          </p:nvPr>
        </p:nvSpPr>
        <p:spPr>
          <a:xfrm>
            <a:off x="457200" y="1028700"/>
            <a:ext cx="8229600" cy="3429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
              <a:t>.md</a:t>
            </a:r>
            <a:endParaRPr/>
          </a:p>
          <a:p>
            <a:pPr indent="-285750" lvl="1" marL="742950" rtl="0" algn="l">
              <a:spcBef>
                <a:spcPts val="560"/>
              </a:spcBef>
              <a:spcAft>
                <a:spcPts val="0"/>
              </a:spcAft>
              <a:buClr>
                <a:schemeClr val="dk1"/>
              </a:buClr>
              <a:buSzPts val="2800"/>
              <a:buChar char="–"/>
            </a:pPr>
            <a:r>
              <a:rPr lang="en"/>
              <a:t>.md files are Markdown</a:t>
            </a:r>
            <a:endParaRPr/>
          </a:p>
          <a:p>
            <a:pPr indent="-285750" lvl="1" marL="742950" rtl="0" algn="l">
              <a:spcBef>
                <a:spcPts val="560"/>
              </a:spcBef>
              <a:spcAft>
                <a:spcPts val="0"/>
              </a:spcAft>
              <a:buClr>
                <a:schemeClr val="dk1"/>
              </a:buClr>
              <a:buSzPts val="2800"/>
              <a:buChar char="–"/>
            </a:pPr>
            <a:r>
              <a:rPr lang="en"/>
              <a:t>Markdown is a lightweight text formatting language for producing mildly styled text</a:t>
            </a:r>
            <a:endParaRPr/>
          </a:p>
          <a:p>
            <a:pPr indent="-285750" lvl="1" marL="742950" rtl="0" algn="l">
              <a:spcBef>
                <a:spcPts val="560"/>
              </a:spcBef>
              <a:spcAft>
                <a:spcPts val="0"/>
              </a:spcAft>
              <a:buClr>
                <a:schemeClr val="dk1"/>
              </a:buClr>
              <a:buSzPts val="2800"/>
              <a:buChar char="–"/>
            </a:pPr>
            <a:r>
              <a:rPr lang="en"/>
              <a:t>Ubiquitous (github.io, README.md, etc.)</a:t>
            </a:r>
            <a:endParaRPr/>
          </a:p>
          <a:p>
            <a:pPr indent="-107950" lvl="1" marL="742950" rtl="0" algn="l">
              <a:spcBef>
                <a:spcPts val="560"/>
              </a:spcBef>
              <a:spcAft>
                <a:spcPts val="0"/>
              </a:spcAft>
              <a:buClr>
                <a:schemeClr val="dk1"/>
              </a:buClr>
              <a:buSzPts val="2800"/>
              <a:buNone/>
            </a:pPr>
            <a:r>
              <a:t/>
            </a:r>
            <a:endParaRPr/>
          </a:p>
          <a:p>
            <a:pPr indent="-285750" lvl="1" marL="742950" rtl="0" algn="l">
              <a:spcBef>
                <a:spcPts val="560"/>
              </a:spcBef>
              <a:spcAft>
                <a:spcPts val="0"/>
              </a:spcAft>
              <a:buClr>
                <a:schemeClr val="dk1"/>
              </a:buClr>
              <a:buSzPts val="2800"/>
              <a:buChar char="–"/>
            </a:pPr>
            <a:r>
              <a:rPr lang="en"/>
              <a:t>E.g.  Google markdown editor browser</a:t>
            </a:r>
            <a:endParaRPr/>
          </a:p>
          <a:p>
            <a:pPr indent="-228600" lvl="2" marL="1143000" rtl="0" algn="l">
              <a:spcBef>
                <a:spcPts val="480"/>
              </a:spcBef>
              <a:spcAft>
                <a:spcPts val="0"/>
              </a:spcAft>
              <a:buClr>
                <a:schemeClr val="dk1"/>
              </a:buClr>
              <a:buSzPts val="2400"/>
              <a:buChar char="•"/>
            </a:pPr>
            <a:r>
              <a:rPr lang="en" u="sng">
                <a:solidFill>
                  <a:schemeClr val="hlink"/>
                </a:solidFill>
                <a:hlinkClick r:id="rId3"/>
              </a:rPr>
              <a:t>http://dillinger.io</a:t>
            </a:r>
            <a:endParaRPr/>
          </a:p>
          <a:p>
            <a:pPr indent="-76200" lvl="2" marL="1143000" rtl="0" algn="l">
              <a:spcBef>
                <a:spcPts val="480"/>
              </a:spcBef>
              <a:spcAft>
                <a:spcPts val="0"/>
              </a:spcAft>
              <a:buClr>
                <a:schemeClr val="dk1"/>
              </a:buClr>
              <a:buSzPts val="2400"/>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91"/>
          <p:cNvSpPr txBox="1"/>
          <p:nvPr>
            <p:ph type="title"/>
          </p:nvPr>
        </p:nvSpPr>
        <p:spPr>
          <a:xfrm>
            <a:off x="457200" y="205978"/>
            <a:ext cx="8229600" cy="85725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Documentation</a:t>
            </a:r>
            <a:endParaRPr/>
          </a:p>
        </p:txBody>
      </p:sp>
      <p:sp>
        <p:nvSpPr>
          <p:cNvPr id="656" name="Google Shape;656;p91"/>
          <p:cNvSpPr txBox="1"/>
          <p:nvPr>
            <p:ph idx="1" type="body"/>
          </p:nvPr>
        </p:nvSpPr>
        <p:spPr>
          <a:xfrm>
            <a:off x="457200" y="1028700"/>
            <a:ext cx="8229600" cy="3429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
              <a:t>What kind of stuff going in a repositories README.md?</a:t>
            </a:r>
            <a:endParaRPr/>
          </a:p>
          <a:p>
            <a:pPr indent="0" lvl="0" marL="0" rtl="0" algn="l">
              <a:spcBef>
                <a:spcPts val="640"/>
              </a:spcBef>
              <a:spcAft>
                <a:spcPts val="0"/>
              </a:spcAft>
              <a:buClr>
                <a:schemeClr val="dk1"/>
              </a:buClr>
              <a:buSzPts val="3200"/>
              <a:buNone/>
            </a:pPr>
            <a:r>
              <a:t/>
            </a:r>
            <a:endParaRPr u="sng">
              <a:solidFill>
                <a:schemeClr val="hlink"/>
              </a:solidFill>
              <a:hlinkClick r:id="rId3"/>
            </a:endParaRPr>
          </a:p>
          <a:p>
            <a:pPr indent="0" lvl="0" marL="0" rtl="0" algn="l">
              <a:spcBef>
                <a:spcPts val="560"/>
              </a:spcBef>
              <a:spcAft>
                <a:spcPts val="0"/>
              </a:spcAft>
              <a:buClr>
                <a:schemeClr val="dk1"/>
              </a:buClr>
              <a:buSzPts val="2800"/>
              <a:buNone/>
            </a:pPr>
            <a:r>
              <a:rPr lang="en" sz="2800" u="sng">
                <a:solidFill>
                  <a:schemeClr val="hlink"/>
                </a:solidFill>
                <a:hlinkClick r:id="rId4"/>
              </a:rPr>
              <a:t>https://github.com/kallisons/NOAH_LSM_Mussel_v2.0</a:t>
            </a:r>
            <a:endParaRPr sz="2800"/>
          </a:p>
          <a:p>
            <a:pPr indent="-107950" lvl="1" marL="742950" rtl="0" algn="l">
              <a:spcBef>
                <a:spcPts val="560"/>
              </a:spcBef>
              <a:spcAft>
                <a:spcPts val="0"/>
              </a:spcAft>
              <a:buClr>
                <a:schemeClr val="dk1"/>
              </a:buClr>
              <a:buSzPts val="2800"/>
              <a:buNone/>
            </a:pPr>
            <a:r>
              <a:t/>
            </a:r>
            <a:endParaRPr/>
          </a:p>
          <a:p>
            <a:pPr indent="-76200" lvl="2" marL="1143000" rtl="0" algn="l">
              <a:spcBef>
                <a:spcPts val="480"/>
              </a:spcBef>
              <a:spcAft>
                <a:spcPts val="0"/>
              </a:spcAft>
              <a:buClr>
                <a:schemeClr val="dk1"/>
              </a:buClr>
              <a:buSzPts val="2400"/>
              <a:buNone/>
            </a:pPr>
            <a:r>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92"/>
          <p:cNvSpPr txBox="1"/>
          <p:nvPr>
            <p:ph type="title"/>
          </p:nvPr>
        </p:nvSpPr>
        <p:spPr>
          <a:xfrm>
            <a:off x="457200" y="205978"/>
            <a:ext cx="8229600" cy="85725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Documentation</a:t>
            </a:r>
            <a:endParaRPr/>
          </a:p>
        </p:txBody>
      </p:sp>
      <p:sp>
        <p:nvSpPr>
          <p:cNvPr id="663" name="Google Shape;663;p92"/>
          <p:cNvSpPr txBox="1"/>
          <p:nvPr>
            <p:ph idx="1" type="body"/>
          </p:nvPr>
        </p:nvSpPr>
        <p:spPr>
          <a:xfrm>
            <a:off x="457200" y="1028700"/>
            <a:ext cx="8229600" cy="3429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
              <a:t>Comments</a:t>
            </a:r>
            <a:endParaRPr/>
          </a:p>
          <a:p>
            <a:pPr indent="-285750" lvl="1" marL="742950" rtl="0" algn="l">
              <a:spcBef>
                <a:spcPts val="560"/>
              </a:spcBef>
              <a:spcAft>
                <a:spcPts val="0"/>
              </a:spcAft>
              <a:buClr>
                <a:schemeClr val="dk1"/>
              </a:buClr>
              <a:buSzPts val="2800"/>
              <a:buChar char="–"/>
            </a:pPr>
            <a:r>
              <a:rPr lang="en"/>
              <a:t>Shell script</a:t>
            </a:r>
            <a:endParaRPr/>
          </a:p>
          <a:p>
            <a:pPr indent="-228600" lvl="2" marL="1143000" rtl="0" algn="l">
              <a:spcBef>
                <a:spcPts val="480"/>
              </a:spcBef>
              <a:spcAft>
                <a:spcPts val="0"/>
              </a:spcAft>
              <a:buClr>
                <a:schemeClr val="dk1"/>
              </a:buClr>
              <a:buSzPts val="2400"/>
              <a:buChar char="•"/>
            </a:pPr>
            <a:r>
              <a:rPr lang="en">
                <a:latin typeface="Courier"/>
                <a:ea typeface="Courier"/>
                <a:cs typeface="Courier"/>
                <a:sym typeface="Courier"/>
              </a:rPr>
              <a:t>#</a:t>
            </a:r>
            <a:endParaRPr/>
          </a:p>
          <a:p>
            <a:pPr indent="-76200" lvl="2" marL="1143000" rtl="0" algn="l">
              <a:spcBef>
                <a:spcPts val="480"/>
              </a:spcBef>
              <a:spcAft>
                <a:spcPts val="0"/>
              </a:spcAft>
              <a:buClr>
                <a:schemeClr val="dk1"/>
              </a:buClr>
              <a:buSzPts val="2400"/>
              <a:buNone/>
            </a:pPr>
            <a:r>
              <a:t/>
            </a:r>
            <a:endParaRPr/>
          </a:p>
          <a:p>
            <a:pPr indent="-285750" lvl="1" marL="742950" rtl="0" algn="l">
              <a:spcBef>
                <a:spcPts val="560"/>
              </a:spcBef>
              <a:spcAft>
                <a:spcPts val="0"/>
              </a:spcAft>
              <a:buClr>
                <a:schemeClr val="dk1"/>
              </a:buClr>
              <a:buSzPts val="2800"/>
              <a:buChar char="–"/>
            </a:pPr>
            <a:r>
              <a:rPr lang="en"/>
              <a:t>Python</a:t>
            </a:r>
            <a:endParaRPr/>
          </a:p>
          <a:p>
            <a:pPr indent="-228600" lvl="2" marL="1143000" rtl="0" algn="l">
              <a:spcBef>
                <a:spcPts val="480"/>
              </a:spcBef>
              <a:spcAft>
                <a:spcPts val="0"/>
              </a:spcAft>
              <a:buClr>
                <a:schemeClr val="dk1"/>
              </a:buClr>
              <a:buSzPts val="2400"/>
              <a:buChar char="•"/>
            </a:pPr>
            <a:r>
              <a:rPr lang="en">
                <a:latin typeface="Courier"/>
                <a:ea typeface="Courier"/>
                <a:cs typeface="Courier"/>
                <a:sym typeface="Courier"/>
              </a:rPr>
              <a:t>#</a:t>
            </a:r>
            <a:endParaRPr/>
          </a:p>
          <a:p>
            <a:pPr indent="-107950" lvl="1" marL="742950" rtl="0" algn="l">
              <a:spcBef>
                <a:spcPts val="560"/>
              </a:spcBef>
              <a:spcAft>
                <a:spcPts val="0"/>
              </a:spcAft>
              <a:buClr>
                <a:schemeClr val="dk1"/>
              </a:buClr>
              <a:buSzPts val="2800"/>
              <a:buNone/>
            </a:pPr>
            <a:r>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93"/>
          <p:cNvSpPr txBox="1"/>
          <p:nvPr/>
        </p:nvSpPr>
        <p:spPr>
          <a:xfrm>
            <a:off x="457200" y="1063225"/>
            <a:ext cx="8229600" cy="40803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SzPts val="1190"/>
              <a:buFont typeface="Arial"/>
              <a:buNone/>
            </a:pPr>
            <a:r>
              <a:rPr lang="en" sz="989">
                <a:solidFill>
                  <a:schemeClr val="dk1"/>
                </a:solidFill>
                <a:latin typeface="Courier"/>
                <a:ea typeface="Courier"/>
                <a:cs typeface="Courier"/>
                <a:sym typeface="Courier"/>
              </a:rPr>
              <a:t>%</a:t>
            </a:r>
            <a:endParaRPr sz="989"/>
          </a:p>
          <a:p>
            <a:pPr indent="0" lvl="0" marL="0" marR="0" rtl="0" algn="l">
              <a:lnSpc>
                <a:spcPct val="80000"/>
              </a:lnSpc>
              <a:spcBef>
                <a:spcPts val="238"/>
              </a:spcBef>
              <a:spcAft>
                <a:spcPts val="0"/>
              </a:spcAft>
              <a:buClr>
                <a:schemeClr val="dk1"/>
              </a:buClr>
              <a:buSzPts val="1190"/>
              <a:buFont typeface="Arial"/>
              <a:buNone/>
            </a:pPr>
            <a:r>
              <a:rPr lang="en" sz="989">
                <a:solidFill>
                  <a:schemeClr val="dk1"/>
                </a:solidFill>
                <a:latin typeface="Courier"/>
                <a:ea typeface="Courier"/>
                <a:cs typeface="Courier"/>
                <a:sym typeface="Courier"/>
              </a:rPr>
              <a:t>% For the brave souls who get this far: You are the chosen ones,</a:t>
            </a:r>
            <a:endParaRPr sz="989"/>
          </a:p>
          <a:p>
            <a:pPr indent="0" lvl="0" marL="0" marR="0" rtl="0" algn="l">
              <a:lnSpc>
                <a:spcPct val="80000"/>
              </a:lnSpc>
              <a:spcBef>
                <a:spcPts val="238"/>
              </a:spcBef>
              <a:spcAft>
                <a:spcPts val="0"/>
              </a:spcAft>
              <a:buClr>
                <a:schemeClr val="dk1"/>
              </a:buClr>
              <a:buSzPts val="1190"/>
              <a:buFont typeface="Arial"/>
              <a:buNone/>
            </a:pPr>
            <a:r>
              <a:rPr lang="en" sz="989">
                <a:solidFill>
                  <a:schemeClr val="dk1"/>
                </a:solidFill>
                <a:latin typeface="Courier"/>
                <a:ea typeface="Courier"/>
                <a:cs typeface="Courier"/>
                <a:sym typeface="Courier"/>
              </a:rPr>
              <a:t>% the valiant knights of programming who toil away, without rest,</a:t>
            </a:r>
            <a:endParaRPr sz="989"/>
          </a:p>
          <a:p>
            <a:pPr indent="0" lvl="0" marL="0" marR="0" rtl="0" algn="l">
              <a:lnSpc>
                <a:spcPct val="80000"/>
              </a:lnSpc>
              <a:spcBef>
                <a:spcPts val="238"/>
              </a:spcBef>
              <a:spcAft>
                <a:spcPts val="0"/>
              </a:spcAft>
              <a:buClr>
                <a:schemeClr val="dk1"/>
              </a:buClr>
              <a:buSzPts val="1190"/>
              <a:buFont typeface="Arial"/>
              <a:buNone/>
            </a:pPr>
            <a:r>
              <a:rPr lang="en" sz="989">
                <a:solidFill>
                  <a:schemeClr val="dk1"/>
                </a:solidFill>
                <a:latin typeface="Courier"/>
                <a:ea typeface="Courier"/>
                <a:cs typeface="Courier"/>
                <a:sym typeface="Courier"/>
              </a:rPr>
              <a:t>% fixing our most awful code. To you, true saviors, kings of men,</a:t>
            </a:r>
            <a:endParaRPr sz="989"/>
          </a:p>
          <a:p>
            <a:pPr indent="0" lvl="0" marL="0" marR="0" rtl="0" algn="l">
              <a:lnSpc>
                <a:spcPct val="80000"/>
              </a:lnSpc>
              <a:spcBef>
                <a:spcPts val="238"/>
              </a:spcBef>
              <a:spcAft>
                <a:spcPts val="0"/>
              </a:spcAft>
              <a:buClr>
                <a:schemeClr val="dk1"/>
              </a:buClr>
              <a:buSzPts val="1190"/>
              <a:buFont typeface="Arial"/>
              <a:buNone/>
            </a:pPr>
            <a:r>
              <a:rPr lang="en" sz="989">
                <a:solidFill>
                  <a:schemeClr val="dk1"/>
                </a:solidFill>
                <a:latin typeface="Courier"/>
                <a:ea typeface="Courier"/>
                <a:cs typeface="Courier"/>
                <a:sym typeface="Courier"/>
              </a:rPr>
              <a:t>% I say this: never gonna give you up, never gonna let you down,</a:t>
            </a:r>
            <a:endParaRPr sz="989"/>
          </a:p>
          <a:p>
            <a:pPr indent="0" lvl="0" marL="0" marR="0" rtl="0" algn="l">
              <a:lnSpc>
                <a:spcPct val="80000"/>
              </a:lnSpc>
              <a:spcBef>
                <a:spcPts val="238"/>
              </a:spcBef>
              <a:spcAft>
                <a:spcPts val="0"/>
              </a:spcAft>
              <a:buClr>
                <a:schemeClr val="dk1"/>
              </a:buClr>
              <a:buSzPts val="1190"/>
              <a:buFont typeface="Arial"/>
              <a:buNone/>
            </a:pPr>
            <a:r>
              <a:rPr lang="en" sz="989">
                <a:solidFill>
                  <a:schemeClr val="dk1"/>
                </a:solidFill>
                <a:latin typeface="Courier"/>
                <a:ea typeface="Courier"/>
                <a:cs typeface="Courier"/>
                <a:sym typeface="Courier"/>
              </a:rPr>
              <a:t>% never gonna run around and desert you. Never gonna make you cry,</a:t>
            </a:r>
            <a:endParaRPr sz="989"/>
          </a:p>
          <a:p>
            <a:pPr indent="0" lvl="0" marL="0" marR="0" rtl="0" algn="l">
              <a:lnSpc>
                <a:spcPct val="80000"/>
              </a:lnSpc>
              <a:spcBef>
                <a:spcPts val="238"/>
              </a:spcBef>
              <a:spcAft>
                <a:spcPts val="0"/>
              </a:spcAft>
              <a:buClr>
                <a:schemeClr val="dk1"/>
              </a:buClr>
              <a:buSzPts val="1190"/>
              <a:buFont typeface="Arial"/>
              <a:buNone/>
            </a:pPr>
            <a:r>
              <a:rPr lang="en" sz="989">
                <a:solidFill>
                  <a:schemeClr val="dk1"/>
                </a:solidFill>
                <a:latin typeface="Courier"/>
                <a:ea typeface="Courier"/>
                <a:cs typeface="Courier"/>
                <a:sym typeface="Courier"/>
              </a:rPr>
              <a:t>% never gonna say goodbye. Never gonna tell a lie and hurt you.</a:t>
            </a:r>
            <a:endParaRPr sz="989"/>
          </a:p>
          <a:p>
            <a:pPr indent="0" lvl="0" marL="0" marR="0" rtl="0" algn="l">
              <a:lnSpc>
                <a:spcPct val="80000"/>
              </a:lnSpc>
              <a:spcBef>
                <a:spcPts val="238"/>
              </a:spcBef>
              <a:spcAft>
                <a:spcPts val="0"/>
              </a:spcAft>
              <a:buClr>
                <a:schemeClr val="dk1"/>
              </a:buClr>
              <a:buSzPts val="1190"/>
              <a:buFont typeface="Arial"/>
              <a:buNone/>
            </a:pPr>
            <a:r>
              <a:rPr lang="en" sz="989">
                <a:solidFill>
                  <a:schemeClr val="dk1"/>
                </a:solidFill>
                <a:latin typeface="Courier"/>
                <a:ea typeface="Courier"/>
                <a:cs typeface="Courier"/>
                <a:sym typeface="Courier"/>
              </a:rPr>
              <a:t>%</a:t>
            </a:r>
            <a:endParaRPr sz="989"/>
          </a:p>
          <a:p>
            <a:pPr indent="0" lvl="0" marL="0" marR="0" rtl="0" algn="l">
              <a:lnSpc>
                <a:spcPct val="80000"/>
              </a:lnSpc>
              <a:spcBef>
                <a:spcPts val="238"/>
              </a:spcBef>
              <a:spcAft>
                <a:spcPts val="0"/>
              </a:spcAft>
              <a:buClr>
                <a:schemeClr val="dk1"/>
              </a:buClr>
              <a:buSzPts val="1190"/>
              <a:buFont typeface="Arial"/>
              <a:buNone/>
            </a:pPr>
            <a:r>
              <a:t/>
            </a:r>
            <a:endParaRPr sz="989">
              <a:solidFill>
                <a:schemeClr val="dk1"/>
              </a:solidFill>
              <a:latin typeface="Courier"/>
              <a:ea typeface="Courier"/>
              <a:cs typeface="Courier"/>
              <a:sym typeface="Courier"/>
            </a:endParaRPr>
          </a:p>
          <a:p>
            <a:pPr indent="0" lvl="0" marL="0" marR="0" rtl="0" algn="l">
              <a:lnSpc>
                <a:spcPct val="80000"/>
              </a:lnSpc>
              <a:spcBef>
                <a:spcPts val="238"/>
              </a:spcBef>
              <a:spcAft>
                <a:spcPts val="0"/>
              </a:spcAft>
              <a:buClr>
                <a:schemeClr val="dk1"/>
              </a:buClr>
              <a:buSzPts val="1190"/>
              <a:buFont typeface="Arial"/>
              <a:buNone/>
            </a:pPr>
            <a:r>
              <a:rPr lang="en" sz="989">
                <a:solidFill>
                  <a:schemeClr val="dk1"/>
                </a:solidFill>
                <a:latin typeface="Courier"/>
                <a:ea typeface="Courier"/>
                <a:cs typeface="Courier"/>
                <a:sym typeface="Courier"/>
              </a:rPr>
              <a:t>% drunk, fix later</a:t>
            </a:r>
            <a:endParaRPr sz="989"/>
          </a:p>
          <a:p>
            <a:pPr indent="0" lvl="1" marL="457200" marR="0" rtl="0" algn="l">
              <a:lnSpc>
                <a:spcPct val="80000"/>
              </a:lnSpc>
              <a:spcBef>
                <a:spcPts val="238"/>
              </a:spcBef>
              <a:spcAft>
                <a:spcPts val="0"/>
              </a:spcAft>
              <a:buClr>
                <a:schemeClr val="dk1"/>
              </a:buClr>
              <a:buSzPts val="1190"/>
              <a:buFont typeface="Arial"/>
              <a:buNone/>
            </a:pPr>
            <a:r>
              <a:t/>
            </a:r>
            <a:endParaRPr b="0" i="0" sz="989" u="none" cap="none" strike="noStrike">
              <a:solidFill>
                <a:schemeClr val="dk1"/>
              </a:solidFill>
              <a:latin typeface="Courier"/>
              <a:ea typeface="Courier"/>
              <a:cs typeface="Courier"/>
              <a:sym typeface="Courier"/>
            </a:endParaRPr>
          </a:p>
          <a:p>
            <a:pPr indent="0" lvl="0" marL="0" marR="0" rtl="0" algn="l">
              <a:lnSpc>
                <a:spcPct val="80000"/>
              </a:lnSpc>
              <a:spcBef>
                <a:spcPts val="238"/>
              </a:spcBef>
              <a:spcAft>
                <a:spcPts val="0"/>
              </a:spcAft>
              <a:buClr>
                <a:schemeClr val="dk1"/>
              </a:buClr>
              <a:buSzPts val="1190"/>
              <a:buFont typeface="Arial"/>
              <a:buNone/>
            </a:pPr>
            <a:r>
              <a:rPr lang="en" sz="989">
                <a:solidFill>
                  <a:schemeClr val="dk1"/>
                </a:solidFill>
                <a:latin typeface="Courier"/>
                <a:ea typeface="Courier"/>
                <a:cs typeface="Courier"/>
                <a:sym typeface="Courier"/>
              </a:rPr>
              <a:t>% </a:t>
            </a:r>
            <a:endParaRPr sz="989"/>
          </a:p>
          <a:p>
            <a:pPr indent="0" lvl="0" marL="0" marR="0" rtl="0" algn="l">
              <a:lnSpc>
                <a:spcPct val="80000"/>
              </a:lnSpc>
              <a:spcBef>
                <a:spcPts val="238"/>
              </a:spcBef>
              <a:spcAft>
                <a:spcPts val="0"/>
              </a:spcAft>
              <a:buClr>
                <a:schemeClr val="dk1"/>
              </a:buClr>
              <a:buSzPts val="1190"/>
              <a:buFont typeface="Arial"/>
              <a:buNone/>
            </a:pPr>
            <a:r>
              <a:rPr lang="en" sz="989">
                <a:solidFill>
                  <a:schemeClr val="dk1"/>
                </a:solidFill>
                <a:latin typeface="Courier"/>
                <a:ea typeface="Courier"/>
                <a:cs typeface="Courier"/>
                <a:sym typeface="Courier"/>
              </a:rPr>
              <a:t>% Dear maintainer:</a:t>
            </a:r>
            <a:endParaRPr sz="989"/>
          </a:p>
          <a:p>
            <a:pPr indent="0" lvl="0" marL="0" marR="0" rtl="0" algn="l">
              <a:lnSpc>
                <a:spcPct val="80000"/>
              </a:lnSpc>
              <a:spcBef>
                <a:spcPts val="238"/>
              </a:spcBef>
              <a:spcAft>
                <a:spcPts val="0"/>
              </a:spcAft>
              <a:buClr>
                <a:schemeClr val="dk1"/>
              </a:buClr>
              <a:buSzPts val="1190"/>
              <a:buFont typeface="Arial"/>
              <a:buNone/>
            </a:pPr>
            <a:r>
              <a:rPr lang="en" sz="989">
                <a:solidFill>
                  <a:schemeClr val="dk1"/>
                </a:solidFill>
                <a:latin typeface="Courier"/>
                <a:ea typeface="Courier"/>
                <a:cs typeface="Courier"/>
                <a:sym typeface="Courier"/>
              </a:rPr>
              <a:t>% </a:t>
            </a:r>
            <a:endParaRPr sz="989"/>
          </a:p>
          <a:p>
            <a:pPr indent="0" lvl="0" marL="0" marR="0" rtl="0" algn="l">
              <a:lnSpc>
                <a:spcPct val="80000"/>
              </a:lnSpc>
              <a:spcBef>
                <a:spcPts val="238"/>
              </a:spcBef>
              <a:spcAft>
                <a:spcPts val="0"/>
              </a:spcAft>
              <a:buClr>
                <a:schemeClr val="dk1"/>
              </a:buClr>
              <a:buSzPts val="1190"/>
              <a:buFont typeface="Arial"/>
              <a:buNone/>
            </a:pPr>
            <a:r>
              <a:rPr lang="en" sz="989">
                <a:solidFill>
                  <a:schemeClr val="dk1"/>
                </a:solidFill>
                <a:latin typeface="Courier"/>
                <a:ea typeface="Courier"/>
                <a:cs typeface="Courier"/>
                <a:sym typeface="Courier"/>
              </a:rPr>
              <a:t>% Once you are done trying to 'optimize' this routine,</a:t>
            </a:r>
            <a:endParaRPr sz="989"/>
          </a:p>
          <a:p>
            <a:pPr indent="0" lvl="0" marL="0" marR="0" rtl="0" algn="l">
              <a:lnSpc>
                <a:spcPct val="80000"/>
              </a:lnSpc>
              <a:spcBef>
                <a:spcPts val="238"/>
              </a:spcBef>
              <a:spcAft>
                <a:spcPts val="0"/>
              </a:spcAft>
              <a:buClr>
                <a:schemeClr val="dk1"/>
              </a:buClr>
              <a:buSzPts val="1190"/>
              <a:buFont typeface="Arial"/>
              <a:buNone/>
            </a:pPr>
            <a:r>
              <a:rPr lang="en" sz="989">
                <a:solidFill>
                  <a:schemeClr val="dk1"/>
                </a:solidFill>
                <a:latin typeface="Courier"/>
                <a:ea typeface="Courier"/>
                <a:cs typeface="Courier"/>
                <a:sym typeface="Courier"/>
              </a:rPr>
              <a:t>% and have realized what a terrible mistake that was,</a:t>
            </a:r>
            <a:endParaRPr sz="989"/>
          </a:p>
          <a:p>
            <a:pPr indent="0" lvl="0" marL="0" marR="0" rtl="0" algn="l">
              <a:lnSpc>
                <a:spcPct val="80000"/>
              </a:lnSpc>
              <a:spcBef>
                <a:spcPts val="238"/>
              </a:spcBef>
              <a:spcAft>
                <a:spcPts val="0"/>
              </a:spcAft>
              <a:buClr>
                <a:schemeClr val="dk1"/>
              </a:buClr>
              <a:buSzPts val="1190"/>
              <a:buFont typeface="Arial"/>
              <a:buNone/>
            </a:pPr>
            <a:r>
              <a:rPr lang="en" sz="989">
                <a:solidFill>
                  <a:schemeClr val="dk1"/>
                </a:solidFill>
                <a:latin typeface="Courier"/>
                <a:ea typeface="Courier"/>
                <a:cs typeface="Courier"/>
                <a:sym typeface="Courier"/>
              </a:rPr>
              <a:t>% please increment the following counter as a warning</a:t>
            </a:r>
            <a:endParaRPr sz="989"/>
          </a:p>
          <a:p>
            <a:pPr indent="0" lvl="0" marL="0" marR="0" rtl="0" algn="l">
              <a:lnSpc>
                <a:spcPct val="80000"/>
              </a:lnSpc>
              <a:spcBef>
                <a:spcPts val="238"/>
              </a:spcBef>
              <a:spcAft>
                <a:spcPts val="0"/>
              </a:spcAft>
              <a:buClr>
                <a:schemeClr val="dk1"/>
              </a:buClr>
              <a:buSzPts val="1190"/>
              <a:buFont typeface="Arial"/>
              <a:buNone/>
            </a:pPr>
            <a:r>
              <a:rPr lang="en" sz="989">
                <a:solidFill>
                  <a:schemeClr val="dk1"/>
                </a:solidFill>
                <a:latin typeface="Courier"/>
                <a:ea typeface="Courier"/>
                <a:cs typeface="Courier"/>
                <a:sym typeface="Courier"/>
              </a:rPr>
              <a:t>% to the next guy:</a:t>
            </a:r>
            <a:endParaRPr sz="989"/>
          </a:p>
          <a:p>
            <a:pPr indent="0" lvl="0" marL="0" marR="0" rtl="0" algn="l">
              <a:lnSpc>
                <a:spcPct val="80000"/>
              </a:lnSpc>
              <a:spcBef>
                <a:spcPts val="238"/>
              </a:spcBef>
              <a:spcAft>
                <a:spcPts val="0"/>
              </a:spcAft>
              <a:buClr>
                <a:schemeClr val="dk1"/>
              </a:buClr>
              <a:buSzPts val="1190"/>
              <a:buFont typeface="Arial"/>
              <a:buNone/>
            </a:pPr>
            <a:r>
              <a:rPr lang="en" sz="989">
                <a:solidFill>
                  <a:schemeClr val="dk1"/>
                </a:solidFill>
                <a:latin typeface="Courier"/>
                <a:ea typeface="Courier"/>
                <a:cs typeface="Courier"/>
                <a:sym typeface="Courier"/>
              </a:rPr>
              <a:t>% </a:t>
            </a:r>
            <a:endParaRPr sz="989"/>
          </a:p>
          <a:p>
            <a:pPr indent="0" lvl="0" marL="0" marR="0" rtl="0" algn="l">
              <a:lnSpc>
                <a:spcPct val="80000"/>
              </a:lnSpc>
              <a:spcBef>
                <a:spcPts val="238"/>
              </a:spcBef>
              <a:spcAft>
                <a:spcPts val="0"/>
              </a:spcAft>
              <a:buClr>
                <a:schemeClr val="dk1"/>
              </a:buClr>
              <a:buSzPts val="1190"/>
              <a:buFont typeface="Arial"/>
              <a:buNone/>
            </a:pPr>
            <a:r>
              <a:rPr lang="en" sz="989">
                <a:solidFill>
                  <a:schemeClr val="dk1"/>
                </a:solidFill>
                <a:latin typeface="Courier"/>
                <a:ea typeface="Courier"/>
                <a:cs typeface="Courier"/>
                <a:sym typeface="Courier"/>
              </a:rPr>
              <a:t>% total_hours_wasted_here = 42</a:t>
            </a:r>
            <a:endParaRPr sz="989"/>
          </a:p>
          <a:p>
            <a:pPr indent="0" lvl="0" marL="0" marR="0" rtl="0" algn="l">
              <a:lnSpc>
                <a:spcPct val="80000"/>
              </a:lnSpc>
              <a:spcBef>
                <a:spcPts val="238"/>
              </a:spcBef>
              <a:spcAft>
                <a:spcPts val="0"/>
              </a:spcAft>
              <a:buClr>
                <a:schemeClr val="dk1"/>
              </a:buClr>
              <a:buSzPts val="1190"/>
              <a:buFont typeface="Arial"/>
              <a:buNone/>
            </a:pPr>
            <a:r>
              <a:rPr lang="en" sz="989">
                <a:solidFill>
                  <a:schemeClr val="dk1"/>
                </a:solidFill>
                <a:latin typeface="Courier"/>
                <a:ea typeface="Courier"/>
                <a:cs typeface="Courier"/>
                <a:sym typeface="Courier"/>
              </a:rPr>
              <a:t>% </a:t>
            </a:r>
            <a:endParaRPr sz="989"/>
          </a:p>
          <a:p>
            <a:pPr indent="0" lvl="0" marL="0" marR="0" rtl="0" algn="l">
              <a:lnSpc>
                <a:spcPct val="80000"/>
              </a:lnSpc>
              <a:spcBef>
                <a:spcPts val="238"/>
              </a:spcBef>
              <a:spcAft>
                <a:spcPts val="0"/>
              </a:spcAft>
              <a:buClr>
                <a:schemeClr val="dk1"/>
              </a:buClr>
              <a:buSzPts val="1190"/>
              <a:buFont typeface="Arial"/>
              <a:buNone/>
            </a:pPr>
            <a:r>
              <a:t/>
            </a:r>
            <a:endParaRPr sz="989">
              <a:solidFill>
                <a:schemeClr val="dk1"/>
              </a:solidFill>
              <a:latin typeface="Courier"/>
              <a:ea typeface="Courier"/>
              <a:cs typeface="Courier"/>
              <a:sym typeface="Courier"/>
            </a:endParaRPr>
          </a:p>
          <a:p>
            <a:pPr indent="0" lvl="0" marL="0" marR="0" rtl="0" algn="l">
              <a:lnSpc>
                <a:spcPct val="80000"/>
              </a:lnSpc>
              <a:spcBef>
                <a:spcPts val="238"/>
              </a:spcBef>
              <a:spcAft>
                <a:spcPts val="0"/>
              </a:spcAft>
              <a:buClr>
                <a:schemeClr val="dk1"/>
              </a:buClr>
              <a:buSzPts val="1190"/>
              <a:buFont typeface="Arial"/>
              <a:buNone/>
            </a:pPr>
            <a:r>
              <a:rPr lang="en" sz="989">
                <a:solidFill>
                  <a:schemeClr val="dk1"/>
                </a:solidFill>
                <a:latin typeface="Courier"/>
                <a:ea typeface="Courier"/>
                <a:cs typeface="Courier"/>
                <a:sym typeface="Courier"/>
              </a:rPr>
              <a:t>true = false;</a:t>
            </a:r>
            <a:endParaRPr sz="989"/>
          </a:p>
          <a:p>
            <a:pPr indent="0" lvl="0" marL="0" marR="0" rtl="0" algn="l">
              <a:lnSpc>
                <a:spcPct val="80000"/>
              </a:lnSpc>
              <a:spcBef>
                <a:spcPts val="238"/>
              </a:spcBef>
              <a:spcAft>
                <a:spcPts val="0"/>
              </a:spcAft>
              <a:buClr>
                <a:schemeClr val="dk1"/>
              </a:buClr>
              <a:buSzPts val="1190"/>
              <a:buFont typeface="Arial"/>
              <a:buNone/>
            </a:pPr>
            <a:r>
              <a:rPr lang="en" sz="989">
                <a:solidFill>
                  <a:schemeClr val="dk1"/>
                </a:solidFill>
                <a:latin typeface="Courier"/>
                <a:ea typeface="Courier"/>
                <a:cs typeface="Courier"/>
                <a:sym typeface="Courier"/>
              </a:rPr>
              <a:t>% Happy debugging suckers</a:t>
            </a:r>
            <a:endParaRPr sz="989"/>
          </a:p>
          <a:p>
            <a:pPr indent="0" lvl="1" marL="457200" marR="0" rtl="0" algn="l">
              <a:lnSpc>
                <a:spcPct val="80000"/>
              </a:lnSpc>
              <a:spcBef>
                <a:spcPts val="238"/>
              </a:spcBef>
              <a:spcAft>
                <a:spcPts val="0"/>
              </a:spcAft>
              <a:buClr>
                <a:schemeClr val="dk1"/>
              </a:buClr>
              <a:buSzPts val="1190"/>
              <a:buFont typeface="Arial"/>
              <a:buNone/>
            </a:pPr>
            <a:r>
              <a:t/>
            </a:r>
            <a:endParaRPr b="0" i="0" sz="989" u="none" cap="none" strike="noStrike">
              <a:solidFill>
                <a:schemeClr val="dk1"/>
              </a:solidFill>
              <a:latin typeface="Courier"/>
              <a:ea typeface="Courier"/>
              <a:cs typeface="Courier"/>
              <a:sym typeface="Courier"/>
            </a:endParaRPr>
          </a:p>
          <a:p>
            <a:pPr indent="0" lvl="0" marL="57150" marR="0" rtl="0" algn="l">
              <a:lnSpc>
                <a:spcPct val="80000"/>
              </a:lnSpc>
              <a:spcBef>
                <a:spcPts val="204"/>
              </a:spcBef>
              <a:spcAft>
                <a:spcPts val="0"/>
              </a:spcAft>
              <a:buClr>
                <a:schemeClr val="dk1"/>
              </a:buClr>
              <a:buSzPts val="1020"/>
              <a:buFont typeface="Arial"/>
              <a:buNone/>
            </a:pPr>
            <a:r>
              <a:rPr lang="en" sz="820" u="sng">
                <a:solidFill>
                  <a:schemeClr val="hlink"/>
                </a:solidFill>
                <a:latin typeface="Courier"/>
                <a:ea typeface="Courier"/>
                <a:cs typeface="Courier"/>
                <a:sym typeface="Courier"/>
                <a:hlinkClick r:id="rId3"/>
              </a:rPr>
              <a:t>http://stackoverflow.com/questions/184618/what-is-the-best-comment-in-source-code-you-have-ever-encountered</a:t>
            </a:r>
            <a:endParaRPr sz="820">
              <a:solidFill>
                <a:schemeClr val="dk1"/>
              </a:solidFill>
              <a:latin typeface="Courier"/>
              <a:ea typeface="Courier"/>
              <a:cs typeface="Courier"/>
              <a:sym typeface="Courier"/>
            </a:endParaRPr>
          </a:p>
          <a:p>
            <a:pPr indent="0" lvl="1" marL="457200" marR="0" rtl="0" algn="l">
              <a:lnSpc>
                <a:spcPct val="80000"/>
              </a:lnSpc>
              <a:spcBef>
                <a:spcPts val="238"/>
              </a:spcBef>
              <a:spcAft>
                <a:spcPts val="0"/>
              </a:spcAft>
              <a:buClr>
                <a:schemeClr val="dk1"/>
              </a:buClr>
              <a:buSzPts val="1190"/>
              <a:buFont typeface="Arial"/>
              <a:buNone/>
            </a:pPr>
            <a:r>
              <a:t/>
            </a:r>
            <a:endParaRPr b="0" i="0" sz="989" u="none" cap="none" strike="noStrike">
              <a:solidFill>
                <a:schemeClr val="dk1"/>
              </a:solidFill>
              <a:latin typeface="Courier"/>
              <a:ea typeface="Courier"/>
              <a:cs typeface="Courier"/>
              <a:sym typeface="Courier"/>
            </a:endParaRPr>
          </a:p>
        </p:txBody>
      </p:sp>
      <p:sp>
        <p:nvSpPr>
          <p:cNvPr id="670" name="Google Shape;670;p93"/>
          <p:cNvSpPr txBox="1"/>
          <p:nvPr>
            <p:ph type="title"/>
          </p:nvPr>
        </p:nvSpPr>
        <p:spPr>
          <a:xfrm>
            <a:off x="457200" y="205978"/>
            <a:ext cx="8229600" cy="85725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Documentation</a:t>
            </a:r>
            <a:endParaRPr/>
          </a:p>
        </p:txBody>
      </p:sp>
      <p:sp>
        <p:nvSpPr>
          <p:cNvPr id="671" name="Google Shape;671;p93"/>
          <p:cNvSpPr txBox="1"/>
          <p:nvPr>
            <p:ph idx="1" type="body"/>
          </p:nvPr>
        </p:nvSpPr>
        <p:spPr>
          <a:xfrm>
            <a:off x="457200" y="254522"/>
            <a:ext cx="8229600" cy="3429000"/>
          </a:xfrm>
          <a:prstGeom prst="rect">
            <a:avLst/>
          </a:prstGeom>
          <a:noFill/>
          <a:ln>
            <a:noFill/>
          </a:ln>
        </p:spPr>
        <p:txBody>
          <a:bodyPr anchorCtr="0" anchor="t" bIns="45700" lIns="91425" spcFirstLastPara="1" rIns="91425" wrap="square" tIns="45700">
            <a:normAutofit/>
          </a:bodyPr>
          <a:lstStyle/>
          <a:p>
            <a:pPr indent="0" lvl="1" marL="457200" rtl="0" algn="l">
              <a:spcBef>
                <a:spcPts val="0"/>
              </a:spcBef>
              <a:spcAft>
                <a:spcPts val="0"/>
              </a:spcAft>
              <a:buClr>
                <a:schemeClr val="dk1"/>
              </a:buClr>
              <a:buSzPts val="2800"/>
              <a:buNone/>
            </a:pPr>
            <a:r>
              <a:t/>
            </a:r>
            <a:endParaRPr/>
          </a:p>
          <a:p>
            <a:pPr indent="0" lvl="1" marL="457200" rtl="0" algn="l">
              <a:spcBef>
                <a:spcPts val="560"/>
              </a:spcBef>
              <a:spcAft>
                <a:spcPts val="0"/>
              </a:spcAft>
              <a:buClr>
                <a:schemeClr val="dk1"/>
              </a:buClr>
              <a:buSzPts val="2800"/>
              <a:buNone/>
            </a:pPr>
            <a:r>
              <a:rPr lang="en"/>
              <a:t>Some examples of bad comments (from the ‘net)</a:t>
            </a:r>
            <a:endParaRPr/>
          </a:p>
          <a:p>
            <a:pPr indent="-107950" lvl="1" marL="742950" rtl="0" algn="l">
              <a:spcBef>
                <a:spcPts val="560"/>
              </a:spcBef>
              <a:spcAft>
                <a:spcPts val="0"/>
              </a:spcAft>
              <a:buClr>
                <a:schemeClr val="dk1"/>
              </a:buClr>
              <a:buSzPts val="2800"/>
              <a:buNone/>
            </a:pPr>
            <a:r>
              <a:t/>
            </a:r>
            <a:endParaRPr/>
          </a:p>
        </p:txBody>
      </p:sp>
      <p:cxnSp>
        <p:nvCxnSpPr>
          <p:cNvPr id="672" name="Google Shape;672;p93"/>
          <p:cNvCxnSpPr/>
          <p:nvPr/>
        </p:nvCxnSpPr>
        <p:spPr>
          <a:xfrm flipH="1" rot="10800000">
            <a:off x="358775" y="2399110"/>
            <a:ext cx="8482013" cy="9525"/>
          </a:xfrm>
          <a:prstGeom prst="straightConnector1">
            <a:avLst/>
          </a:prstGeom>
          <a:noFill/>
          <a:ln cap="flat" cmpd="sng" w="25400">
            <a:solidFill>
              <a:schemeClr val="accent1"/>
            </a:solidFill>
            <a:prstDash val="solid"/>
            <a:round/>
            <a:headEnd len="sm" w="sm" type="none"/>
            <a:tailEnd len="sm" w="sm" type="none"/>
          </a:ln>
        </p:spPr>
      </p:cxnSp>
      <p:cxnSp>
        <p:nvCxnSpPr>
          <p:cNvPr id="673" name="Google Shape;673;p93"/>
          <p:cNvCxnSpPr/>
          <p:nvPr/>
        </p:nvCxnSpPr>
        <p:spPr>
          <a:xfrm flipH="1" rot="10800000">
            <a:off x="358775" y="2675335"/>
            <a:ext cx="8482013" cy="9525"/>
          </a:xfrm>
          <a:prstGeom prst="straightConnector1">
            <a:avLst/>
          </a:prstGeom>
          <a:noFill/>
          <a:ln cap="flat" cmpd="sng" w="25400">
            <a:solidFill>
              <a:schemeClr val="accent1"/>
            </a:solidFill>
            <a:prstDash val="solid"/>
            <a:round/>
            <a:headEnd len="sm" w="sm" type="none"/>
            <a:tailEnd len="sm" w="sm" type="none"/>
          </a:ln>
        </p:spPr>
      </p:cxnSp>
      <p:cxnSp>
        <p:nvCxnSpPr>
          <p:cNvPr id="674" name="Google Shape;674;p93"/>
          <p:cNvCxnSpPr/>
          <p:nvPr/>
        </p:nvCxnSpPr>
        <p:spPr>
          <a:xfrm flipH="1" rot="10800000">
            <a:off x="358775" y="4210050"/>
            <a:ext cx="8482013" cy="8335"/>
          </a:xfrm>
          <a:prstGeom prst="straightConnector1">
            <a:avLst/>
          </a:prstGeom>
          <a:noFill/>
          <a:ln cap="flat" cmpd="sng" w="25400">
            <a:solidFill>
              <a:schemeClr val="accent1"/>
            </a:solidFill>
            <a:prstDash val="solid"/>
            <a:round/>
            <a:headEnd len="sm" w="sm" type="none"/>
            <a:tailEnd len="sm" w="sm" type="none"/>
          </a:ln>
        </p:spPr>
      </p:cxnSp>
      <p:sp>
        <p:nvSpPr>
          <p:cNvPr id="675" name="Google Shape;675;p93"/>
          <p:cNvSpPr txBox="1"/>
          <p:nvPr/>
        </p:nvSpPr>
        <p:spPr>
          <a:xfrm>
            <a:off x="7056438" y="1502569"/>
            <a:ext cx="1905000" cy="48458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800">
                <a:solidFill>
                  <a:schemeClr val="dk1"/>
                </a:solidFill>
                <a:latin typeface="Arial"/>
                <a:ea typeface="Arial"/>
                <a:cs typeface="Arial"/>
                <a:sym typeface="Arial"/>
              </a:rPr>
              <a:t>Don’t Rick Roll your readers!</a:t>
            </a:r>
            <a:endParaRPr/>
          </a:p>
        </p:txBody>
      </p:sp>
      <p:sp>
        <p:nvSpPr>
          <p:cNvPr id="676" name="Google Shape;676;p93"/>
          <p:cNvSpPr txBox="1"/>
          <p:nvPr/>
        </p:nvSpPr>
        <p:spPr>
          <a:xfrm>
            <a:off x="7056438" y="2800350"/>
            <a:ext cx="1905000" cy="1400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700">
                <a:solidFill>
                  <a:schemeClr val="dk1"/>
                </a:solidFill>
                <a:latin typeface="Arial"/>
                <a:ea typeface="Arial"/>
                <a:cs typeface="Arial"/>
                <a:sym typeface="Arial"/>
              </a:rPr>
              <a:t>Funny is funny, but don’t troll.</a:t>
            </a:r>
            <a:endParaRPr sz="1300"/>
          </a:p>
          <a:p>
            <a:pPr indent="0" lvl="0" marL="0" marR="0" rtl="0" algn="l">
              <a:spcBef>
                <a:spcPts val="0"/>
              </a:spcBef>
              <a:spcAft>
                <a:spcPts val="0"/>
              </a:spcAft>
              <a:buNone/>
            </a:pPr>
            <a:r>
              <a:rPr lang="en" sz="1700">
                <a:solidFill>
                  <a:schemeClr val="dk1"/>
                </a:solidFill>
                <a:latin typeface="Arial"/>
                <a:ea typeface="Arial"/>
                <a:cs typeface="Arial"/>
                <a:sym typeface="Arial"/>
              </a:rPr>
              <a:t>And what was the issue the writer encountered!</a:t>
            </a:r>
            <a:endParaRPr sz="1300"/>
          </a:p>
        </p:txBody>
      </p:sp>
      <p:sp>
        <p:nvSpPr>
          <p:cNvPr id="677" name="Google Shape;677;p93"/>
          <p:cNvSpPr txBox="1"/>
          <p:nvPr/>
        </p:nvSpPr>
        <p:spPr>
          <a:xfrm>
            <a:off x="7056438" y="4264819"/>
            <a:ext cx="1905000" cy="2774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800">
                <a:solidFill>
                  <a:schemeClr val="dk1"/>
                </a:solidFill>
                <a:latin typeface="Arial"/>
                <a:ea typeface="Arial"/>
                <a:cs typeface="Arial"/>
                <a:sym typeface="Arial"/>
              </a:rPr>
              <a:t>At least it is logical</a:t>
            </a:r>
            <a:endParaRPr/>
          </a:p>
        </p:txBody>
      </p:sp>
      <p:sp>
        <p:nvSpPr>
          <p:cNvPr id="678" name="Google Shape;678;p93"/>
          <p:cNvSpPr txBox="1"/>
          <p:nvPr/>
        </p:nvSpPr>
        <p:spPr>
          <a:xfrm>
            <a:off x="7056438" y="2391966"/>
            <a:ext cx="1905000" cy="2762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800">
                <a:solidFill>
                  <a:schemeClr val="dk1"/>
                </a:solidFill>
                <a:latin typeface="Arial"/>
                <a:ea typeface="Arial"/>
                <a:cs typeface="Arial"/>
                <a:sym typeface="Arial"/>
              </a:rPr>
              <a:t>Uhm… Sigh.</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1"/>
          <p:cNvSpPr txBox="1"/>
          <p:nvPr>
            <p:ph type="title"/>
          </p:nvPr>
        </p:nvSpPr>
        <p:spPr>
          <a:xfrm>
            <a:off x="457200" y="205978"/>
            <a:ext cx="8229600" cy="85725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Style</a:t>
            </a:r>
            <a:endParaRPr/>
          </a:p>
        </p:txBody>
      </p:sp>
      <p:sp>
        <p:nvSpPr>
          <p:cNvPr id="158" name="Google Shape;158;p31"/>
          <p:cNvSpPr txBox="1"/>
          <p:nvPr>
            <p:ph idx="1" type="body"/>
          </p:nvPr>
        </p:nvSpPr>
        <p:spPr>
          <a:xfrm>
            <a:off x="457200" y="1028700"/>
            <a:ext cx="8229600" cy="3429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
              <a:t>It doesn’t change how the code works</a:t>
            </a:r>
            <a:endParaRPr/>
          </a:p>
          <a:p>
            <a:pPr indent="-342900" lvl="0" marL="342900" rtl="0" algn="l">
              <a:spcBef>
                <a:spcPts val="640"/>
              </a:spcBef>
              <a:spcAft>
                <a:spcPts val="0"/>
              </a:spcAft>
              <a:buClr>
                <a:schemeClr val="dk1"/>
              </a:buClr>
              <a:buSzPts val="3200"/>
              <a:buChar char="•"/>
            </a:pPr>
            <a:r>
              <a:rPr lang="en"/>
              <a:t>It makes the code a lot more approachable for the next person</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94"/>
          <p:cNvSpPr txBox="1"/>
          <p:nvPr>
            <p:ph type="title"/>
          </p:nvPr>
        </p:nvSpPr>
        <p:spPr>
          <a:xfrm>
            <a:off x="457200" y="205978"/>
            <a:ext cx="8229600" cy="85725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Documentation</a:t>
            </a:r>
            <a:endParaRPr/>
          </a:p>
        </p:txBody>
      </p:sp>
      <p:sp>
        <p:nvSpPr>
          <p:cNvPr id="685" name="Google Shape;685;p94"/>
          <p:cNvSpPr txBox="1"/>
          <p:nvPr>
            <p:ph idx="1" type="body"/>
          </p:nvPr>
        </p:nvSpPr>
        <p:spPr>
          <a:xfrm>
            <a:off x="457200" y="1028700"/>
            <a:ext cx="8229600" cy="3429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
              <a:t>Good comments</a:t>
            </a:r>
            <a:endParaRPr/>
          </a:p>
          <a:p>
            <a:pPr indent="-285750" lvl="1" marL="742950" rtl="0" algn="l">
              <a:spcBef>
                <a:spcPts val="560"/>
              </a:spcBef>
              <a:spcAft>
                <a:spcPts val="0"/>
              </a:spcAft>
              <a:buClr>
                <a:schemeClr val="dk1"/>
              </a:buClr>
              <a:buSzPts val="2800"/>
              <a:buChar char="–"/>
            </a:pPr>
            <a:r>
              <a:rPr lang="en"/>
              <a:t>Make the comments easy to read</a:t>
            </a:r>
            <a:endParaRPr/>
          </a:p>
          <a:p>
            <a:pPr indent="-285750" lvl="1" marL="742950" rtl="0" algn="l">
              <a:spcBef>
                <a:spcPts val="560"/>
              </a:spcBef>
              <a:spcAft>
                <a:spcPts val="0"/>
              </a:spcAft>
              <a:buClr>
                <a:schemeClr val="dk1"/>
              </a:buClr>
              <a:buSzPts val="2800"/>
              <a:buChar char="–"/>
            </a:pPr>
            <a:r>
              <a:rPr lang="en"/>
              <a:t>Write the comments in English</a:t>
            </a:r>
            <a:endParaRPr/>
          </a:p>
          <a:p>
            <a:pPr indent="-285750" lvl="1" marL="742950" rtl="0" algn="l">
              <a:spcBef>
                <a:spcPts val="560"/>
              </a:spcBef>
              <a:spcAft>
                <a:spcPts val="0"/>
              </a:spcAft>
              <a:buClr>
                <a:schemeClr val="dk1"/>
              </a:buClr>
              <a:buSzPts val="2800"/>
              <a:buChar char="–"/>
            </a:pPr>
            <a:r>
              <a:rPr lang="en"/>
              <a:t>Discuss the function parameters and results</a:t>
            </a:r>
            <a:endParaRPr/>
          </a:p>
          <a:p>
            <a:pPr indent="-107950" lvl="1" marL="742950" rtl="0" algn="l">
              <a:spcBef>
                <a:spcPts val="560"/>
              </a:spcBef>
              <a:spcAft>
                <a:spcPts val="0"/>
              </a:spcAft>
              <a:buClr>
                <a:schemeClr val="dk1"/>
              </a:buClr>
              <a:buSzPts val="2800"/>
              <a:buNone/>
            </a:pPr>
            <a:r>
              <a:t/>
            </a:r>
            <a:endParaRPr/>
          </a:p>
        </p:txBody>
      </p:sp>
      <p:pic>
        <p:nvPicPr>
          <p:cNvPr id="686" name="Google Shape;686;p94"/>
          <p:cNvPicPr preferRelativeResize="0"/>
          <p:nvPr/>
        </p:nvPicPr>
        <p:blipFill rotWithShape="1">
          <a:blip r:embed="rId3">
            <a:alphaModFix/>
          </a:blip>
          <a:srcRect b="0" l="0" r="0" t="0"/>
          <a:stretch/>
        </p:blipFill>
        <p:spPr>
          <a:xfrm>
            <a:off x="1314450" y="3229400"/>
            <a:ext cx="6515100" cy="160020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95"/>
          <p:cNvSpPr txBox="1"/>
          <p:nvPr>
            <p:ph type="title"/>
          </p:nvPr>
        </p:nvSpPr>
        <p:spPr>
          <a:xfrm>
            <a:off x="457200" y="205978"/>
            <a:ext cx="8229600" cy="85725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Documentation</a:t>
            </a:r>
            <a:endParaRPr/>
          </a:p>
        </p:txBody>
      </p:sp>
      <p:sp>
        <p:nvSpPr>
          <p:cNvPr id="693" name="Google Shape;693;p95"/>
          <p:cNvSpPr txBox="1"/>
          <p:nvPr>
            <p:ph idx="1" type="body"/>
          </p:nvPr>
        </p:nvSpPr>
        <p:spPr>
          <a:xfrm>
            <a:off x="457200" y="1028700"/>
            <a:ext cx="8229600" cy="3429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
              <a:t>Good comments</a:t>
            </a:r>
            <a:endParaRPr/>
          </a:p>
          <a:p>
            <a:pPr indent="-285750" lvl="1" marL="742950" rtl="0" algn="l">
              <a:spcBef>
                <a:spcPts val="560"/>
              </a:spcBef>
              <a:spcAft>
                <a:spcPts val="0"/>
              </a:spcAft>
              <a:buClr>
                <a:schemeClr val="dk1"/>
              </a:buClr>
              <a:buSzPts val="2800"/>
              <a:buChar char="–"/>
            </a:pPr>
            <a:r>
              <a:rPr lang="en"/>
              <a:t>Don’t comment bad code, rewrite it!</a:t>
            </a:r>
            <a:endParaRPr/>
          </a:p>
          <a:p>
            <a:pPr indent="-107950" lvl="1" marL="742950" rtl="0" algn="l">
              <a:spcBef>
                <a:spcPts val="560"/>
              </a:spcBef>
              <a:spcAft>
                <a:spcPts val="0"/>
              </a:spcAft>
              <a:buClr>
                <a:schemeClr val="dk1"/>
              </a:buClr>
              <a:buSzPts val="2800"/>
              <a:buNone/>
            </a:pPr>
            <a:r>
              <a:t/>
            </a:r>
            <a:endParaRPr/>
          </a:p>
          <a:p>
            <a:pPr indent="-107950" lvl="1" marL="742950" rtl="0" algn="l">
              <a:spcBef>
                <a:spcPts val="560"/>
              </a:spcBef>
              <a:spcAft>
                <a:spcPts val="0"/>
              </a:spcAft>
              <a:buClr>
                <a:schemeClr val="dk1"/>
              </a:buClr>
              <a:buSzPts val="2800"/>
              <a:buNone/>
            </a:pPr>
            <a:r>
              <a:t/>
            </a:r>
            <a:endParaRPr/>
          </a:p>
          <a:p>
            <a:pPr indent="-285750" lvl="1" marL="742950" rtl="0" algn="l">
              <a:spcBef>
                <a:spcPts val="560"/>
              </a:spcBef>
              <a:spcAft>
                <a:spcPts val="0"/>
              </a:spcAft>
              <a:buClr>
                <a:schemeClr val="dk1"/>
              </a:buClr>
              <a:buSzPts val="2800"/>
              <a:buFont typeface="Arial"/>
              <a:buNone/>
            </a:pPr>
            <a:r>
              <a:t/>
            </a:r>
            <a:endParaRPr/>
          </a:p>
          <a:p>
            <a:pPr indent="-285750" lvl="1" marL="742950" rtl="0" algn="l">
              <a:spcBef>
                <a:spcPts val="560"/>
              </a:spcBef>
              <a:spcAft>
                <a:spcPts val="0"/>
              </a:spcAft>
              <a:buClr>
                <a:schemeClr val="dk1"/>
              </a:buClr>
              <a:buSzPts val="2800"/>
              <a:buChar char="–"/>
            </a:pPr>
            <a:r>
              <a:rPr lang="en"/>
              <a:t>Then comment it</a:t>
            </a:r>
            <a:endParaRPr/>
          </a:p>
        </p:txBody>
      </p:sp>
      <p:pic>
        <p:nvPicPr>
          <p:cNvPr id="694" name="Google Shape;694;p95"/>
          <p:cNvPicPr preferRelativeResize="0"/>
          <p:nvPr/>
        </p:nvPicPr>
        <p:blipFill rotWithShape="1">
          <a:blip r:embed="rId3">
            <a:alphaModFix/>
          </a:blip>
          <a:srcRect b="0" l="0" r="0" t="0"/>
          <a:stretch/>
        </p:blipFill>
        <p:spPr>
          <a:xfrm>
            <a:off x="830800" y="2251175"/>
            <a:ext cx="6457950" cy="1057275"/>
          </a:xfrm>
          <a:prstGeom prst="rect">
            <a:avLst/>
          </a:prstGeom>
          <a:noFill/>
          <a:ln>
            <a:noFill/>
          </a:ln>
        </p:spPr>
      </p:pic>
      <p:pic>
        <p:nvPicPr>
          <p:cNvPr id="695" name="Google Shape;695;p95"/>
          <p:cNvPicPr preferRelativeResize="0"/>
          <p:nvPr/>
        </p:nvPicPr>
        <p:blipFill rotWithShape="1">
          <a:blip r:embed="rId4">
            <a:alphaModFix/>
          </a:blip>
          <a:srcRect b="0" l="0" r="0" t="0"/>
          <a:stretch/>
        </p:blipFill>
        <p:spPr>
          <a:xfrm>
            <a:off x="4030650" y="3713006"/>
            <a:ext cx="4257675" cy="1247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96"/>
          <p:cNvSpPr txBox="1"/>
          <p:nvPr>
            <p:ph type="title"/>
          </p:nvPr>
        </p:nvSpPr>
        <p:spPr>
          <a:xfrm>
            <a:off x="457200" y="205978"/>
            <a:ext cx="8229600" cy="85725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Documentation</a:t>
            </a:r>
            <a:endParaRPr/>
          </a:p>
        </p:txBody>
      </p:sp>
      <p:sp>
        <p:nvSpPr>
          <p:cNvPr id="702" name="Google Shape;702;p96"/>
          <p:cNvSpPr txBox="1"/>
          <p:nvPr>
            <p:ph idx="1" type="body"/>
          </p:nvPr>
        </p:nvSpPr>
        <p:spPr>
          <a:xfrm>
            <a:off x="457200" y="1028700"/>
            <a:ext cx="8229600" cy="3429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
              <a:t>Good comments</a:t>
            </a:r>
            <a:endParaRPr/>
          </a:p>
          <a:p>
            <a:pPr indent="-285750" lvl="1" marL="742950" rtl="0" algn="l">
              <a:spcBef>
                <a:spcPts val="560"/>
              </a:spcBef>
              <a:spcAft>
                <a:spcPts val="0"/>
              </a:spcAft>
              <a:buClr>
                <a:schemeClr val="dk1"/>
              </a:buClr>
              <a:buSzPts val="2800"/>
              <a:buChar char="–"/>
            </a:pPr>
            <a:r>
              <a:rPr lang="en"/>
              <a:t>Some languages have special function headers</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97"/>
          <p:cNvSpPr txBox="1"/>
          <p:nvPr>
            <p:ph type="title"/>
          </p:nvPr>
        </p:nvSpPr>
        <p:spPr>
          <a:xfrm>
            <a:off x="457200" y="205978"/>
            <a:ext cx="8229600" cy="85725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Documentation</a:t>
            </a:r>
            <a:endParaRPr/>
          </a:p>
        </p:txBody>
      </p:sp>
      <p:sp>
        <p:nvSpPr>
          <p:cNvPr id="709" name="Google Shape;709;p97"/>
          <p:cNvSpPr txBox="1"/>
          <p:nvPr>
            <p:ph idx="1" type="body"/>
          </p:nvPr>
        </p:nvSpPr>
        <p:spPr>
          <a:xfrm>
            <a:off x="457200" y="1028700"/>
            <a:ext cx="8229600" cy="3429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
              <a:t>Good comments</a:t>
            </a:r>
            <a:endParaRPr/>
          </a:p>
          <a:p>
            <a:pPr indent="-285750" lvl="1" marL="742950" rtl="0" algn="l">
              <a:spcBef>
                <a:spcPts val="560"/>
              </a:spcBef>
              <a:spcAft>
                <a:spcPts val="0"/>
              </a:spcAft>
              <a:buClr>
                <a:schemeClr val="dk1"/>
              </a:buClr>
              <a:buSzPts val="2800"/>
              <a:buChar char="–"/>
            </a:pPr>
            <a:r>
              <a:rPr lang="en"/>
              <a:t>Some languages have special function headers</a:t>
            </a:r>
            <a:endParaRPr/>
          </a:p>
          <a:p>
            <a:pPr indent="-228600" lvl="2" marL="1143000" rtl="0" algn="l">
              <a:spcBef>
                <a:spcPts val="480"/>
              </a:spcBef>
              <a:spcAft>
                <a:spcPts val="0"/>
              </a:spcAft>
              <a:buClr>
                <a:schemeClr val="dk1"/>
              </a:buClr>
              <a:buSzPts val="2400"/>
              <a:buChar char="•"/>
            </a:pPr>
            <a:r>
              <a:rPr lang="en"/>
              <a:t>This example is fantastic!</a:t>
            </a:r>
            <a:endParaRPr/>
          </a:p>
          <a:p>
            <a:pPr indent="-228600" lvl="2" marL="1143000" rtl="0" algn="l">
              <a:spcBef>
                <a:spcPts val="480"/>
              </a:spcBef>
              <a:spcAft>
                <a:spcPts val="0"/>
              </a:spcAft>
              <a:buClr>
                <a:schemeClr val="dk1"/>
              </a:buClr>
              <a:buSzPts val="2400"/>
              <a:buChar char="•"/>
            </a:pPr>
            <a:r>
              <a:rPr lang="en"/>
              <a:t>It describes</a:t>
            </a:r>
            <a:endParaRPr/>
          </a:p>
          <a:p>
            <a:pPr indent="-228600" lvl="3" marL="1600200" rtl="0" algn="l">
              <a:spcBef>
                <a:spcPts val="400"/>
              </a:spcBef>
              <a:spcAft>
                <a:spcPts val="0"/>
              </a:spcAft>
              <a:buClr>
                <a:schemeClr val="dk1"/>
              </a:buClr>
              <a:buSzPts val="2000"/>
              <a:buChar char="–"/>
            </a:pPr>
            <a:r>
              <a:rPr lang="en"/>
              <a:t>Calling synopsis (example usage)</a:t>
            </a:r>
            <a:endParaRPr/>
          </a:p>
          <a:p>
            <a:pPr indent="-228600" lvl="3" marL="1600200" rtl="0" algn="l">
              <a:spcBef>
                <a:spcPts val="400"/>
              </a:spcBef>
              <a:spcAft>
                <a:spcPts val="0"/>
              </a:spcAft>
              <a:buClr>
                <a:schemeClr val="dk1"/>
              </a:buClr>
              <a:buSzPts val="2000"/>
              <a:buChar char="–"/>
            </a:pPr>
            <a:r>
              <a:rPr lang="en"/>
              <a:t>The input parameters</a:t>
            </a:r>
            <a:endParaRPr/>
          </a:p>
          <a:p>
            <a:pPr indent="-228600" lvl="3" marL="1600200" rtl="0" algn="l">
              <a:spcBef>
                <a:spcPts val="400"/>
              </a:spcBef>
              <a:spcAft>
                <a:spcPts val="0"/>
              </a:spcAft>
              <a:buClr>
                <a:schemeClr val="dk1"/>
              </a:buClr>
              <a:buSzPts val="2000"/>
              <a:buChar char="–"/>
            </a:pPr>
            <a:r>
              <a:rPr lang="en"/>
              <a:t>The output variables</a:t>
            </a:r>
            <a:endParaRPr/>
          </a:p>
          <a:p>
            <a:pPr indent="-228600" lvl="3" marL="1600200" rtl="0" algn="l">
              <a:spcBef>
                <a:spcPts val="400"/>
              </a:spcBef>
              <a:spcAft>
                <a:spcPts val="0"/>
              </a:spcAft>
              <a:buClr>
                <a:schemeClr val="dk1"/>
              </a:buClr>
              <a:buSzPts val="2000"/>
              <a:buChar char="–"/>
            </a:pPr>
            <a:r>
              <a:rPr lang="en"/>
              <a:t>Aimed at coders and users</a:t>
            </a:r>
            <a:endParaRPr/>
          </a:p>
          <a:p>
            <a:pPr indent="-76200" lvl="2" marL="1143000" rtl="0" algn="l">
              <a:spcBef>
                <a:spcPts val="480"/>
              </a:spcBef>
              <a:spcAft>
                <a:spcPts val="0"/>
              </a:spcAft>
              <a:buClr>
                <a:schemeClr val="dk1"/>
              </a:buClr>
              <a:buSzPts val="2400"/>
              <a:buNone/>
            </a:pPr>
            <a:r>
              <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98"/>
          <p:cNvSpPr txBox="1"/>
          <p:nvPr>
            <p:ph type="title"/>
          </p:nvPr>
        </p:nvSpPr>
        <p:spPr>
          <a:xfrm>
            <a:off x="457200" y="205978"/>
            <a:ext cx="8229600" cy="85725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Documentation</a:t>
            </a:r>
            <a:endParaRPr/>
          </a:p>
        </p:txBody>
      </p:sp>
      <p:sp>
        <p:nvSpPr>
          <p:cNvPr id="716" name="Google Shape;716;p98"/>
          <p:cNvSpPr txBox="1"/>
          <p:nvPr>
            <p:ph idx="1" type="body"/>
          </p:nvPr>
        </p:nvSpPr>
        <p:spPr>
          <a:xfrm>
            <a:off x="457200" y="1028700"/>
            <a:ext cx="8229600" cy="3429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
              <a:t>Good comments</a:t>
            </a:r>
            <a:endParaRPr/>
          </a:p>
          <a:p>
            <a:pPr indent="-285750" lvl="1" marL="742950" rtl="0" algn="l">
              <a:spcBef>
                <a:spcPts val="560"/>
              </a:spcBef>
              <a:spcAft>
                <a:spcPts val="0"/>
              </a:spcAft>
              <a:buClr>
                <a:schemeClr val="dk1"/>
              </a:buClr>
              <a:buSzPts val="2800"/>
              <a:buChar char="–"/>
            </a:pPr>
            <a:r>
              <a:rPr lang="en"/>
              <a:t>Some languages have special function headers</a:t>
            </a:r>
            <a:endParaRPr/>
          </a:p>
          <a:p>
            <a:pPr indent="-228600" lvl="2" marL="1143000" rtl="0" algn="l">
              <a:spcBef>
                <a:spcPts val="480"/>
              </a:spcBef>
              <a:spcAft>
                <a:spcPts val="0"/>
              </a:spcAft>
              <a:buClr>
                <a:schemeClr val="dk1"/>
              </a:buClr>
              <a:buSzPts val="2400"/>
              <a:buChar char="•"/>
            </a:pPr>
            <a:r>
              <a:rPr lang="en"/>
              <a:t>These comments should also describe </a:t>
            </a:r>
            <a:r>
              <a:rPr b="1" lang="en"/>
              <a:t>side effects</a:t>
            </a:r>
            <a:endParaRPr/>
          </a:p>
          <a:p>
            <a:pPr indent="-228600" lvl="3" marL="1600200" rtl="0" algn="l">
              <a:spcBef>
                <a:spcPts val="400"/>
              </a:spcBef>
              <a:spcAft>
                <a:spcPts val="0"/>
              </a:spcAft>
              <a:buClr>
                <a:schemeClr val="dk1"/>
              </a:buClr>
              <a:buSzPts val="2000"/>
              <a:buChar char="–"/>
            </a:pPr>
            <a:r>
              <a:rPr lang="en"/>
              <a:t>Any global variables that might be altered</a:t>
            </a:r>
            <a:endParaRPr/>
          </a:p>
          <a:p>
            <a:pPr indent="-228600" lvl="3" marL="1600200" rtl="0" algn="l">
              <a:spcBef>
                <a:spcPts val="400"/>
              </a:spcBef>
              <a:spcAft>
                <a:spcPts val="0"/>
              </a:spcAft>
              <a:buClr>
                <a:schemeClr val="dk1"/>
              </a:buClr>
              <a:buSzPts val="2000"/>
              <a:buChar char="–"/>
            </a:pPr>
            <a:r>
              <a:rPr lang="en"/>
              <a:t>Plots that are generated</a:t>
            </a:r>
            <a:endParaRPr/>
          </a:p>
          <a:p>
            <a:pPr indent="-228600" lvl="3" marL="1600200" rtl="0" algn="l">
              <a:spcBef>
                <a:spcPts val="400"/>
              </a:spcBef>
              <a:spcAft>
                <a:spcPts val="0"/>
              </a:spcAft>
              <a:buClr>
                <a:schemeClr val="dk1"/>
              </a:buClr>
              <a:buSzPts val="2000"/>
              <a:buChar char="–"/>
            </a:pPr>
            <a:r>
              <a:rPr lang="en"/>
              <a:t>Output that is puked</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99"/>
          <p:cNvSpPr txBox="1"/>
          <p:nvPr>
            <p:ph type="title"/>
          </p:nvPr>
        </p:nvSpPr>
        <p:spPr>
          <a:xfrm>
            <a:off x="457200" y="205978"/>
            <a:ext cx="8229600" cy="85725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Documentation / PEP8</a:t>
            </a:r>
            <a:endParaRPr/>
          </a:p>
        </p:txBody>
      </p:sp>
      <p:sp>
        <p:nvSpPr>
          <p:cNvPr id="723" name="Google Shape;723;p99"/>
          <p:cNvSpPr txBox="1"/>
          <p:nvPr>
            <p:ph idx="1" type="body"/>
          </p:nvPr>
        </p:nvSpPr>
        <p:spPr>
          <a:xfrm>
            <a:off x="457200" y="1028700"/>
            <a:ext cx="8229600" cy="3429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
              <a:t>Good comments</a:t>
            </a:r>
            <a:endParaRPr/>
          </a:p>
          <a:p>
            <a:pPr indent="-285750" lvl="1" marL="742950" rtl="0" algn="l">
              <a:spcBef>
                <a:spcPts val="560"/>
              </a:spcBef>
              <a:spcAft>
                <a:spcPts val="0"/>
              </a:spcAft>
              <a:buClr>
                <a:schemeClr val="dk1"/>
              </a:buClr>
              <a:buSzPts val="2800"/>
              <a:buChar char="–"/>
            </a:pPr>
            <a:r>
              <a:rPr lang="en"/>
              <a:t>Inline comments</a:t>
            </a:r>
            <a:endParaRPr/>
          </a:p>
          <a:p>
            <a:pPr indent="-228600" lvl="2" marL="1143000" rtl="0" algn="l">
              <a:spcBef>
                <a:spcPts val="480"/>
              </a:spcBef>
              <a:spcAft>
                <a:spcPts val="0"/>
              </a:spcAft>
              <a:buClr>
                <a:schemeClr val="dk1"/>
              </a:buClr>
              <a:buSzPts val="2400"/>
              <a:buChar char="•"/>
            </a:pPr>
            <a:r>
              <a:rPr lang="en"/>
              <a:t>Comments inline with the code</a:t>
            </a:r>
            <a:endParaRPr/>
          </a:p>
          <a:p>
            <a:pPr indent="-76200" lvl="2" marL="1143000" rtl="0" algn="l">
              <a:spcBef>
                <a:spcPts val="480"/>
              </a:spcBef>
              <a:spcAft>
                <a:spcPts val="0"/>
              </a:spcAft>
              <a:buClr>
                <a:schemeClr val="dk1"/>
              </a:buClr>
              <a:buSzPts val="2400"/>
              <a:buNone/>
            </a:pPr>
            <a:r>
              <a:t/>
            </a:r>
            <a:endParaRPr/>
          </a:p>
          <a:p>
            <a:pPr indent="-228600" lvl="2" marL="1143000" rtl="0" algn="l">
              <a:spcBef>
                <a:spcPts val="480"/>
              </a:spcBef>
              <a:spcAft>
                <a:spcPts val="0"/>
              </a:spcAft>
              <a:buClr>
                <a:schemeClr val="dk1"/>
              </a:buClr>
              <a:buSzPts val="2400"/>
              <a:buChar char="•"/>
            </a:pPr>
            <a:r>
              <a:rPr lang="en"/>
              <a:t>Generally unnecessary (as above)</a:t>
            </a:r>
            <a:endParaRPr/>
          </a:p>
          <a:p>
            <a:pPr indent="-228600" lvl="2" marL="1143000" rtl="0" algn="l">
              <a:spcBef>
                <a:spcPts val="480"/>
              </a:spcBef>
              <a:spcAft>
                <a:spcPts val="0"/>
              </a:spcAft>
              <a:buClr>
                <a:schemeClr val="dk1"/>
              </a:buClr>
              <a:buSzPts val="2400"/>
              <a:buChar char="•"/>
            </a:pPr>
            <a:r>
              <a:rPr lang="en"/>
              <a:t>Inhibit readability</a:t>
            </a:r>
            <a:endParaRPr/>
          </a:p>
        </p:txBody>
      </p:sp>
      <p:pic>
        <p:nvPicPr>
          <p:cNvPr id="724" name="Google Shape;724;p99"/>
          <p:cNvPicPr preferRelativeResize="0"/>
          <p:nvPr/>
        </p:nvPicPr>
        <p:blipFill rotWithShape="1">
          <a:blip r:embed="rId3">
            <a:alphaModFix/>
          </a:blip>
          <a:srcRect b="0" l="0" r="0" t="0"/>
          <a:stretch/>
        </p:blipFill>
        <p:spPr>
          <a:xfrm>
            <a:off x="2516075" y="2609850"/>
            <a:ext cx="2647950" cy="266700"/>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100"/>
          <p:cNvSpPr txBox="1"/>
          <p:nvPr>
            <p:ph type="title"/>
          </p:nvPr>
        </p:nvSpPr>
        <p:spPr>
          <a:xfrm>
            <a:off x="457200" y="205978"/>
            <a:ext cx="8229600" cy="85725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Documentation</a:t>
            </a:r>
            <a:endParaRPr/>
          </a:p>
        </p:txBody>
      </p:sp>
      <p:sp>
        <p:nvSpPr>
          <p:cNvPr id="731" name="Google Shape;731;p100"/>
          <p:cNvSpPr txBox="1"/>
          <p:nvPr>
            <p:ph idx="1" type="body"/>
          </p:nvPr>
        </p:nvSpPr>
        <p:spPr>
          <a:xfrm>
            <a:off x="457200" y="1028700"/>
            <a:ext cx="8534400" cy="3429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
              <a:t>Good comments</a:t>
            </a:r>
            <a:endParaRPr/>
          </a:p>
          <a:p>
            <a:pPr indent="-285750" lvl="1" marL="742950" rtl="0" algn="l">
              <a:spcBef>
                <a:spcPts val="560"/>
              </a:spcBef>
              <a:spcAft>
                <a:spcPts val="0"/>
              </a:spcAft>
              <a:buClr>
                <a:schemeClr val="dk1"/>
              </a:buClr>
              <a:buSzPts val="2800"/>
              <a:buChar char="–"/>
            </a:pPr>
            <a:r>
              <a:rPr lang="en"/>
              <a:t>Wrong comments are bugs</a:t>
            </a:r>
            <a:endParaRPr/>
          </a:p>
          <a:p>
            <a:pPr indent="-107950" lvl="1" marL="742950" rtl="0" algn="l">
              <a:spcBef>
                <a:spcPts val="560"/>
              </a:spcBef>
              <a:spcAft>
                <a:spcPts val="0"/>
              </a:spcAft>
              <a:buClr>
                <a:schemeClr val="dk1"/>
              </a:buClr>
              <a:buSzPts val="2800"/>
              <a:buNone/>
            </a:pPr>
            <a:r>
              <a:t/>
            </a:r>
            <a:endParaRPr/>
          </a:p>
          <a:p>
            <a:pPr indent="-107950" lvl="1" marL="742950" rtl="0" algn="l">
              <a:spcBef>
                <a:spcPts val="560"/>
              </a:spcBef>
              <a:spcAft>
                <a:spcPts val="0"/>
              </a:spcAft>
              <a:buClr>
                <a:schemeClr val="dk1"/>
              </a:buClr>
              <a:buSzPts val="2800"/>
              <a:buNone/>
            </a:pPr>
            <a:r>
              <a:t/>
            </a:r>
            <a:endParaRPr/>
          </a:p>
          <a:p>
            <a:pPr indent="-107950" lvl="1" marL="742950" rtl="0" algn="l">
              <a:spcBef>
                <a:spcPts val="560"/>
              </a:spcBef>
              <a:spcAft>
                <a:spcPts val="0"/>
              </a:spcAft>
              <a:buClr>
                <a:schemeClr val="dk1"/>
              </a:buClr>
              <a:buSzPts val="2800"/>
              <a:buNone/>
            </a:pPr>
            <a:r>
              <a:t/>
            </a:r>
            <a:endParaRPr/>
          </a:p>
          <a:p>
            <a:pPr indent="-285750" lvl="1" marL="742950" rtl="0" algn="l">
              <a:spcBef>
                <a:spcPts val="560"/>
              </a:spcBef>
              <a:spcAft>
                <a:spcPts val="0"/>
              </a:spcAft>
              <a:buClr>
                <a:schemeClr val="dk1"/>
              </a:buClr>
              <a:buSzPts val="2800"/>
              <a:buChar char="–"/>
            </a:pPr>
            <a:r>
              <a:rPr lang="en"/>
              <a:t>When updating code, don’t forget to update the comments</a:t>
            </a:r>
            <a:endParaRPr/>
          </a:p>
        </p:txBody>
      </p:sp>
      <p:pic>
        <p:nvPicPr>
          <p:cNvPr id="732" name="Google Shape;732;p100"/>
          <p:cNvPicPr preferRelativeResize="0"/>
          <p:nvPr/>
        </p:nvPicPr>
        <p:blipFill rotWithShape="1">
          <a:blip r:embed="rId3">
            <a:alphaModFix/>
          </a:blip>
          <a:srcRect b="0" l="0" r="0" t="0"/>
          <a:stretch/>
        </p:blipFill>
        <p:spPr>
          <a:xfrm>
            <a:off x="1785925" y="2322675"/>
            <a:ext cx="5572125" cy="942975"/>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101"/>
          <p:cNvSpPr txBox="1"/>
          <p:nvPr>
            <p:ph type="title"/>
          </p:nvPr>
        </p:nvSpPr>
        <p:spPr>
          <a:xfrm>
            <a:off x="457200" y="205978"/>
            <a:ext cx="8229600" cy="85725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Documentation</a:t>
            </a:r>
            <a:endParaRPr/>
          </a:p>
        </p:txBody>
      </p:sp>
      <p:sp>
        <p:nvSpPr>
          <p:cNvPr id="739" name="Google Shape;739;p101"/>
          <p:cNvSpPr txBox="1"/>
          <p:nvPr>
            <p:ph idx="1" type="body"/>
          </p:nvPr>
        </p:nvSpPr>
        <p:spPr>
          <a:xfrm>
            <a:off x="457200" y="1028700"/>
            <a:ext cx="8229600" cy="3429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
              <a:t>Good comments</a:t>
            </a:r>
            <a:endParaRPr/>
          </a:p>
          <a:p>
            <a:pPr indent="-285750" lvl="1" marL="742950" rtl="0" algn="l">
              <a:spcBef>
                <a:spcPts val="560"/>
              </a:spcBef>
              <a:spcAft>
                <a:spcPts val="0"/>
              </a:spcAft>
              <a:buClr>
                <a:schemeClr val="dk1"/>
              </a:buClr>
              <a:buSzPts val="2800"/>
              <a:buChar char="–"/>
            </a:pPr>
            <a:r>
              <a:rPr lang="en"/>
              <a:t>Don’t insult the reader</a:t>
            </a:r>
            <a:endParaRPr/>
          </a:p>
          <a:p>
            <a:pPr indent="-107950" lvl="1" marL="742950" rtl="0" algn="l">
              <a:spcBef>
                <a:spcPts val="560"/>
              </a:spcBef>
              <a:spcAft>
                <a:spcPts val="0"/>
              </a:spcAft>
              <a:buClr>
                <a:schemeClr val="dk1"/>
              </a:buClr>
              <a:buSzPts val="2800"/>
              <a:buNone/>
            </a:pPr>
            <a:r>
              <a:t/>
            </a:r>
            <a:endParaRPr/>
          </a:p>
          <a:p>
            <a:pPr indent="-107950" lvl="1" marL="742950" rtl="0" algn="l">
              <a:spcBef>
                <a:spcPts val="560"/>
              </a:spcBef>
              <a:spcAft>
                <a:spcPts val="0"/>
              </a:spcAft>
              <a:buClr>
                <a:schemeClr val="dk1"/>
              </a:buClr>
              <a:buSzPts val="2800"/>
              <a:buNone/>
            </a:pPr>
            <a:r>
              <a:t/>
            </a:r>
            <a:endParaRPr/>
          </a:p>
          <a:p>
            <a:pPr indent="-285750" lvl="1" marL="742950" rtl="0" algn="l">
              <a:spcBef>
                <a:spcPts val="560"/>
              </a:spcBef>
              <a:spcAft>
                <a:spcPts val="0"/>
              </a:spcAft>
              <a:buClr>
                <a:schemeClr val="dk1"/>
              </a:buClr>
              <a:buSzPts val="2800"/>
              <a:buChar char="–"/>
            </a:pPr>
            <a:r>
              <a:rPr lang="en"/>
              <a:t>If they are reading your code… they aren’t that dumb</a:t>
            </a:r>
            <a:endParaRPr/>
          </a:p>
          <a:p>
            <a:pPr indent="-107950" lvl="1" marL="742950" rtl="0" algn="l">
              <a:spcBef>
                <a:spcPts val="560"/>
              </a:spcBef>
              <a:spcAft>
                <a:spcPts val="0"/>
              </a:spcAft>
              <a:buClr>
                <a:schemeClr val="dk1"/>
              </a:buClr>
              <a:buSzPts val="2800"/>
              <a:buNone/>
            </a:pPr>
            <a:r>
              <a:t/>
            </a:r>
            <a:endParaRPr/>
          </a:p>
          <a:p>
            <a:pPr indent="-285750" lvl="1" marL="742950" rtl="0" algn="l">
              <a:spcBef>
                <a:spcPts val="560"/>
              </a:spcBef>
              <a:spcAft>
                <a:spcPts val="0"/>
              </a:spcAft>
              <a:buClr>
                <a:schemeClr val="dk1"/>
              </a:buClr>
              <a:buSzPts val="2800"/>
              <a:buChar char="–"/>
            </a:pPr>
            <a:r>
              <a:rPr lang="en"/>
              <a:t>Corollary: don’t comment every line!</a:t>
            </a:r>
            <a:endParaRPr/>
          </a:p>
        </p:txBody>
      </p:sp>
      <p:pic>
        <p:nvPicPr>
          <p:cNvPr id="740" name="Google Shape;740;p101"/>
          <p:cNvPicPr preferRelativeResize="0"/>
          <p:nvPr/>
        </p:nvPicPr>
        <p:blipFill rotWithShape="1">
          <a:blip r:embed="rId3">
            <a:alphaModFix/>
          </a:blip>
          <a:srcRect b="0" l="0" r="0" t="0"/>
          <a:stretch/>
        </p:blipFill>
        <p:spPr>
          <a:xfrm>
            <a:off x="974725" y="2057400"/>
            <a:ext cx="5381625" cy="4095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102"/>
          <p:cNvSpPr txBox="1"/>
          <p:nvPr>
            <p:ph type="title"/>
          </p:nvPr>
        </p:nvSpPr>
        <p:spPr>
          <a:xfrm>
            <a:off x="457200" y="205978"/>
            <a:ext cx="8229600" cy="85725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Documentation</a:t>
            </a:r>
            <a:endParaRPr/>
          </a:p>
        </p:txBody>
      </p:sp>
      <p:sp>
        <p:nvSpPr>
          <p:cNvPr id="747" name="Google Shape;747;p102"/>
          <p:cNvSpPr txBox="1"/>
          <p:nvPr>
            <p:ph idx="1" type="body"/>
          </p:nvPr>
        </p:nvSpPr>
        <p:spPr>
          <a:xfrm>
            <a:off x="457200" y="1028700"/>
            <a:ext cx="8229600" cy="3429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
              <a:t>Good comments</a:t>
            </a:r>
            <a:endParaRPr/>
          </a:p>
          <a:p>
            <a:pPr indent="-285750" lvl="1" marL="742950" rtl="0" algn="l">
              <a:spcBef>
                <a:spcPts val="560"/>
              </a:spcBef>
              <a:spcAft>
                <a:spcPts val="0"/>
              </a:spcAft>
              <a:buClr>
                <a:schemeClr val="dk1"/>
              </a:buClr>
              <a:buSzPts val="2800"/>
              <a:buChar char="–"/>
            </a:pPr>
            <a:r>
              <a:rPr lang="en"/>
              <a:t>Don’t comment every line!</a:t>
            </a:r>
            <a:endParaRPr/>
          </a:p>
        </p:txBody>
      </p:sp>
      <p:pic>
        <p:nvPicPr>
          <p:cNvPr id="748" name="Google Shape;748;p102"/>
          <p:cNvPicPr preferRelativeResize="0"/>
          <p:nvPr/>
        </p:nvPicPr>
        <p:blipFill rotWithShape="1">
          <a:blip r:embed="rId3">
            <a:alphaModFix/>
          </a:blip>
          <a:srcRect b="0" l="0" r="0" t="0"/>
          <a:stretch/>
        </p:blipFill>
        <p:spPr>
          <a:xfrm>
            <a:off x="1509713" y="2571750"/>
            <a:ext cx="6124575" cy="1924050"/>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103"/>
          <p:cNvSpPr txBox="1"/>
          <p:nvPr>
            <p:ph type="title"/>
          </p:nvPr>
        </p:nvSpPr>
        <p:spPr>
          <a:xfrm>
            <a:off x="457200" y="205978"/>
            <a:ext cx="8229600" cy="85725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Documentation</a:t>
            </a:r>
            <a:endParaRPr/>
          </a:p>
        </p:txBody>
      </p:sp>
      <p:sp>
        <p:nvSpPr>
          <p:cNvPr id="755" name="Google Shape;755;p103"/>
          <p:cNvSpPr txBox="1"/>
          <p:nvPr>
            <p:ph idx="1" type="body"/>
          </p:nvPr>
        </p:nvSpPr>
        <p:spPr>
          <a:xfrm>
            <a:off x="457200" y="1028700"/>
            <a:ext cx="8229600" cy="3429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
              <a:t>Good comments</a:t>
            </a:r>
            <a:endParaRPr/>
          </a:p>
          <a:p>
            <a:pPr indent="-285750" lvl="1" marL="742950" rtl="0" algn="l">
              <a:spcBef>
                <a:spcPts val="560"/>
              </a:spcBef>
              <a:spcAft>
                <a:spcPts val="0"/>
              </a:spcAft>
              <a:buClr>
                <a:schemeClr val="dk1"/>
              </a:buClr>
              <a:buSzPts val="2800"/>
              <a:buChar char="–"/>
            </a:pPr>
            <a:r>
              <a:rPr lang="en"/>
              <a:t>Problems with this code (other than excessive comments?)</a:t>
            </a:r>
            <a:endParaRPr/>
          </a:p>
        </p:txBody>
      </p:sp>
      <p:pic>
        <p:nvPicPr>
          <p:cNvPr id="756" name="Google Shape;756;p103"/>
          <p:cNvPicPr preferRelativeResize="0"/>
          <p:nvPr/>
        </p:nvPicPr>
        <p:blipFill rotWithShape="1">
          <a:blip r:embed="rId3">
            <a:alphaModFix/>
          </a:blip>
          <a:srcRect b="0" l="0" r="0" t="0"/>
          <a:stretch/>
        </p:blipFill>
        <p:spPr>
          <a:xfrm>
            <a:off x="1143000" y="2777325"/>
            <a:ext cx="6858000" cy="186779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3" name="Shape 163"/>
        <p:cNvGrpSpPr/>
        <p:nvPr/>
      </p:nvGrpSpPr>
      <p:grpSpPr>
        <a:xfrm>
          <a:off x="0" y="0"/>
          <a:ext cx="0" cy="0"/>
          <a:chOff x="0" y="0"/>
          <a:chExt cx="0" cy="0"/>
        </a:xfrm>
      </p:grpSpPr>
      <p:sp>
        <p:nvSpPr>
          <p:cNvPr id="164" name="Google Shape;164;p32"/>
          <p:cNvSpPr txBox="1"/>
          <p:nvPr>
            <p:ph type="title"/>
          </p:nvPr>
        </p:nvSpPr>
        <p:spPr>
          <a:xfrm>
            <a:off x="457200" y="205978"/>
            <a:ext cx="8229600" cy="85725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Programming Style</a:t>
            </a:r>
            <a:endParaRPr/>
          </a:p>
        </p:txBody>
      </p:sp>
      <p:sp>
        <p:nvSpPr>
          <p:cNvPr id="165" name="Google Shape;165;p32"/>
          <p:cNvSpPr txBox="1"/>
          <p:nvPr>
            <p:ph idx="1" type="body"/>
          </p:nvPr>
        </p:nvSpPr>
        <p:spPr>
          <a:xfrm>
            <a:off x="457200" y="1028700"/>
            <a:ext cx="8229600" cy="3429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
              <a:t>Like debugging</a:t>
            </a:r>
            <a:endParaRPr/>
          </a:p>
          <a:p>
            <a:pPr indent="-285750" lvl="1" marL="742950" rtl="0" algn="l">
              <a:spcBef>
                <a:spcPts val="560"/>
              </a:spcBef>
              <a:spcAft>
                <a:spcPts val="0"/>
              </a:spcAft>
              <a:buClr>
                <a:schemeClr val="dk1"/>
              </a:buClr>
              <a:buSzPts val="2800"/>
              <a:buChar char="–"/>
            </a:pPr>
            <a:r>
              <a:rPr lang="en"/>
              <a:t>Programming style is an important part of professional software development</a:t>
            </a:r>
            <a:endParaRPr/>
          </a:p>
          <a:p>
            <a:pPr indent="-107950" lvl="1" marL="742950" rtl="0" algn="l">
              <a:spcBef>
                <a:spcPts val="560"/>
              </a:spcBef>
              <a:spcAft>
                <a:spcPts val="0"/>
              </a:spcAft>
              <a:buClr>
                <a:schemeClr val="dk1"/>
              </a:buClr>
              <a:buSzPts val="2800"/>
              <a:buNone/>
            </a:pPr>
            <a:r>
              <a:t/>
            </a:r>
            <a:endParaRPr/>
          </a:p>
          <a:p>
            <a:pPr indent="-285750" lvl="1" marL="742950" rtl="0" algn="l">
              <a:spcBef>
                <a:spcPts val="560"/>
              </a:spcBef>
              <a:spcAft>
                <a:spcPts val="0"/>
              </a:spcAft>
              <a:buClr>
                <a:schemeClr val="dk1"/>
              </a:buClr>
              <a:buSzPts val="2800"/>
              <a:buChar char="–"/>
            </a:pPr>
            <a:r>
              <a:rPr lang="en"/>
              <a:t>Life changing experience and habit forming</a:t>
            </a:r>
            <a:endParaRPr/>
          </a:p>
          <a:p>
            <a:pPr indent="-107950" lvl="1" marL="742950" rtl="0" algn="l">
              <a:spcBef>
                <a:spcPts val="560"/>
              </a:spcBef>
              <a:spcAft>
                <a:spcPts val="0"/>
              </a:spcAft>
              <a:buClr>
                <a:schemeClr val="dk1"/>
              </a:buClr>
              <a:buSzPts val="2800"/>
              <a:buNone/>
            </a:pPr>
            <a:r>
              <a:t/>
            </a:r>
            <a:endParaRPr/>
          </a:p>
          <a:p>
            <a:pPr indent="-285750" lvl="1" marL="742950" rtl="0" algn="l">
              <a:spcBef>
                <a:spcPts val="560"/>
              </a:spcBef>
              <a:spcAft>
                <a:spcPts val="0"/>
              </a:spcAft>
              <a:buClr>
                <a:schemeClr val="dk1"/>
              </a:buClr>
              <a:buSzPts val="2800"/>
              <a:buChar char="–"/>
            </a:pPr>
            <a:r>
              <a:rPr lang="en"/>
              <a:t>Converts your code from hackish one-offs to reusable gems of useful intellectual property</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p104"/>
          <p:cNvSpPr txBox="1"/>
          <p:nvPr>
            <p:ph type="title"/>
          </p:nvPr>
        </p:nvSpPr>
        <p:spPr>
          <a:xfrm>
            <a:off x="457200" y="205978"/>
            <a:ext cx="8229600" cy="85725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Documentation</a:t>
            </a:r>
            <a:endParaRPr/>
          </a:p>
        </p:txBody>
      </p:sp>
      <p:sp>
        <p:nvSpPr>
          <p:cNvPr id="763" name="Google Shape;763;p104"/>
          <p:cNvSpPr txBox="1"/>
          <p:nvPr>
            <p:ph idx="1" type="body"/>
          </p:nvPr>
        </p:nvSpPr>
        <p:spPr>
          <a:xfrm>
            <a:off x="457200" y="1028700"/>
            <a:ext cx="8229600" cy="3429000"/>
          </a:xfrm>
          <a:prstGeom prst="rect">
            <a:avLst/>
          </a:prstGeom>
          <a:noFill/>
          <a:ln>
            <a:noFill/>
          </a:ln>
        </p:spPr>
        <p:txBody>
          <a:bodyPr anchorCtr="0" anchor="t" bIns="45700" lIns="91425" spcFirstLastPara="1" rIns="91425" wrap="square" tIns="45700">
            <a:normAutofit/>
          </a:bodyPr>
          <a:lstStyle/>
          <a:p>
            <a:pPr indent="-317500" lvl="0" marL="342900" rtl="0" algn="l">
              <a:spcBef>
                <a:spcPts val="0"/>
              </a:spcBef>
              <a:spcAft>
                <a:spcPts val="0"/>
              </a:spcAft>
              <a:buClr>
                <a:schemeClr val="dk1"/>
              </a:buClr>
              <a:buSzPts val="2800"/>
              <a:buChar char="•"/>
            </a:pPr>
            <a:r>
              <a:rPr lang="en" sz="2800"/>
              <a:t>Good comments</a:t>
            </a:r>
            <a:endParaRPr sz="2800"/>
          </a:p>
          <a:p>
            <a:pPr indent="-260350" lvl="1" marL="742950" rtl="0" algn="l">
              <a:spcBef>
                <a:spcPts val="560"/>
              </a:spcBef>
              <a:spcAft>
                <a:spcPts val="0"/>
              </a:spcAft>
              <a:buClr>
                <a:schemeClr val="dk1"/>
              </a:buClr>
              <a:buSzPts val="2400"/>
              <a:buChar char="–"/>
            </a:pPr>
            <a:r>
              <a:rPr lang="en" sz="2400"/>
              <a:t>Problems with this code (other than excessive comments?)</a:t>
            </a:r>
            <a:endParaRPr sz="2400"/>
          </a:p>
          <a:p>
            <a:pPr indent="-203200" lvl="2" marL="1143000" rtl="0" algn="l">
              <a:spcBef>
                <a:spcPts val="480"/>
              </a:spcBef>
              <a:spcAft>
                <a:spcPts val="0"/>
              </a:spcAft>
              <a:buClr>
                <a:schemeClr val="dk1"/>
              </a:buClr>
              <a:buSzPts val="2000"/>
              <a:buChar char="•"/>
            </a:pPr>
            <a:r>
              <a:rPr lang="en" sz="2000"/>
              <a:t>What happens if I want to change the cutoff distance</a:t>
            </a:r>
            <a:endParaRPr sz="2000"/>
          </a:p>
          <a:p>
            <a:pPr indent="-203200" lvl="3" marL="1600200" rtl="0" algn="l">
              <a:spcBef>
                <a:spcPts val="400"/>
              </a:spcBef>
              <a:spcAft>
                <a:spcPts val="0"/>
              </a:spcAft>
              <a:buClr>
                <a:schemeClr val="dk1"/>
              </a:buClr>
              <a:buSzPts val="1600"/>
              <a:buChar char="–"/>
            </a:pPr>
            <a:r>
              <a:rPr lang="en" sz="1600"/>
              <a:t>I have to change the code (in 2 places)</a:t>
            </a:r>
            <a:endParaRPr sz="1600"/>
          </a:p>
          <a:p>
            <a:pPr indent="-203200" lvl="3" marL="1600200" rtl="0" algn="l">
              <a:spcBef>
                <a:spcPts val="400"/>
              </a:spcBef>
              <a:spcAft>
                <a:spcPts val="0"/>
              </a:spcAft>
              <a:buClr>
                <a:schemeClr val="dk1"/>
              </a:buClr>
              <a:buSzPts val="1600"/>
              <a:buChar char="–"/>
            </a:pPr>
            <a:r>
              <a:rPr lang="en" sz="1600"/>
              <a:t>I have to change the comment</a:t>
            </a:r>
            <a:endParaRPr sz="1600"/>
          </a:p>
        </p:txBody>
      </p:sp>
      <p:sp>
        <p:nvSpPr>
          <p:cNvPr id="764" name="Google Shape;764;p104"/>
          <p:cNvSpPr txBox="1"/>
          <p:nvPr>
            <p:ph idx="11" type="ftr"/>
          </p:nvPr>
        </p:nvSpPr>
        <p:spPr>
          <a:xfrm>
            <a:off x="3114675" y="4698206"/>
            <a:ext cx="2895600" cy="27384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rgbClr val="898989"/>
              </a:solidFill>
              <a:latin typeface="Calibri"/>
              <a:ea typeface="Calibri"/>
              <a:cs typeface="Calibri"/>
              <a:sym typeface="Calibri"/>
            </a:endParaRPr>
          </a:p>
        </p:txBody>
      </p:sp>
      <p:sp>
        <p:nvSpPr>
          <p:cNvPr id="765" name="Google Shape;765;p104"/>
          <p:cNvSpPr txBox="1"/>
          <p:nvPr>
            <p:ph idx="12" type="sldNum"/>
          </p:nvPr>
        </p:nvSpPr>
        <p:spPr>
          <a:xfrm>
            <a:off x="3124200" y="4767263"/>
            <a:ext cx="2895600" cy="27384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 sz="1800">
                <a:solidFill>
                  <a:schemeClr val="dk1"/>
                </a:solidFill>
                <a:latin typeface="Arial"/>
                <a:ea typeface="Arial"/>
                <a:cs typeface="Arial"/>
                <a:sym typeface="Arial"/>
              </a:rPr>
              <a:t>‹#›</a:t>
            </a:fld>
            <a:endParaRPr sz="1800">
              <a:solidFill>
                <a:schemeClr val="dk1"/>
              </a:solidFill>
              <a:latin typeface="Arial"/>
              <a:ea typeface="Arial"/>
              <a:cs typeface="Arial"/>
              <a:sym typeface="Arial"/>
            </a:endParaRPr>
          </a:p>
        </p:txBody>
      </p:sp>
      <p:pic>
        <p:nvPicPr>
          <p:cNvPr id="766" name="Google Shape;766;p104"/>
          <p:cNvPicPr preferRelativeResize="0"/>
          <p:nvPr/>
        </p:nvPicPr>
        <p:blipFill rotWithShape="1">
          <a:blip r:embed="rId3">
            <a:alphaModFix/>
          </a:blip>
          <a:srcRect b="0" l="0" r="0" t="0"/>
          <a:stretch/>
        </p:blipFill>
        <p:spPr>
          <a:xfrm>
            <a:off x="872371" y="3173303"/>
            <a:ext cx="6858000" cy="1867791"/>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105"/>
          <p:cNvSpPr txBox="1"/>
          <p:nvPr>
            <p:ph type="title"/>
          </p:nvPr>
        </p:nvSpPr>
        <p:spPr>
          <a:xfrm>
            <a:off x="457200" y="205978"/>
            <a:ext cx="8229600" cy="85725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Documentation</a:t>
            </a:r>
            <a:endParaRPr/>
          </a:p>
        </p:txBody>
      </p:sp>
      <p:sp>
        <p:nvSpPr>
          <p:cNvPr id="773" name="Google Shape;773;p105"/>
          <p:cNvSpPr txBox="1"/>
          <p:nvPr>
            <p:ph idx="1" type="body"/>
          </p:nvPr>
        </p:nvSpPr>
        <p:spPr>
          <a:xfrm>
            <a:off x="457200" y="1028700"/>
            <a:ext cx="8229600" cy="4057500"/>
          </a:xfrm>
          <a:prstGeom prst="rect">
            <a:avLst/>
          </a:prstGeom>
          <a:noFill/>
          <a:ln>
            <a:noFill/>
          </a:ln>
        </p:spPr>
        <p:txBody>
          <a:bodyPr anchorCtr="0" anchor="t" bIns="45700" lIns="91425" spcFirstLastPara="1" rIns="91425" wrap="square" tIns="45700">
            <a:normAutofit fontScale="77500" lnSpcReduction="20000"/>
          </a:bodyPr>
          <a:lstStyle/>
          <a:p>
            <a:pPr indent="-297180" lvl="0" marL="342900" rtl="0" algn="l">
              <a:spcBef>
                <a:spcPts val="0"/>
              </a:spcBef>
              <a:spcAft>
                <a:spcPts val="0"/>
              </a:spcAft>
              <a:buClr>
                <a:schemeClr val="dk1"/>
              </a:buClr>
              <a:buSzPct val="100000"/>
              <a:buChar char="•"/>
            </a:pPr>
            <a:r>
              <a:rPr lang="en"/>
              <a:t>Good comments</a:t>
            </a:r>
            <a:endParaRPr/>
          </a:p>
          <a:p>
            <a:pPr indent="0" lvl="0" marL="342900" rtl="0" algn="l">
              <a:spcBef>
                <a:spcPts val="0"/>
              </a:spcBef>
              <a:spcAft>
                <a:spcPts val="0"/>
              </a:spcAft>
              <a:buNone/>
            </a:pPr>
            <a:r>
              <a:t/>
            </a:r>
            <a:endParaRPr/>
          </a:p>
          <a:p>
            <a:pPr indent="0" lvl="0" marL="342900" rtl="0" algn="l">
              <a:spcBef>
                <a:spcPts val="0"/>
              </a:spcBef>
              <a:spcAft>
                <a:spcPts val="0"/>
              </a:spcAft>
              <a:buNone/>
            </a:pPr>
            <a:r>
              <a:t/>
            </a:r>
            <a:endParaRPr/>
          </a:p>
          <a:p>
            <a:pPr indent="-107950" lvl="1" marL="742950" rtl="0" algn="l">
              <a:spcBef>
                <a:spcPts val="560"/>
              </a:spcBef>
              <a:spcAft>
                <a:spcPts val="0"/>
              </a:spcAft>
              <a:buClr>
                <a:schemeClr val="dk1"/>
              </a:buClr>
              <a:buSzPct val="100000"/>
              <a:buNone/>
            </a:pPr>
            <a:r>
              <a:t/>
            </a:r>
            <a:endParaRPr/>
          </a:p>
          <a:p>
            <a:pPr indent="-107950" lvl="1" marL="742950" rtl="0" algn="l">
              <a:spcBef>
                <a:spcPts val="560"/>
              </a:spcBef>
              <a:spcAft>
                <a:spcPts val="0"/>
              </a:spcAft>
              <a:buClr>
                <a:schemeClr val="dk1"/>
              </a:buClr>
              <a:buSzPct val="100000"/>
              <a:buNone/>
            </a:pPr>
            <a:r>
              <a:t/>
            </a:r>
            <a:endParaRPr/>
          </a:p>
          <a:p>
            <a:pPr indent="-107950" lvl="1" marL="742950" rtl="0" algn="l">
              <a:spcBef>
                <a:spcPts val="560"/>
              </a:spcBef>
              <a:spcAft>
                <a:spcPts val="0"/>
              </a:spcAft>
              <a:buClr>
                <a:schemeClr val="dk1"/>
              </a:buClr>
              <a:buSzPct val="100000"/>
              <a:buNone/>
            </a:pPr>
            <a:r>
              <a:t/>
            </a:r>
            <a:endParaRPr/>
          </a:p>
          <a:p>
            <a:pPr indent="-107950" lvl="1" marL="742950" rtl="0" algn="l">
              <a:spcBef>
                <a:spcPts val="560"/>
              </a:spcBef>
              <a:spcAft>
                <a:spcPts val="0"/>
              </a:spcAft>
              <a:buClr>
                <a:schemeClr val="dk1"/>
              </a:buClr>
              <a:buSzPct val="100000"/>
              <a:buNone/>
            </a:pPr>
            <a:r>
              <a:t/>
            </a:r>
            <a:endParaRPr/>
          </a:p>
          <a:p>
            <a:pPr indent="0" lvl="1" marL="457200" rtl="0" algn="l">
              <a:spcBef>
                <a:spcPts val="560"/>
              </a:spcBef>
              <a:spcAft>
                <a:spcPts val="0"/>
              </a:spcAft>
              <a:buClr>
                <a:schemeClr val="dk1"/>
              </a:buClr>
              <a:buSzPct val="100000"/>
              <a:buFont typeface="Arial"/>
              <a:buNone/>
            </a:pPr>
            <a:r>
              <a:t/>
            </a:r>
            <a:endParaRPr/>
          </a:p>
          <a:p>
            <a:pPr indent="-221376" lvl="2" marL="1143000" rtl="0" algn="l">
              <a:spcBef>
                <a:spcPts val="480"/>
              </a:spcBef>
              <a:spcAft>
                <a:spcPts val="0"/>
              </a:spcAft>
              <a:buClr>
                <a:schemeClr val="dk1"/>
              </a:buClr>
              <a:buSzPct val="100000"/>
              <a:buChar char="•"/>
            </a:pPr>
            <a:r>
              <a:rPr lang="en" sz="2950"/>
              <a:t>Note how the block is commented</a:t>
            </a:r>
            <a:endParaRPr sz="2950"/>
          </a:p>
          <a:p>
            <a:pPr indent="-221376" lvl="2" marL="1143000" rtl="0" algn="l">
              <a:spcBef>
                <a:spcPts val="480"/>
              </a:spcBef>
              <a:spcAft>
                <a:spcPts val="0"/>
              </a:spcAft>
              <a:buClr>
                <a:schemeClr val="dk1"/>
              </a:buClr>
              <a:buSzPct val="100000"/>
              <a:buChar char="•"/>
            </a:pPr>
            <a:r>
              <a:rPr lang="en" sz="2950"/>
              <a:t>The code itself reads clearly enough</a:t>
            </a:r>
            <a:endParaRPr sz="2950"/>
          </a:p>
          <a:p>
            <a:pPr indent="-221376" lvl="2" marL="1143000" rtl="0" algn="l">
              <a:spcBef>
                <a:spcPts val="480"/>
              </a:spcBef>
              <a:spcAft>
                <a:spcPts val="0"/>
              </a:spcAft>
              <a:buClr>
                <a:schemeClr val="dk1"/>
              </a:buClr>
              <a:buSzPct val="100000"/>
              <a:buChar char="•"/>
            </a:pPr>
            <a:r>
              <a:rPr lang="en" sz="2950"/>
              <a:t>We used an obviously marked constant whose value is displayed if an error is encountered</a:t>
            </a:r>
            <a:endParaRPr sz="2950"/>
          </a:p>
        </p:txBody>
      </p:sp>
      <p:pic>
        <p:nvPicPr>
          <p:cNvPr id="774" name="Google Shape;774;p105"/>
          <p:cNvPicPr preferRelativeResize="0"/>
          <p:nvPr/>
        </p:nvPicPr>
        <p:blipFill rotWithShape="1">
          <a:blip r:embed="rId3">
            <a:alphaModFix/>
          </a:blip>
          <a:srcRect b="0" l="0" r="0" t="0"/>
          <a:stretch/>
        </p:blipFill>
        <p:spPr>
          <a:xfrm>
            <a:off x="1143000" y="1555592"/>
            <a:ext cx="6857999" cy="2105116"/>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106"/>
          <p:cNvSpPr txBox="1"/>
          <p:nvPr>
            <p:ph type="title"/>
          </p:nvPr>
        </p:nvSpPr>
        <p:spPr>
          <a:xfrm>
            <a:off x="457200" y="205978"/>
            <a:ext cx="8229600" cy="85725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Documentation / PEP8</a:t>
            </a:r>
            <a:endParaRPr/>
          </a:p>
        </p:txBody>
      </p:sp>
      <p:sp>
        <p:nvSpPr>
          <p:cNvPr id="781" name="Google Shape;781;p106"/>
          <p:cNvSpPr txBox="1"/>
          <p:nvPr>
            <p:ph idx="1" type="body"/>
          </p:nvPr>
        </p:nvSpPr>
        <p:spPr>
          <a:xfrm>
            <a:off x="457200" y="1028700"/>
            <a:ext cx="8229600" cy="3957300"/>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Char char="•"/>
            </a:pPr>
            <a:r>
              <a:rPr lang="en"/>
              <a:t>Good comments</a:t>
            </a:r>
            <a:endParaRPr/>
          </a:p>
          <a:p>
            <a:pPr indent="-285750" lvl="1" marL="742950" rtl="0" algn="l">
              <a:spcBef>
                <a:spcPts val="560"/>
              </a:spcBef>
              <a:spcAft>
                <a:spcPts val="0"/>
              </a:spcAft>
              <a:buClr>
                <a:schemeClr val="dk1"/>
              </a:buClr>
              <a:buSzPts val="2800"/>
              <a:buChar char="–"/>
            </a:pPr>
            <a:r>
              <a:rPr lang="en"/>
              <a:t>Comments should be sentences.  They should end with a period.  There should be a space between the # and the first word of a comment.</a:t>
            </a:r>
            <a:endParaRPr/>
          </a:p>
          <a:p>
            <a:pPr indent="-107950" lvl="1" marL="742950" rtl="0" algn="l">
              <a:spcBef>
                <a:spcPts val="560"/>
              </a:spcBef>
              <a:spcAft>
                <a:spcPts val="0"/>
              </a:spcAft>
              <a:buClr>
                <a:schemeClr val="dk1"/>
              </a:buClr>
              <a:buSzPts val="2800"/>
              <a:buNone/>
            </a:pPr>
            <a:r>
              <a:t/>
            </a:r>
            <a:endParaRPr/>
          </a:p>
          <a:p>
            <a:pPr indent="0" lvl="1" marL="635000" rtl="0" algn="l">
              <a:spcBef>
                <a:spcPts val="560"/>
              </a:spcBef>
              <a:spcAft>
                <a:spcPts val="0"/>
              </a:spcAft>
              <a:buClr>
                <a:schemeClr val="dk1"/>
              </a:buClr>
              <a:buSzPts val="2800"/>
              <a:buNone/>
            </a:pPr>
            <a:r>
              <a:t/>
            </a:r>
            <a:endParaRPr/>
          </a:p>
          <a:p>
            <a:pPr indent="-285750" lvl="1" marL="742950" rtl="0" algn="l">
              <a:spcBef>
                <a:spcPts val="560"/>
              </a:spcBef>
              <a:spcAft>
                <a:spcPts val="0"/>
              </a:spcAft>
              <a:buClr>
                <a:schemeClr val="dk1"/>
              </a:buClr>
              <a:buSzPts val="2800"/>
              <a:buChar char="–"/>
            </a:pPr>
            <a:r>
              <a:rPr lang="en"/>
              <a:t>You should use two spaces after a sentence-ending period. (Easy for those of a certain age)</a:t>
            </a:r>
            <a:endParaRPr/>
          </a:p>
        </p:txBody>
      </p:sp>
      <p:pic>
        <p:nvPicPr>
          <p:cNvPr id="782" name="Google Shape;782;p106"/>
          <p:cNvPicPr preferRelativeResize="0"/>
          <p:nvPr/>
        </p:nvPicPr>
        <p:blipFill rotWithShape="1">
          <a:blip r:embed="rId3">
            <a:alphaModFix/>
          </a:blip>
          <a:srcRect b="0" l="0" r="0" t="0"/>
          <a:stretch/>
        </p:blipFill>
        <p:spPr>
          <a:xfrm>
            <a:off x="1090025" y="2869400"/>
            <a:ext cx="6410325" cy="752475"/>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p107"/>
          <p:cNvSpPr txBox="1"/>
          <p:nvPr>
            <p:ph type="title"/>
          </p:nvPr>
        </p:nvSpPr>
        <p:spPr>
          <a:xfrm>
            <a:off x="457200" y="205978"/>
            <a:ext cx="8229600" cy="85725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Documentation / PEP8</a:t>
            </a:r>
            <a:endParaRPr/>
          </a:p>
        </p:txBody>
      </p:sp>
      <p:sp>
        <p:nvSpPr>
          <p:cNvPr id="789" name="Google Shape;789;p107"/>
          <p:cNvSpPr txBox="1"/>
          <p:nvPr>
            <p:ph idx="1" type="body"/>
          </p:nvPr>
        </p:nvSpPr>
        <p:spPr>
          <a:xfrm>
            <a:off x="457200" y="1028700"/>
            <a:ext cx="8229600" cy="3429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
              <a:t>Good comments</a:t>
            </a:r>
            <a:endParaRPr/>
          </a:p>
          <a:p>
            <a:pPr indent="-285750" lvl="1" marL="742950" rtl="0" algn="l">
              <a:spcBef>
                <a:spcPts val="560"/>
              </a:spcBef>
              <a:spcAft>
                <a:spcPts val="0"/>
              </a:spcAft>
              <a:buClr>
                <a:schemeClr val="dk1"/>
              </a:buClr>
              <a:buSzPts val="2800"/>
              <a:buChar char="–"/>
            </a:pPr>
            <a:r>
              <a:rPr lang="en"/>
              <a:t>Comments should be written in English, and</a:t>
            </a:r>
            <a:endParaRPr/>
          </a:p>
          <a:p>
            <a:pPr indent="-107950" lvl="1" marL="742950" rtl="0" algn="l">
              <a:spcBef>
                <a:spcPts val="560"/>
              </a:spcBef>
              <a:spcAft>
                <a:spcPts val="0"/>
              </a:spcAft>
              <a:buClr>
                <a:schemeClr val="dk1"/>
              </a:buClr>
              <a:buSzPts val="2800"/>
              <a:buNone/>
            </a:pPr>
            <a:r>
              <a:t/>
            </a:r>
            <a:endParaRPr/>
          </a:p>
          <a:p>
            <a:pPr indent="-76200" lvl="2" marL="1143000" rtl="0" algn="l">
              <a:spcBef>
                <a:spcPts val="480"/>
              </a:spcBef>
              <a:spcAft>
                <a:spcPts val="0"/>
              </a:spcAft>
              <a:buClr>
                <a:schemeClr val="dk1"/>
              </a:buClr>
              <a:buSzPts val="2400"/>
              <a:buNone/>
            </a:pPr>
            <a:r>
              <a:t/>
            </a:r>
            <a:endParaRPr/>
          </a:p>
          <a:p>
            <a:pPr indent="-76200" lvl="2" marL="1143000" rtl="0" algn="l">
              <a:spcBef>
                <a:spcPts val="480"/>
              </a:spcBef>
              <a:spcAft>
                <a:spcPts val="0"/>
              </a:spcAft>
              <a:buClr>
                <a:schemeClr val="dk1"/>
              </a:buClr>
              <a:buSzPts val="2400"/>
              <a:buNone/>
            </a:pPr>
            <a:r>
              <a:t/>
            </a:r>
            <a:endParaRPr/>
          </a:p>
          <a:p>
            <a:pPr indent="-76200" lvl="2" marL="1143000" rtl="0" algn="l">
              <a:spcBef>
                <a:spcPts val="480"/>
              </a:spcBef>
              <a:spcAft>
                <a:spcPts val="0"/>
              </a:spcAft>
              <a:buClr>
                <a:schemeClr val="dk1"/>
              </a:buClr>
              <a:buSzPts val="2400"/>
              <a:buNone/>
            </a:pPr>
            <a:r>
              <a:t/>
            </a:r>
            <a:endParaRPr/>
          </a:p>
          <a:p>
            <a:pPr indent="-76200" lvl="2" marL="1143000" rtl="0" algn="l">
              <a:spcBef>
                <a:spcPts val="480"/>
              </a:spcBef>
              <a:spcAft>
                <a:spcPts val="0"/>
              </a:spcAft>
              <a:buClr>
                <a:schemeClr val="dk1"/>
              </a:buClr>
              <a:buSzPts val="2400"/>
              <a:buNone/>
            </a:pPr>
            <a:r>
              <a:t/>
            </a:r>
            <a:endParaRPr/>
          </a:p>
          <a:p>
            <a:pPr indent="-76200" lvl="2" marL="1143000" rtl="0" algn="l">
              <a:spcBef>
                <a:spcPts val="480"/>
              </a:spcBef>
              <a:spcAft>
                <a:spcPts val="0"/>
              </a:spcAft>
              <a:buClr>
                <a:schemeClr val="dk1"/>
              </a:buClr>
              <a:buSzPts val="2400"/>
              <a:buNone/>
            </a:pPr>
            <a:r>
              <a:t/>
            </a:r>
            <a:endParaRPr/>
          </a:p>
          <a:p>
            <a:pPr indent="-76200" lvl="2" marL="1143000" rtl="0" algn="l">
              <a:spcBef>
                <a:spcPts val="480"/>
              </a:spcBef>
              <a:spcAft>
                <a:spcPts val="0"/>
              </a:spcAft>
              <a:buClr>
                <a:schemeClr val="dk1"/>
              </a:buClr>
              <a:buSzPts val="2400"/>
              <a:buNone/>
            </a:pPr>
            <a:r>
              <a:t/>
            </a:r>
            <a:endParaRPr/>
          </a:p>
          <a:p>
            <a:pPr indent="-76200" lvl="2" marL="1143000" rtl="0" algn="l">
              <a:spcBef>
                <a:spcPts val="480"/>
              </a:spcBef>
              <a:spcAft>
                <a:spcPts val="0"/>
              </a:spcAft>
              <a:buClr>
                <a:schemeClr val="dk1"/>
              </a:buClr>
              <a:buSzPts val="2400"/>
              <a:buNone/>
            </a:pPr>
            <a:r>
              <a:t/>
            </a:r>
            <a:endParaRPr/>
          </a:p>
        </p:txBody>
      </p:sp>
      <p:pic>
        <p:nvPicPr>
          <p:cNvPr id="790" name="Google Shape;790;p107"/>
          <p:cNvPicPr preferRelativeResize="0"/>
          <p:nvPr/>
        </p:nvPicPr>
        <p:blipFill rotWithShape="1">
          <a:blip r:embed="rId3">
            <a:alphaModFix/>
          </a:blip>
          <a:srcRect b="0" l="0" r="0" t="0"/>
          <a:stretch/>
        </p:blipFill>
        <p:spPr>
          <a:xfrm>
            <a:off x="3398977" y="2444397"/>
            <a:ext cx="1636722" cy="2514600"/>
          </a:xfrm>
          <a:prstGeom prst="rect">
            <a:avLst/>
          </a:prstGeom>
          <a:noFill/>
          <a:ln>
            <a:noFill/>
          </a:ln>
        </p:spPr>
      </p:pic>
      <p:sp>
        <p:nvSpPr>
          <p:cNvPr id="791" name="Google Shape;791;p107"/>
          <p:cNvSpPr txBox="1"/>
          <p:nvPr/>
        </p:nvSpPr>
        <p:spPr>
          <a:xfrm>
            <a:off x="975853" y="1971590"/>
            <a:ext cx="5653500" cy="800400"/>
          </a:xfrm>
          <a:prstGeom prst="rect">
            <a:avLst/>
          </a:prstGeom>
          <a:noFill/>
          <a:ln>
            <a:noFill/>
          </a:ln>
        </p:spPr>
        <p:txBody>
          <a:bodyPr anchorCtr="0" anchor="t" bIns="45700" lIns="91425" spcFirstLastPara="1" rIns="91425" wrap="square" tIns="45700">
            <a:spAutoFit/>
          </a:bodyPr>
          <a:lstStyle/>
          <a:p>
            <a:pPr indent="0" lvl="1" marL="0" marR="0" rtl="0" algn="l">
              <a:spcBef>
                <a:spcPts val="0"/>
              </a:spcBef>
              <a:spcAft>
                <a:spcPts val="0"/>
              </a:spcAft>
              <a:buNone/>
            </a:pPr>
            <a:r>
              <a:rPr b="0" i="0" lang="en" sz="2800" u="none" cap="none" strike="noStrike">
                <a:solidFill>
                  <a:schemeClr val="dk1"/>
                </a:solidFill>
                <a:latin typeface="Calibri"/>
                <a:ea typeface="Calibri"/>
                <a:cs typeface="Calibri"/>
                <a:sym typeface="Calibri"/>
              </a:rPr>
              <a:t>				follow Strunk and White.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6" name="Shape 796"/>
        <p:cNvGrpSpPr/>
        <p:nvPr/>
      </p:nvGrpSpPr>
      <p:grpSpPr>
        <a:xfrm>
          <a:off x="0" y="0"/>
          <a:ext cx="0" cy="0"/>
          <a:chOff x="0" y="0"/>
          <a:chExt cx="0" cy="0"/>
        </a:xfrm>
      </p:grpSpPr>
      <p:sp>
        <p:nvSpPr>
          <p:cNvPr id="797" name="Google Shape;797;p108"/>
          <p:cNvSpPr txBox="1"/>
          <p:nvPr>
            <p:ph type="title"/>
          </p:nvPr>
        </p:nvSpPr>
        <p:spPr>
          <a:xfrm>
            <a:off x="457200" y="205978"/>
            <a:ext cx="8229600" cy="85725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Documentation / PEP 0257</a:t>
            </a:r>
            <a:endParaRPr/>
          </a:p>
        </p:txBody>
      </p:sp>
      <p:sp>
        <p:nvSpPr>
          <p:cNvPr id="798" name="Google Shape;798;p108"/>
          <p:cNvSpPr txBox="1"/>
          <p:nvPr>
            <p:ph idx="1" type="body"/>
          </p:nvPr>
        </p:nvSpPr>
        <p:spPr>
          <a:xfrm>
            <a:off x="457200" y="1028700"/>
            <a:ext cx="8229600" cy="3429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
              <a:t>Docstrings</a:t>
            </a:r>
            <a:endParaRPr/>
          </a:p>
          <a:p>
            <a:pPr indent="-285750" lvl="1" marL="742950" rtl="0" algn="l">
              <a:spcBef>
                <a:spcPts val="560"/>
              </a:spcBef>
              <a:spcAft>
                <a:spcPts val="0"/>
              </a:spcAft>
              <a:buClr>
                <a:schemeClr val="dk1"/>
              </a:buClr>
              <a:buSzPts val="2800"/>
              <a:buChar char="–"/>
            </a:pPr>
            <a:r>
              <a:rPr lang="en"/>
              <a:t>String literal as the first statement in</a:t>
            </a:r>
            <a:endParaRPr/>
          </a:p>
          <a:p>
            <a:pPr indent="-228600" lvl="2" marL="1143000" rtl="0" algn="l">
              <a:spcBef>
                <a:spcPts val="480"/>
              </a:spcBef>
              <a:spcAft>
                <a:spcPts val="0"/>
              </a:spcAft>
              <a:buClr>
                <a:schemeClr val="dk1"/>
              </a:buClr>
              <a:buSzPts val="2400"/>
              <a:buChar char="•"/>
            </a:pPr>
            <a:r>
              <a:rPr lang="en"/>
              <a:t>Modules</a:t>
            </a:r>
            <a:endParaRPr/>
          </a:p>
          <a:p>
            <a:pPr indent="-228600" lvl="2" marL="1143000" rtl="0" algn="l">
              <a:spcBef>
                <a:spcPts val="480"/>
              </a:spcBef>
              <a:spcAft>
                <a:spcPts val="0"/>
              </a:spcAft>
              <a:buClr>
                <a:schemeClr val="dk1"/>
              </a:buClr>
              <a:buSzPts val="2400"/>
              <a:buChar char="•"/>
            </a:pPr>
            <a:r>
              <a:rPr lang="en"/>
              <a:t>Functions</a:t>
            </a:r>
            <a:endParaRPr/>
          </a:p>
          <a:p>
            <a:pPr indent="-228600" lvl="2" marL="1143000" rtl="0" algn="l">
              <a:spcBef>
                <a:spcPts val="480"/>
              </a:spcBef>
              <a:spcAft>
                <a:spcPts val="0"/>
              </a:spcAft>
              <a:buClr>
                <a:schemeClr val="dk1"/>
              </a:buClr>
              <a:buSzPts val="2400"/>
              <a:buChar char="•"/>
            </a:pPr>
            <a:r>
              <a:rPr lang="en"/>
              <a:t>Classes</a:t>
            </a:r>
            <a:endParaRPr/>
          </a:p>
          <a:p>
            <a:pPr indent="0" lvl="0" marL="0" rtl="0" algn="l">
              <a:spcBef>
                <a:spcPts val="640"/>
              </a:spcBef>
              <a:spcAft>
                <a:spcPts val="0"/>
              </a:spcAft>
              <a:buClr>
                <a:schemeClr val="dk1"/>
              </a:buClr>
              <a:buSzPts val="3200"/>
              <a:buNone/>
            </a:pPr>
            <a:r>
              <a:rPr lang="en" u="sng">
                <a:solidFill>
                  <a:schemeClr val="hlink"/>
                </a:solidFill>
                <a:hlinkClick r:id="rId3"/>
              </a:rPr>
              <a:t>  https://www.python.org/dev/peps/pep-0257/</a:t>
            </a:r>
            <a:endParaRPr/>
          </a:p>
          <a:p>
            <a:pPr indent="-139700" lvl="0" marL="342900" rtl="0" algn="l">
              <a:spcBef>
                <a:spcPts val="640"/>
              </a:spcBef>
              <a:spcAft>
                <a:spcPts val="0"/>
              </a:spcAft>
              <a:buClr>
                <a:schemeClr val="dk1"/>
              </a:buClr>
              <a:buSzPts val="3200"/>
              <a:buNone/>
            </a:pPr>
            <a:r>
              <a:t/>
            </a:r>
            <a:endParaRPr/>
          </a:p>
          <a:p>
            <a:pPr indent="-76200" lvl="2" marL="1143000" rtl="0" algn="l">
              <a:spcBef>
                <a:spcPts val="480"/>
              </a:spcBef>
              <a:spcAft>
                <a:spcPts val="0"/>
              </a:spcAft>
              <a:buClr>
                <a:schemeClr val="dk1"/>
              </a:buClr>
              <a:buSzPts val="2400"/>
              <a:buNone/>
            </a:pPr>
            <a:r>
              <a:t/>
            </a:r>
            <a:endParaRPr/>
          </a:p>
          <a:p>
            <a:pPr indent="-76200" lvl="2" marL="1143000" rtl="0" algn="l">
              <a:spcBef>
                <a:spcPts val="480"/>
              </a:spcBef>
              <a:spcAft>
                <a:spcPts val="0"/>
              </a:spcAft>
              <a:buClr>
                <a:schemeClr val="dk1"/>
              </a:buClr>
              <a:buSzPts val="2400"/>
              <a:buNone/>
            </a:pPr>
            <a:r>
              <a:t/>
            </a:r>
            <a:endParaRPr/>
          </a:p>
          <a:p>
            <a:pPr indent="-76200" lvl="2" marL="1143000" rtl="0" algn="l">
              <a:spcBef>
                <a:spcPts val="480"/>
              </a:spcBef>
              <a:spcAft>
                <a:spcPts val="0"/>
              </a:spcAft>
              <a:buClr>
                <a:schemeClr val="dk1"/>
              </a:buClr>
              <a:buSzPts val="2400"/>
              <a:buNone/>
            </a:pPr>
            <a:r>
              <a:t/>
            </a:r>
            <a:endParaRPr/>
          </a:p>
          <a:p>
            <a:pPr indent="-76200" lvl="2" marL="1143000" rtl="0" algn="l">
              <a:spcBef>
                <a:spcPts val="480"/>
              </a:spcBef>
              <a:spcAft>
                <a:spcPts val="0"/>
              </a:spcAft>
              <a:buClr>
                <a:schemeClr val="dk1"/>
              </a:buClr>
              <a:buSzPts val="2400"/>
              <a:buNone/>
            </a:pPr>
            <a:r>
              <a:t/>
            </a:r>
            <a:endParaRPr/>
          </a:p>
          <a:p>
            <a:pPr indent="-76200" lvl="2" marL="1143000" rtl="0" algn="l">
              <a:spcBef>
                <a:spcPts val="480"/>
              </a:spcBef>
              <a:spcAft>
                <a:spcPts val="0"/>
              </a:spcAft>
              <a:buClr>
                <a:schemeClr val="dk1"/>
              </a:buClr>
              <a:buSzPts val="2400"/>
              <a:buNone/>
            </a:pPr>
            <a:r>
              <a:t/>
            </a:r>
            <a:endParaRPr/>
          </a:p>
          <a:p>
            <a:pPr indent="-76200" lvl="2" marL="1143000" rtl="0" algn="l">
              <a:spcBef>
                <a:spcPts val="480"/>
              </a:spcBef>
              <a:spcAft>
                <a:spcPts val="0"/>
              </a:spcAft>
              <a:buClr>
                <a:schemeClr val="dk1"/>
              </a:buClr>
              <a:buSzPts val="2400"/>
              <a:buNone/>
            </a:pPr>
            <a:r>
              <a:t/>
            </a:r>
            <a:endParaRPr/>
          </a:p>
        </p:txBody>
      </p:sp>
      <p:pic>
        <p:nvPicPr>
          <p:cNvPr id="799" name="Google Shape;799;p108"/>
          <p:cNvPicPr preferRelativeResize="0"/>
          <p:nvPr/>
        </p:nvPicPr>
        <p:blipFill rotWithShape="1">
          <a:blip r:embed="rId4">
            <a:alphaModFix/>
          </a:blip>
          <a:srcRect b="0" l="0" r="0" t="0"/>
          <a:stretch/>
        </p:blipFill>
        <p:spPr>
          <a:xfrm>
            <a:off x="1547800" y="4081150"/>
            <a:ext cx="6048375" cy="895350"/>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sp>
        <p:nvSpPr>
          <p:cNvPr id="805" name="Google Shape;805;p109"/>
          <p:cNvSpPr txBox="1"/>
          <p:nvPr>
            <p:ph type="title"/>
          </p:nvPr>
        </p:nvSpPr>
        <p:spPr>
          <a:xfrm>
            <a:off x="457200" y="205978"/>
            <a:ext cx="8229600" cy="85725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Documentation / PEP 0257</a:t>
            </a:r>
            <a:endParaRPr/>
          </a:p>
        </p:txBody>
      </p:sp>
      <p:sp>
        <p:nvSpPr>
          <p:cNvPr id="806" name="Google Shape;806;p109"/>
          <p:cNvSpPr txBox="1"/>
          <p:nvPr>
            <p:ph idx="1" type="body"/>
          </p:nvPr>
        </p:nvSpPr>
        <p:spPr>
          <a:xfrm>
            <a:off x="457200" y="1028700"/>
            <a:ext cx="8229600" cy="3429000"/>
          </a:xfrm>
          <a:prstGeom prst="rect">
            <a:avLst/>
          </a:prstGeom>
          <a:noFill/>
          <a:ln>
            <a:noFill/>
          </a:ln>
        </p:spPr>
        <p:txBody>
          <a:bodyPr anchorCtr="0" anchor="t" bIns="45700" lIns="91425" spcFirstLastPara="1" rIns="91425" wrap="square" tIns="45700">
            <a:noAutofit/>
          </a:bodyPr>
          <a:lstStyle/>
          <a:p>
            <a:pPr indent="-317500" lvl="0" marL="342900" rtl="0" algn="l">
              <a:spcBef>
                <a:spcPts val="0"/>
              </a:spcBef>
              <a:spcAft>
                <a:spcPts val="0"/>
              </a:spcAft>
              <a:buClr>
                <a:schemeClr val="dk1"/>
              </a:buClr>
              <a:buSzPts val="2800"/>
              <a:buChar char="•"/>
            </a:pPr>
            <a:r>
              <a:rPr lang="en" sz="2800"/>
              <a:t>Docstrings</a:t>
            </a:r>
            <a:endParaRPr sz="2800"/>
          </a:p>
          <a:p>
            <a:pPr indent="-260350" lvl="1" marL="742950" rtl="0" algn="l">
              <a:spcBef>
                <a:spcPts val="560"/>
              </a:spcBef>
              <a:spcAft>
                <a:spcPts val="0"/>
              </a:spcAft>
              <a:buClr>
                <a:schemeClr val="dk1"/>
              </a:buClr>
              <a:buSzPts val="2400"/>
              <a:buChar char="–"/>
            </a:pPr>
            <a:r>
              <a:rPr lang="en" sz="2400"/>
              <a:t>They are triple quoted strings</a:t>
            </a:r>
            <a:endParaRPr sz="2400"/>
          </a:p>
          <a:p>
            <a:pPr indent="-260350" lvl="1" marL="742950" rtl="0" algn="l">
              <a:spcBef>
                <a:spcPts val="560"/>
              </a:spcBef>
              <a:spcAft>
                <a:spcPts val="0"/>
              </a:spcAft>
              <a:buClr>
                <a:schemeClr val="dk1"/>
              </a:buClr>
              <a:buSzPts val="2400"/>
              <a:buChar char="–"/>
            </a:pPr>
            <a:r>
              <a:rPr lang="en" sz="2400"/>
              <a:t>What kind of quotes to use?</a:t>
            </a:r>
            <a:endParaRPr sz="2400"/>
          </a:p>
          <a:p>
            <a:pPr indent="-107950" lvl="1" marL="742950" rtl="0" algn="l">
              <a:spcBef>
                <a:spcPts val="560"/>
              </a:spcBef>
              <a:spcAft>
                <a:spcPts val="0"/>
              </a:spcAft>
              <a:buClr>
                <a:schemeClr val="dk1"/>
              </a:buClr>
              <a:buSzPts val="2800"/>
              <a:buNone/>
            </a:pPr>
            <a:r>
              <a:t/>
            </a:r>
            <a:endParaRPr sz="2400"/>
          </a:p>
          <a:p>
            <a:pPr indent="-260350" lvl="1" marL="742950" rtl="0" algn="l">
              <a:spcBef>
                <a:spcPts val="560"/>
              </a:spcBef>
              <a:spcAft>
                <a:spcPts val="0"/>
              </a:spcAft>
              <a:buClr>
                <a:schemeClr val="dk1"/>
              </a:buClr>
              <a:buSzPts val="2400"/>
              <a:buChar char="–"/>
            </a:pPr>
            <a:r>
              <a:rPr lang="en" sz="2400"/>
              <a:t>They can be processed by the </a:t>
            </a:r>
            <a:r>
              <a:rPr i="1" lang="en" sz="2400"/>
              <a:t>docutils</a:t>
            </a:r>
            <a:r>
              <a:rPr lang="en" sz="2400"/>
              <a:t> package into HTML, LaTeX, etc. for high quality code documentation (that makes you look smart).</a:t>
            </a:r>
            <a:endParaRPr sz="2400"/>
          </a:p>
          <a:p>
            <a:pPr indent="-107950" lvl="1" marL="742950" rtl="0" algn="l">
              <a:spcBef>
                <a:spcPts val="560"/>
              </a:spcBef>
              <a:spcAft>
                <a:spcPts val="0"/>
              </a:spcAft>
              <a:buClr>
                <a:schemeClr val="dk1"/>
              </a:buClr>
              <a:buSzPts val="2800"/>
              <a:buNone/>
            </a:pPr>
            <a:r>
              <a:t/>
            </a:r>
            <a:endParaRPr sz="2400"/>
          </a:p>
          <a:p>
            <a:pPr indent="-260350" lvl="1" marL="742950" rtl="0" algn="l">
              <a:spcBef>
                <a:spcPts val="560"/>
              </a:spcBef>
              <a:spcAft>
                <a:spcPts val="0"/>
              </a:spcAft>
              <a:buClr>
                <a:schemeClr val="dk1"/>
              </a:buClr>
              <a:buSzPts val="2400"/>
              <a:buChar char="–"/>
            </a:pPr>
            <a:r>
              <a:rPr lang="en" sz="2400"/>
              <a:t>They should be phrases (end in period).</a:t>
            </a:r>
            <a:endParaRPr sz="2400"/>
          </a:p>
          <a:p>
            <a:pPr indent="-76200" lvl="2" marL="1143000" rtl="0" algn="l">
              <a:spcBef>
                <a:spcPts val="480"/>
              </a:spcBef>
              <a:spcAft>
                <a:spcPts val="0"/>
              </a:spcAft>
              <a:buClr>
                <a:schemeClr val="dk1"/>
              </a:buClr>
              <a:buSzPts val="2400"/>
              <a:buNone/>
            </a:pPr>
            <a:r>
              <a:t/>
            </a:r>
            <a:endParaRPr sz="2000"/>
          </a:p>
          <a:p>
            <a:pPr indent="-76200" lvl="2" marL="1143000" rtl="0" algn="l">
              <a:spcBef>
                <a:spcPts val="480"/>
              </a:spcBef>
              <a:spcAft>
                <a:spcPts val="0"/>
              </a:spcAft>
              <a:buClr>
                <a:schemeClr val="dk1"/>
              </a:buClr>
              <a:buSzPts val="2400"/>
              <a:buNone/>
            </a:pPr>
            <a:r>
              <a:t/>
            </a:r>
            <a:endParaRPr sz="2000"/>
          </a:p>
          <a:p>
            <a:pPr indent="-76200" lvl="2" marL="1143000" rtl="0" algn="l">
              <a:spcBef>
                <a:spcPts val="480"/>
              </a:spcBef>
              <a:spcAft>
                <a:spcPts val="0"/>
              </a:spcAft>
              <a:buClr>
                <a:schemeClr val="dk1"/>
              </a:buClr>
              <a:buSzPts val="2400"/>
              <a:buNone/>
            </a:pPr>
            <a:r>
              <a:t/>
            </a:r>
            <a:endParaRPr sz="2000"/>
          </a:p>
          <a:p>
            <a:pPr indent="-76200" lvl="2" marL="1143000" rtl="0" algn="l">
              <a:spcBef>
                <a:spcPts val="480"/>
              </a:spcBef>
              <a:spcAft>
                <a:spcPts val="0"/>
              </a:spcAft>
              <a:buClr>
                <a:schemeClr val="dk1"/>
              </a:buClr>
              <a:buSzPts val="2400"/>
              <a:buNone/>
            </a:pPr>
            <a:r>
              <a:t/>
            </a:r>
            <a:endParaRPr sz="2000"/>
          </a:p>
          <a:p>
            <a:pPr indent="-76200" lvl="2" marL="1143000" rtl="0" algn="l">
              <a:spcBef>
                <a:spcPts val="480"/>
              </a:spcBef>
              <a:spcAft>
                <a:spcPts val="0"/>
              </a:spcAft>
              <a:buClr>
                <a:schemeClr val="dk1"/>
              </a:buClr>
              <a:buSzPts val="2400"/>
              <a:buNone/>
            </a:pPr>
            <a:r>
              <a:t/>
            </a:r>
            <a:endParaRPr sz="2000"/>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1" name="Shape 811"/>
        <p:cNvGrpSpPr/>
        <p:nvPr/>
      </p:nvGrpSpPr>
      <p:grpSpPr>
        <a:xfrm>
          <a:off x="0" y="0"/>
          <a:ext cx="0" cy="0"/>
          <a:chOff x="0" y="0"/>
          <a:chExt cx="0" cy="0"/>
        </a:xfrm>
      </p:grpSpPr>
      <p:sp>
        <p:nvSpPr>
          <p:cNvPr id="812" name="Google Shape;812;p110"/>
          <p:cNvSpPr txBox="1"/>
          <p:nvPr>
            <p:ph type="title"/>
          </p:nvPr>
        </p:nvSpPr>
        <p:spPr>
          <a:xfrm>
            <a:off x="457200" y="205978"/>
            <a:ext cx="8229600" cy="85725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Documentation / PEP 0257</a:t>
            </a:r>
            <a:endParaRPr/>
          </a:p>
        </p:txBody>
      </p:sp>
      <p:sp>
        <p:nvSpPr>
          <p:cNvPr id="813" name="Google Shape;813;p110"/>
          <p:cNvSpPr txBox="1"/>
          <p:nvPr>
            <p:ph idx="1" type="body"/>
          </p:nvPr>
        </p:nvSpPr>
        <p:spPr>
          <a:xfrm>
            <a:off x="457200" y="1028700"/>
            <a:ext cx="8229600" cy="3429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
              <a:t>Docstrings</a:t>
            </a:r>
            <a:endParaRPr/>
          </a:p>
          <a:p>
            <a:pPr indent="-285750" lvl="1" marL="742950" rtl="0" algn="l">
              <a:spcBef>
                <a:spcPts val="560"/>
              </a:spcBef>
              <a:spcAft>
                <a:spcPts val="0"/>
              </a:spcAft>
              <a:buClr>
                <a:schemeClr val="dk1"/>
              </a:buClr>
              <a:buSzPts val="2800"/>
              <a:buChar char="–"/>
            </a:pPr>
            <a:r>
              <a:rPr lang="en"/>
              <a:t>One line doc strings are OK for simple stuff.</a:t>
            </a:r>
            <a:endParaRPr/>
          </a:p>
          <a:p>
            <a:pPr indent="-107950" lvl="1" marL="742950" rtl="0" algn="l">
              <a:spcBef>
                <a:spcPts val="560"/>
              </a:spcBef>
              <a:spcAft>
                <a:spcPts val="0"/>
              </a:spcAft>
              <a:buClr>
                <a:schemeClr val="dk1"/>
              </a:buClr>
              <a:buSzPts val="2800"/>
              <a:buNone/>
            </a:pPr>
            <a:r>
              <a:t/>
            </a:r>
            <a:endParaRPr/>
          </a:p>
          <a:p>
            <a:pPr indent="-107950" lvl="1" marL="742950" rtl="0" algn="l">
              <a:spcBef>
                <a:spcPts val="560"/>
              </a:spcBef>
              <a:spcAft>
                <a:spcPts val="0"/>
              </a:spcAft>
              <a:buClr>
                <a:schemeClr val="dk1"/>
              </a:buClr>
              <a:buSzPts val="2800"/>
              <a:buNone/>
            </a:pPr>
            <a:r>
              <a:t/>
            </a:r>
            <a:endParaRPr/>
          </a:p>
          <a:p>
            <a:pPr indent="-107950" lvl="1" marL="742950" rtl="0" algn="l">
              <a:spcBef>
                <a:spcPts val="560"/>
              </a:spcBef>
              <a:spcAft>
                <a:spcPts val="0"/>
              </a:spcAft>
              <a:buClr>
                <a:schemeClr val="dk1"/>
              </a:buClr>
              <a:buSzPts val="2800"/>
              <a:buNone/>
            </a:pPr>
            <a:r>
              <a:t/>
            </a:r>
            <a:endParaRPr/>
          </a:p>
          <a:p>
            <a:pPr indent="-285750" lvl="1" marL="742950" rtl="0" algn="l">
              <a:spcBef>
                <a:spcPts val="560"/>
              </a:spcBef>
              <a:spcAft>
                <a:spcPts val="0"/>
              </a:spcAft>
              <a:buClr>
                <a:schemeClr val="dk1"/>
              </a:buClr>
              <a:buSzPts val="2800"/>
              <a:buChar char="–"/>
            </a:pPr>
            <a:r>
              <a:rPr lang="en"/>
              <a:t>This example (taken from PEP 0257) is crap.</a:t>
            </a:r>
            <a:endParaRPr/>
          </a:p>
          <a:p>
            <a:pPr indent="0" lvl="1" marL="457200" rtl="0" algn="l">
              <a:spcBef>
                <a:spcPts val="560"/>
              </a:spcBef>
              <a:spcAft>
                <a:spcPts val="0"/>
              </a:spcAft>
              <a:buClr>
                <a:schemeClr val="dk1"/>
              </a:buClr>
              <a:buSzPts val="2800"/>
              <a:buNone/>
            </a:pPr>
            <a:r>
              <a:t/>
            </a:r>
            <a:endParaRPr/>
          </a:p>
          <a:p>
            <a:pPr indent="-76200" lvl="2" marL="1143000" rtl="0" algn="l">
              <a:spcBef>
                <a:spcPts val="480"/>
              </a:spcBef>
              <a:spcAft>
                <a:spcPts val="0"/>
              </a:spcAft>
              <a:buClr>
                <a:schemeClr val="dk1"/>
              </a:buClr>
              <a:buSzPts val="2400"/>
              <a:buNone/>
            </a:pPr>
            <a:r>
              <a:t/>
            </a:r>
            <a:endParaRPr/>
          </a:p>
          <a:p>
            <a:pPr indent="-76200" lvl="2" marL="1143000" rtl="0" algn="l">
              <a:spcBef>
                <a:spcPts val="480"/>
              </a:spcBef>
              <a:spcAft>
                <a:spcPts val="0"/>
              </a:spcAft>
              <a:buClr>
                <a:schemeClr val="dk1"/>
              </a:buClr>
              <a:buSzPts val="2400"/>
              <a:buNone/>
            </a:pPr>
            <a:r>
              <a:t/>
            </a:r>
            <a:endParaRPr/>
          </a:p>
          <a:p>
            <a:pPr indent="-76200" lvl="2" marL="1143000" rtl="0" algn="l">
              <a:spcBef>
                <a:spcPts val="480"/>
              </a:spcBef>
              <a:spcAft>
                <a:spcPts val="0"/>
              </a:spcAft>
              <a:buClr>
                <a:schemeClr val="dk1"/>
              </a:buClr>
              <a:buSzPts val="2400"/>
              <a:buNone/>
            </a:pPr>
            <a:r>
              <a:t/>
            </a:r>
            <a:endParaRPr/>
          </a:p>
          <a:p>
            <a:pPr indent="-76200" lvl="2" marL="1143000" rtl="0" algn="l">
              <a:spcBef>
                <a:spcPts val="480"/>
              </a:spcBef>
              <a:spcAft>
                <a:spcPts val="0"/>
              </a:spcAft>
              <a:buClr>
                <a:schemeClr val="dk1"/>
              </a:buClr>
              <a:buSzPts val="2400"/>
              <a:buNone/>
            </a:pPr>
            <a:r>
              <a:t/>
            </a:r>
            <a:endParaRPr/>
          </a:p>
          <a:p>
            <a:pPr indent="-76200" lvl="2" marL="1143000" rtl="0" algn="l">
              <a:spcBef>
                <a:spcPts val="480"/>
              </a:spcBef>
              <a:spcAft>
                <a:spcPts val="0"/>
              </a:spcAft>
              <a:buClr>
                <a:schemeClr val="dk1"/>
              </a:buClr>
              <a:buSzPts val="2400"/>
              <a:buNone/>
            </a:pPr>
            <a:r>
              <a:t/>
            </a:r>
            <a:endParaRPr/>
          </a:p>
        </p:txBody>
      </p:sp>
      <p:pic>
        <p:nvPicPr>
          <p:cNvPr id="814" name="Google Shape;814;p110"/>
          <p:cNvPicPr preferRelativeResize="0"/>
          <p:nvPr/>
        </p:nvPicPr>
        <p:blipFill rotWithShape="1">
          <a:blip r:embed="rId3">
            <a:alphaModFix/>
          </a:blip>
          <a:srcRect b="0" l="0" r="0" t="0"/>
          <a:stretch/>
        </p:blipFill>
        <p:spPr>
          <a:xfrm>
            <a:off x="1885945" y="2300275"/>
            <a:ext cx="5372100" cy="885825"/>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9" name="Shape 819"/>
        <p:cNvGrpSpPr/>
        <p:nvPr/>
      </p:nvGrpSpPr>
      <p:grpSpPr>
        <a:xfrm>
          <a:off x="0" y="0"/>
          <a:ext cx="0" cy="0"/>
          <a:chOff x="0" y="0"/>
          <a:chExt cx="0" cy="0"/>
        </a:xfrm>
      </p:grpSpPr>
      <p:sp>
        <p:nvSpPr>
          <p:cNvPr id="820" name="Google Shape;820;p111"/>
          <p:cNvSpPr txBox="1"/>
          <p:nvPr>
            <p:ph type="title"/>
          </p:nvPr>
        </p:nvSpPr>
        <p:spPr>
          <a:xfrm>
            <a:off x="457200" y="205978"/>
            <a:ext cx="8229600" cy="85725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Documentation / PEP 0257</a:t>
            </a:r>
            <a:endParaRPr/>
          </a:p>
        </p:txBody>
      </p:sp>
      <p:sp>
        <p:nvSpPr>
          <p:cNvPr id="821" name="Google Shape;821;p111"/>
          <p:cNvSpPr txBox="1"/>
          <p:nvPr>
            <p:ph idx="1" type="body"/>
          </p:nvPr>
        </p:nvSpPr>
        <p:spPr>
          <a:xfrm>
            <a:off x="457200" y="1028700"/>
            <a:ext cx="8229600" cy="3429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
              <a:t>Docstrings</a:t>
            </a:r>
            <a:endParaRPr/>
          </a:p>
          <a:p>
            <a:pPr indent="-285750" lvl="1" marL="742950" rtl="0" algn="l">
              <a:spcBef>
                <a:spcPts val="560"/>
              </a:spcBef>
              <a:spcAft>
                <a:spcPts val="0"/>
              </a:spcAft>
              <a:buClr>
                <a:schemeClr val="dk1"/>
              </a:buClr>
              <a:buSzPts val="2800"/>
              <a:buChar char="–"/>
            </a:pPr>
            <a:r>
              <a:rPr lang="en"/>
              <a:t>Multiline docstrings are more of the norm</a:t>
            </a:r>
            <a:endParaRPr/>
          </a:p>
          <a:p>
            <a:pPr indent="-76200" lvl="2" marL="1143000" rtl="0" algn="l">
              <a:spcBef>
                <a:spcPts val="480"/>
              </a:spcBef>
              <a:spcAft>
                <a:spcPts val="0"/>
              </a:spcAft>
              <a:buClr>
                <a:schemeClr val="dk1"/>
              </a:buClr>
              <a:buSzPts val="2400"/>
              <a:buNone/>
            </a:pPr>
            <a:r>
              <a:t/>
            </a:r>
            <a:endParaRPr/>
          </a:p>
          <a:p>
            <a:pPr indent="-76200" lvl="2" marL="1143000" rtl="0" algn="l">
              <a:spcBef>
                <a:spcPts val="480"/>
              </a:spcBef>
              <a:spcAft>
                <a:spcPts val="0"/>
              </a:spcAft>
              <a:buClr>
                <a:schemeClr val="dk1"/>
              </a:buClr>
              <a:buSzPts val="2400"/>
              <a:buNone/>
            </a:pPr>
            <a:r>
              <a:t/>
            </a:r>
            <a:endParaRPr/>
          </a:p>
        </p:txBody>
      </p:sp>
      <p:pic>
        <p:nvPicPr>
          <p:cNvPr id="822" name="Google Shape;822;p111"/>
          <p:cNvPicPr preferRelativeResize="0"/>
          <p:nvPr/>
        </p:nvPicPr>
        <p:blipFill rotWithShape="1">
          <a:blip r:embed="rId3">
            <a:alphaModFix/>
          </a:blip>
          <a:srcRect b="0" l="0" r="0" t="0"/>
          <a:stretch/>
        </p:blipFill>
        <p:spPr>
          <a:xfrm>
            <a:off x="1400175" y="2403150"/>
            <a:ext cx="6343650" cy="1562100"/>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7" name="Shape 827"/>
        <p:cNvGrpSpPr/>
        <p:nvPr/>
      </p:nvGrpSpPr>
      <p:grpSpPr>
        <a:xfrm>
          <a:off x="0" y="0"/>
          <a:ext cx="0" cy="0"/>
          <a:chOff x="0" y="0"/>
          <a:chExt cx="0" cy="0"/>
        </a:xfrm>
      </p:grpSpPr>
      <p:sp>
        <p:nvSpPr>
          <p:cNvPr id="828" name="Google Shape;828;p112"/>
          <p:cNvSpPr txBox="1"/>
          <p:nvPr>
            <p:ph type="title"/>
          </p:nvPr>
        </p:nvSpPr>
        <p:spPr>
          <a:xfrm>
            <a:off x="457200" y="205978"/>
            <a:ext cx="8229600" cy="85725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Documentation / PEP 0257</a:t>
            </a:r>
            <a:endParaRPr/>
          </a:p>
        </p:txBody>
      </p:sp>
      <p:sp>
        <p:nvSpPr>
          <p:cNvPr id="829" name="Google Shape;829;p112"/>
          <p:cNvSpPr txBox="1"/>
          <p:nvPr>
            <p:ph idx="1" type="body"/>
          </p:nvPr>
        </p:nvSpPr>
        <p:spPr>
          <a:xfrm>
            <a:off x="457200" y="1028700"/>
            <a:ext cx="8229600" cy="3429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
              <a:t>Docstrings</a:t>
            </a:r>
            <a:endParaRPr/>
          </a:p>
          <a:p>
            <a:pPr indent="-285750" lvl="1" marL="742950" rtl="0" algn="l">
              <a:spcBef>
                <a:spcPts val="560"/>
              </a:spcBef>
              <a:spcAft>
                <a:spcPts val="0"/>
              </a:spcAft>
              <a:buClr>
                <a:schemeClr val="dk1"/>
              </a:buClr>
              <a:buSzPts val="2800"/>
              <a:buChar char="–"/>
            </a:pPr>
            <a:r>
              <a:rPr lang="en"/>
              <a:t>For scripts intended to be called from the command line, the docstring at the top of the file should be a usage message for the script.</a:t>
            </a:r>
            <a:endParaRPr/>
          </a:p>
          <a:p>
            <a:pPr indent="-76200" lvl="2" marL="1143000" rtl="0" algn="l">
              <a:spcBef>
                <a:spcPts val="480"/>
              </a:spcBef>
              <a:spcAft>
                <a:spcPts val="0"/>
              </a:spcAft>
              <a:buClr>
                <a:schemeClr val="dk1"/>
              </a:buClr>
              <a:buSzPts val="2400"/>
              <a:buNone/>
            </a:pPr>
            <a:r>
              <a:t/>
            </a:r>
            <a:endParaRPr/>
          </a:p>
          <a:p>
            <a:pPr indent="-76200" lvl="2" marL="1143000" rtl="0" algn="l">
              <a:spcBef>
                <a:spcPts val="480"/>
              </a:spcBef>
              <a:spcAft>
                <a:spcPts val="0"/>
              </a:spcAft>
              <a:buClr>
                <a:schemeClr val="dk1"/>
              </a:buClr>
              <a:buSzPts val="2400"/>
              <a:buNone/>
            </a:pPr>
            <a:r>
              <a:t/>
            </a:r>
            <a:endParaRPr/>
          </a:p>
        </p:txBody>
      </p:sp>
      <p:pic>
        <p:nvPicPr>
          <p:cNvPr id="830" name="Google Shape;830;p112"/>
          <p:cNvPicPr preferRelativeResize="0"/>
          <p:nvPr/>
        </p:nvPicPr>
        <p:blipFill rotWithShape="1">
          <a:blip r:embed="rId3">
            <a:alphaModFix/>
          </a:blip>
          <a:srcRect b="0" l="0" r="0" t="0"/>
          <a:stretch/>
        </p:blipFill>
        <p:spPr>
          <a:xfrm>
            <a:off x="1681163" y="3095825"/>
            <a:ext cx="5781675" cy="1685925"/>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5" name="Shape 835"/>
        <p:cNvGrpSpPr/>
        <p:nvPr/>
      </p:nvGrpSpPr>
      <p:grpSpPr>
        <a:xfrm>
          <a:off x="0" y="0"/>
          <a:ext cx="0" cy="0"/>
          <a:chOff x="0" y="0"/>
          <a:chExt cx="0" cy="0"/>
        </a:xfrm>
      </p:grpSpPr>
      <p:sp>
        <p:nvSpPr>
          <p:cNvPr id="836" name="Google Shape;836;p113"/>
          <p:cNvSpPr txBox="1"/>
          <p:nvPr>
            <p:ph type="title"/>
          </p:nvPr>
        </p:nvSpPr>
        <p:spPr>
          <a:xfrm>
            <a:off x="457200" y="205978"/>
            <a:ext cx="8229600" cy="85725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Documentation / PEP 0257</a:t>
            </a:r>
            <a:endParaRPr/>
          </a:p>
        </p:txBody>
      </p:sp>
      <p:sp>
        <p:nvSpPr>
          <p:cNvPr id="837" name="Google Shape;837;p113"/>
          <p:cNvSpPr txBox="1"/>
          <p:nvPr>
            <p:ph idx="1" type="body"/>
          </p:nvPr>
        </p:nvSpPr>
        <p:spPr>
          <a:xfrm>
            <a:off x="457200" y="1028700"/>
            <a:ext cx="8229600" cy="3429000"/>
          </a:xfrm>
          <a:prstGeom prst="rect">
            <a:avLst/>
          </a:prstGeom>
          <a:noFill/>
          <a:ln>
            <a:noFill/>
          </a:ln>
        </p:spPr>
        <p:txBody>
          <a:bodyPr anchorCtr="0" anchor="t" bIns="45700" lIns="91425" spcFirstLastPara="1" rIns="91425" wrap="square" tIns="45700">
            <a:normAutofit fontScale="85000" lnSpcReduction="10000"/>
          </a:bodyPr>
          <a:lstStyle/>
          <a:p>
            <a:pPr indent="-312420" lvl="0" marL="342900" rtl="0" algn="l">
              <a:spcBef>
                <a:spcPts val="0"/>
              </a:spcBef>
              <a:spcAft>
                <a:spcPts val="0"/>
              </a:spcAft>
              <a:buClr>
                <a:schemeClr val="dk1"/>
              </a:buClr>
              <a:buSzPct val="100000"/>
              <a:buChar char="•"/>
            </a:pPr>
            <a:r>
              <a:rPr lang="en"/>
              <a:t>Docstrings</a:t>
            </a:r>
            <a:endParaRPr/>
          </a:p>
          <a:p>
            <a:pPr indent="-259080" lvl="1" marL="742950" rtl="0" algn="l">
              <a:spcBef>
                <a:spcPts val="560"/>
              </a:spcBef>
              <a:spcAft>
                <a:spcPts val="0"/>
              </a:spcAft>
              <a:buClr>
                <a:schemeClr val="dk1"/>
              </a:buClr>
              <a:buSzPct val="100000"/>
              <a:buChar char="–"/>
            </a:pPr>
            <a:r>
              <a:rPr lang="en"/>
              <a:t>For modules and packages, list the classes, exceptions and functions (and any other objects) that are exported by the module, with a one-line summary of each. </a:t>
            </a:r>
            <a:endParaRPr/>
          </a:p>
          <a:p>
            <a:pPr indent="-107950" lvl="1" marL="742950" rtl="0" algn="l">
              <a:spcBef>
                <a:spcPts val="560"/>
              </a:spcBef>
              <a:spcAft>
                <a:spcPts val="0"/>
              </a:spcAft>
              <a:buClr>
                <a:schemeClr val="dk1"/>
              </a:buClr>
              <a:buSzPct val="91714"/>
              <a:buNone/>
            </a:pPr>
            <a:r>
              <a:t/>
            </a:r>
            <a:endParaRPr sz="3052"/>
          </a:p>
          <a:p>
            <a:pPr indent="-259080" lvl="1" marL="742950" rtl="0" algn="l">
              <a:spcBef>
                <a:spcPts val="560"/>
              </a:spcBef>
              <a:spcAft>
                <a:spcPts val="0"/>
              </a:spcAft>
              <a:buClr>
                <a:schemeClr val="dk1"/>
              </a:buClr>
              <a:buSzPct val="100000"/>
              <a:buChar char="–"/>
            </a:pPr>
            <a:r>
              <a:rPr lang="en"/>
              <a:t>Looking at scikit learn and seaborn (as examples) this didn’t seem to be the norm.  However,</a:t>
            </a:r>
            <a:endParaRPr/>
          </a:p>
          <a:p>
            <a:pPr indent="-76200" lvl="2" marL="1143000" rtl="0" algn="l">
              <a:spcBef>
                <a:spcPts val="480"/>
              </a:spcBef>
              <a:spcAft>
                <a:spcPts val="0"/>
              </a:spcAft>
              <a:buClr>
                <a:schemeClr val="dk1"/>
              </a:buClr>
              <a:buSzPct val="100000"/>
              <a:buNone/>
            </a:pPr>
            <a:r>
              <a:t/>
            </a:r>
            <a:endParaRPr/>
          </a:p>
          <a:p>
            <a:pPr indent="-76200" lvl="2" marL="1143000" rtl="0" algn="l">
              <a:spcBef>
                <a:spcPts val="480"/>
              </a:spcBef>
              <a:spcAft>
                <a:spcPts val="0"/>
              </a:spcAft>
              <a:buClr>
                <a:schemeClr val="dk1"/>
              </a:buClr>
              <a:buSzPct val="100000"/>
              <a:buNone/>
            </a:pPr>
            <a:r>
              <a:t/>
            </a:r>
            <a:endParaRPr/>
          </a:p>
        </p:txBody>
      </p:sp>
      <p:sp>
        <p:nvSpPr>
          <p:cNvPr id="838" name="Google Shape;838;p113"/>
          <p:cNvSpPr txBox="1"/>
          <p:nvPr/>
        </p:nvSpPr>
        <p:spPr>
          <a:xfrm>
            <a:off x="1418875" y="3754653"/>
            <a:ext cx="67248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800" u="sng">
                <a:solidFill>
                  <a:schemeClr val="hlink"/>
                </a:solidFill>
                <a:latin typeface="Calibri"/>
                <a:ea typeface="Calibri"/>
                <a:cs typeface="Calibri"/>
                <a:sym typeface="Calibri"/>
                <a:hlinkClick r:id="rId3"/>
              </a:rPr>
              <a:t>https://github.com/numpy/numpy/blob/master/numpy/__init__.py</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3"/>
          <p:cNvSpPr txBox="1"/>
          <p:nvPr>
            <p:ph type="title"/>
          </p:nvPr>
        </p:nvSpPr>
        <p:spPr>
          <a:xfrm>
            <a:off x="457200" y="205978"/>
            <a:ext cx="8229600" cy="85725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Programming Style</a:t>
            </a:r>
            <a:endParaRPr/>
          </a:p>
        </p:txBody>
      </p:sp>
      <p:sp>
        <p:nvSpPr>
          <p:cNvPr id="172" name="Google Shape;172;p33"/>
          <p:cNvSpPr txBox="1"/>
          <p:nvPr>
            <p:ph idx="1" type="body"/>
          </p:nvPr>
        </p:nvSpPr>
        <p:spPr>
          <a:xfrm>
            <a:off x="457200" y="1028700"/>
            <a:ext cx="8229600" cy="3429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
              <a:t>Most important rule of any style</a:t>
            </a:r>
            <a:endParaRPr/>
          </a:p>
          <a:p>
            <a:pPr indent="-285750" lvl="1" marL="742950" rtl="0" algn="l">
              <a:spcBef>
                <a:spcPts val="560"/>
              </a:spcBef>
              <a:spcAft>
                <a:spcPts val="0"/>
              </a:spcAft>
              <a:buClr>
                <a:schemeClr val="dk1"/>
              </a:buClr>
              <a:buSzPts val="2800"/>
              <a:buChar char="–"/>
            </a:pPr>
            <a:r>
              <a:rPr lang="en"/>
              <a:t>Consistency</a:t>
            </a:r>
            <a:endParaRPr/>
          </a:p>
          <a:p>
            <a:pPr indent="-228600" lvl="2" marL="1143000" rtl="0" algn="l">
              <a:spcBef>
                <a:spcPts val="480"/>
              </a:spcBef>
              <a:spcAft>
                <a:spcPts val="0"/>
              </a:spcAft>
              <a:buClr>
                <a:schemeClr val="dk1"/>
              </a:buClr>
              <a:buSzPts val="2400"/>
              <a:buChar char="•"/>
            </a:pPr>
            <a:r>
              <a:rPr lang="en"/>
              <a:t>If you make a particular decision about a style guide, use it consistently</a:t>
            </a:r>
            <a:endParaRPr/>
          </a:p>
          <a:p>
            <a:pPr indent="-228600" lvl="2" marL="1143000" rtl="0" algn="l">
              <a:spcBef>
                <a:spcPts val="480"/>
              </a:spcBef>
              <a:spcAft>
                <a:spcPts val="0"/>
              </a:spcAft>
              <a:buClr>
                <a:schemeClr val="dk1"/>
              </a:buClr>
              <a:buSzPts val="2400"/>
              <a:buChar char="•"/>
            </a:pPr>
            <a:r>
              <a:rPr lang="en"/>
              <a:t>Always</a:t>
            </a:r>
            <a:endParaRPr/>
          </a:p>
          <a:p>
            <a:pPr indent="-228600" lvl="2" marL="1143000" rtl="0" algn="l">
              <a:spcBef>
                <a:spcPts val="480"/>
              </a:spcBef>
              <a:spcAft>
                <a:spcPts val="0"/>
              </a:spcAft>
              <a:buClr>
                <a:schemeClr val="dk1"/>
              </a:buClr>
              <a:buSzPts val="2400"/>
              <a:buChar char="•"/>
            </a:pPr>
            <a:r>
              <a:rPr lang="en"/>
              <a:t>Forever</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3" name="Shape 843"/>
        <p:cNvGrpSpPr/>
        <p:nvPr/>
      </p:nvGrpSpPr>
      <p:grpSpPr>
        <a:xfrm>
          <a:off x="0" y="0"/>
          <a:ext cx="0" cy="0"/>
          <a:chOff x="0" y="0"/>
          <a:chExt cx="0" cy="0"/>
        </a:xfrm>
      </p:grpSpPr>
      <p:sp>
        <p:nvSpPr>
          <p:cNvPr id="844" name="Google Shape;844;p114"/>
          <p:cNvSpPr txBox="1"/>
          <p:nvPr>
            <p:ph type="title"/>
          </p:nvPr>
        </p:nvSpPr>
        <p:spPr>
          <a:xfrm>
            <a:off x="457200" y="205978"/>
            <a:ext cx="8229600" cy="85725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Documentation / PEP 0257</a:t>
            </a:r>
            <a:endParaRPr/>
          </a:p>
        </p:txBody>
      </p:sp>
      <p:sp>
        <p:nvSpPr>
          <p:cNvPr id="845" name="Google Shape;845;p114"/>
          <p:cNvSpPr txBox="1"/>
          <p:nvPr>
            <p:ph idx="1" type="body"/>
          </p:nvPr>
        </p:nvSpPr>
        <p:spPr>
          <a:xfrm>
            <a:off x="457200" y="1028700"/>
            <a:ext cx="8229600" cy="3429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
              <a:t>Docstrings</a:t>
            </a:r>
            <a:endParaRPr/>
          </a:p>
          <a:p>
            <a:pPr indent="-285750" lvl="1" marL="742950" rtl="0" algn="l">
              <a:spcBef>
                <a:spcPts val="560"/>
              </a:spcBef>
              <a:spcAft>
                <a:spcPts val="0"/>
              </a:spcAft>
              <a:buClr>
                <a:schemeClr val="dk1"/>
              </a:buClr>
              <a:buSzPts val="2800"/>
              <a:buChar char="–"/>
            </a:pPr>
            <a:r>
              <a:rPr b="1" lang="en"/>
              <a:t>Most importantly… </a:t>
            </a:r>
            <a:r>
              <a:rPr lang="en"/>
              <a:t>For functions and methods, it should summarize its behavior and document its arguments, return value(s), </a:t>
            </a:r>
            <a:r>
              <a:rPr lang="en">
                <a:solidFill>
                  <a:srgbClr val="FF0000"/>
                </a:solidFill>
              </a:rPr>
              <a:t>side effects</a:t>
            </a:r>
            <a:r>
              <a:rPr lang="en"/>
              <a:t>, exceptions raised.</a:t>
            </a:r>
            <a:endParaRPr/>
          </a:p>
          <a:p>
            <a:pPr indent="-107950" lvl="1" marL="742950" rtl="0" algn="l">
              <a:spcBef>
                <a:spcPts val="560"/>
              </a:spcBef>
              <a:spcAft>
                <a:spcPts val="0"/>
              </a:spcAft>
              <a:buClr>
                <a:schemeClr val="dk1"/>
              </a:buClr>
              <a:buSzPts val="2800"/>
              <a:buNone/>
            </a:pPr>
            <a:r>
              <a:t/>
            </a:r>
            <a:endParaRPr/>
          </a:p>
          <a:p>
            <a:pPr indent="-285750" lvl="1" marL="742950" rtl="0" algn="l">
              <a:spcBef>
                <a:spcPts val="560"/>
              </a:spcBef>
              <a:spcAft>
                <a:spcPts val="0"/>
              </a:spcAft>
              <a:buClr>
                <a:schemeClr val="dk1"/>
              </a:buClr>
              <a:buSzPts val="2800"/>
              <a:buChar char="–"/>
            </a:pPr>
            <a:r>
              <a:rPr lang="en"/>
              <a:t>Example from scikit learn:</a:t>
            </a:r>
            <a:endParaRPr/>
          </a:p>
        </p:txBody>
      </p:sp>
      <p:sp>
        <p:nvSpPr>
          <p:cNvPr id="846" name="Google Shape;846;p114"/>
          <p:cNvSpPr/>
          <p:nvPr/>
        </p:nvSpPr>
        <p:spPr>
          <a:xfrm>
            <a:off x="493600" y="4457700"/>
            <a:ext cx="8848800" cy="48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u="sng">
                <a:solidFill>
                  <a:schemeClr val="hlink"/>
                </a:solidFill>
                <a:latin typeface="Calibri"/>
                <a:ea typeface="Calibri"/>
                <a:cs typeface="Calibri"/>
                <a:sym typeface="Calibri"/>
                <a:hlinkClick r:id="rId3"/>
              </a:rPr>
              <a:t>https://github.com/scikit-learn/scikit-learn/blob/main/sklearn/cluster/_dbscan.py</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1" name="Shape 851"/>
        <p:cNvGrpSpPr/>
        <p:nvPr/>
      </p:nvGrpSpPr>
      <p:grpSpPr>
        <a:xfrm>
          <a:off x="0" y="0"/>
          <a:ext cx="0" cy="0"/>
          <a:chOff x="0" y="0"/>
          <a:chExt cx="0" cy="0"/>
        </a:xfrm>
      </p:grpSpPr>
      <p:sp>
        <p:nvSpPr>
          <p:cNvPr id="852" name="Google Shape;852;p115"/>
          <p:cNvSpPr txBox="1"/>
          <p:nvPr>
            <p:ph type="title"/>
          </p:nvPr>
        </p:nvSpPr>
        <p:spPr>
          <a:xfrm>
            <a:off x="457200" y="205978"/>
            <a:ext cx="8229600" cy="8574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PEP8 play time, part 3!</a:t>
            </a:r>
            <a:endParaRPr/>
          </a:p>
        </p:txBody>
      </p:sp>
      <p:sp>
        <p:nvSpPr>
          <p:cNvPr id="853" name="Google Shape;853;p115"/>
          <p:cNvSpPr txBox="1"/>
          <p:nvPr>
            <p:ph idx="1" type="body"/>
          </p:nvPr>
        </p:nvSpPr>
        <p:spPr>
          <a:xfrm>
            <a:off x="457199" y="1028700"/>
            <a:ext cx="8385600" cy="3429000"/>
          </a:xfrm>
          <a:prstGeom prst="rect">
            <a:avLst/>
          </a:prstGeom>
          <a:noFill/>
          <a:ln>
            <a:noFill/>
          </a:ln>
        </p:spPr>
        <p:txBody>
          <a:bodyPr anchorCtr="0" anchor="t" bIns="45700" lIns="91425" spcFirstLastPara="1" rIns="91425" wrap="square" tIns="45700">
            <a:normAutofit/>
          </a:bodyPr>
          <a:lstStyle/>
          <a:p>
            <a:pPr indent="-304800" lvl="0" marL="342900" rtl="0" algn="l">
              <a:spcBef>
                <a:spcPts val="0"/>
              </a:spcBef>
              <a:spcAft>
                <a:spcPts val="0"/>
              </a:spcAft>
              <a:buClr>
                <a:schemeClr val="dk1"/>
              </a:buClr>
              <a:buSzPts val="2600"/>
              <a:buChar char="•"/>
            </a:pPr>
            <a:r>
              <a:rPr lang="en" sz="2600"/>
              <a:t>Run pylint on the Python file in the repository,</a:t>
            </a:r>
            <a:endParaRPr sz="2600"/>
          </a:p>
          <a:p>
            <a:pPr indent="0" lvl="0" marL="0" rtl="0" algn="l">
              <a:spcBef>
                <a:spcPts val="640"/>
              </a:spcBef>
              <a:spcAft>
                <a:spcPts val="0"/>
              </a:spcAft>
              <a:buClr>
                <a:schemeClr val="dk1"/>
              </a:buClr>
              <a:buSzPts val="3200"/>
              <a:buNone/>
            </a:pPr>
            <a:r>
              <a:rPr lang="en" sz="2600">
                <a:latin typeface="Calibri"/>
                <a:ea typeface="Calibri"/>
                <a:cs typeface="Calibri"/>
                <a:sym typeface="Calibri"/>
              </a:rPr>
              <a:t>	</a:t>
            </a:r>
            <a:r>
              <a:rPr lang="en" sz="2200">
                <a:latin typeface="Calibri"/>
                <a:ea typeface="Calibri"/>
                <a:cs typeface="Calibri"/>
                <a:sym typeface="Calibri"/>
              </a:rPr>
              <a:t>e.g. </a:t>
            </a:r>
            <a:r>
              <a:rPr lang="en" sz="2200">
                <a:latin typeface="Courier"/>
                <a:ea typeface="Courier"/>
                <a:cs typeface="Courier"/>
                <a:sym typeface="Courier"/>
              </a:rPr>
              <a:t>pylint python_demo_1.py</a:t>
            </a:r>
            <a:endParaRPr sz="2600">
              <a:latin typeface="Courier"/>
              <a:ea typeface="Courier"/>
              <a:cs typeface="Courier"/>
              <a:sym typeface="Courier"/>
            </a:endParaRPr>
          </a:p>
          <a:p>
            <a:pPr indent="-304800" lvl="0" marL="342900" rtl="0" algn="l">
              <a:spcBef>
                <a:spcPts val="560"/>
              </a:spcBef>
              <a:spcAft>
                <a:spcPts val="0"/>
              </a:spcAft>
              <a:buClr>
                <a:schemeClr val="dk1"/>
              </a:buClr>
              <a:buSzPts val="2200"/>
              <a:buChar char="•"/>
            </a:pPr>
            <a:r>
              <a:rPr lang="en" sz="2200"/>
              <a:t>Can you use nano or another editor to get it to at least 10/10 by addressing documentation issues?</a:t>
            </a:r>
            <a:endParaRPr i="1" sz="2600"/>
          </a:p>
        </p:txBody>
      </p:sp>
      <p:pic>
        <p:nvPicPr>
          <p:cNvPr id="854" name="Google Shape;854;p115"/>
          <p:cNvPicPr preferRelativeResize="0"/>
          <p:nvPr/>
        </p:nvPicPr>
        <p:blipFill rotWithShape="1">
          <a:blip r:embed="rId3">
            <a:alphaModFix/>
          </a:blip>
          <a:srcRect b="0" l="0" r="0" t="0"/>
          <a:stretch/>
        </p:blipFill>
        <p:spPr>
          <a:xfrm>
            <a:off x="1879899" y="2734775"/>
            <a:ext cx="5384224" cy="2300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