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886b20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886b20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3886b20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3886b20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886b20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3886b20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886b20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3886b20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886b20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886b20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886b20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886b20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3886b20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3886b20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3886b20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3886b20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886b20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3886b20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3886b205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3886b20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065e9c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065e9c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886b205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886b205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886b205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3886b205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3886b20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3886b20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3886b205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3886b205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3886b205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3886b20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3886b205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3886b20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3886b205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3886b205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3886b205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3886b20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3886b205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3886b205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3886b205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3886b205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65e9cb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65e9cb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886b20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3886b20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3886b205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3886b205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3886b205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3886b205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886b20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886b20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3886b20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3886b20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3886b20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3886b20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697fee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697fee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3886b20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3886b20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66492aa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66492aa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66492aa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66492a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886b20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886b20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66492aa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66492aa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3886b2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3886b2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3886b20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3886b20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3886b20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3886b20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3886b20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3886b20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3886b20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3886b20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3886b20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3886b20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3886b205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3886b205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3886b20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3886b20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3886b205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3886b205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3886b20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3886b20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3886b20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3886b20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66492a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066492a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66492aa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66492aa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66492aa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66492aa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66492a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66492a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3886b20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3886b20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3886b20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3886b20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3886b20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3886b20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886b20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886b20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atlassian.com/git/tutorials/merging-vs-rebas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Team Collaboration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25,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make changes to the README.md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Status, diff, add, commit, push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happens?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75" y="367350"/>
            <a:ext cx="5215849" cy="45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30" y="280025"/>
            <a:ext cx="539454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7" y="1368675"/>
            <a:ext cx="8222724" cy="27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your merge conflict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fetch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/>
              <a:t>Open the files with the conflict in a text editor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the conflict, which always has lots of &lt;&lt;&lt;&lt;&lt;&lt; and &gt;&gt;&gt;&gt;&gt;&gt;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Rewrite the block between the brackets to what you want it to be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 the brackets and equals signs too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Collaborating Scenario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</a:t>
            </a:r>
            <a:r>
              <a:rPr lang="en" sz="2400"/>
              <a:t>ain development trunk of codebase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Bug comes in via issue report on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need to work on the bug but don’t want to screw up the main development trunk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to do?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25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050000" y="1744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make more sense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NOTE!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ain vs master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vs GitHub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commands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new branch on your local computer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Delete a branch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-D name-of-branch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Switch to a branch (or main)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Make a new branch and switch into it all at once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-b name-of-new-branch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visual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311700" y="1152475"/>
            <a:ext cx="4217760" cy="3416400"/>
            <a:chOff x="311700" y="1152475"/>
            <a:chExt cx="4217760" cy="3416400"/>
          </a:xfrm>
        </p:grpSpPr>
        <p:pic>
          <p:nvPicPr>
            <p:cNvPr id="173" name="Google Shape;173;p30"/>
            <p:cNvPicPr preferRelativeResize="0"/>
            <p:nvPr/>
          </p:nvPicPr>
          <p:blipFill rotWithShape="1">
            <a:blip r:embed="rId3">
              <a:alphaModFix/>
            </a:blip>
            <a:srcRect b="57838" l="26526" r="30008" t="6953"/>
            <a:stretch/>
          </p:blipFill>
          <p:spPr>
            <a:xfrm>
              <a:off x="311700" y="1152475"/>
              <a:ext cx="4217760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0"/>
            <p:cNvSpPr txBox="1"/>
            <p:nvPr/>
          </p:nvSpPr>
          <p:spPr>
            <a:xfrm>
              <a:off x="648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creation</a:t>
              </a:r>
              <a:endParaRPr sz="1800"/>
            </a:p>
          </p:txBody>
        </p:sp>
      </p:grpSp>
      <p:grpSp>
        <p:nvGrpSpPr>
          <p:cNvPr id="175" name="Google Shape;175;p30"/>
          <p:cNvGrpSpPr/>
          <p:nvPr/>
        </p:nvGrpSpPr>
        <p:grpSpPr>
          <a:xfrm>
            <a:off x="4501122" y="1152477"/>
            <a:ext cx="4331177" cy="3416400"/>
            <a:chOff x="4501122" y="1152477"/>
            <a:chExt cx="4331177" cy="3416400"/>
          </a:xfrm>
        </p:grpSpPr>
        <p:pic>
          <p:nvPicPr>
            <p:cNvPr id="176" name="Google Shape;176;p30"/>
            <p:cNvPicPr preferRelativeResize="0"/>
            <p:nvPr/>
          </p:nvPicPr>
          <p:blipFill rotWithShape="1">
            <a:blip r:embed="rId3">
              <a:alphaModFix/>
            </a:blip>
            <a:srcRect b="0" l="26827" r="29705" t="65713"/>
            <a:stretch/>
          </p:blipFill>
          <p:spPr>
            <a:xfrm>
              <a:off x="4501122" y="1152477"/>
              <a:ext cx="4331177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0"/>
            <p:cNvSpPr txBox="1"/>
            <p:nvPr/>
          </p:nvSpPr>
          <p:spPr>
            <a:xfrm>
              <a:off x="5160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checkout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22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But how do we get our features back into main?</a:t>
            </a:r>
            <a:endParaRPr sz="22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50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 1: Due next Thursday, 2/1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your team in Canvas &gt; People &gt; Project Teams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NOW!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GitHub repository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Validate your idea with your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 README.md file with a project intro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P</a:t>
            </a:r>
            <a:r>
              <a:rPr lang="en" sz="1600"/>
              <a:t>roject type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Questions of interest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Goal for the project output (what are you going to produce?)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Data sources you will use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person to s</a:t>
            </a:r>
            <a:r>
              <a:rPr lang="en" sz="2000"/>
              <a:t>ubmit the repository link via Canvas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75" y="427025"/>
            <a:ext cx="6430874" cy="42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 pull request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branch, push the branch to 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You’ll need to configure git: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git config --global --add --bool push.autoSetupRemote true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tells git to automatically sync the proper branch with GitHub when you push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Follow the link:</a:t>
            </a:r>
            <a:endParaRPr sz="170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50" y="3853625"/>
            <a:ext cx="7656098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on GitHub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1846500" y="2757100"/>
            <a:ext cx="10371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Usually: via the GitHub interface in a Pull Request (more in next slide!)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 branch-name	</a:t>
            </a:r>
            <a:r>
              <a:rPr i="1" lang="en"/>
              <a:t>(familiar?)</a:t>
            </a:r>
            <a:endParaRPr i="1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230"/>
            <a:ext cx="8520599" cy="22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through the GitHub UI for a Pull Request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forget to delete the branch when you’re done!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(or configure auto-deletion in the repo Settings)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2" y="1430050"/>
            <a:ext cx="8426174" cy="2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1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Someone else merged a conflicting change so I can’t merge my branch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50" y="935025"/>
            <a:ext cx="6327925" cy="40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merging main into your branch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the GitHub interface (ONLY if simple eg Markdown files)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pull		# pull in the conflict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your-feature-branch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		# update the remote version of your 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5" y="381775"/>
            <a:ext cx="8664936" cy="4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main into your branch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Non-destructive - existing branches are not changed in any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“merge commits” in the history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rebasing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like me and HATE those “merge commits”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rebase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“rewrites history” - hence why you need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about merging vs rebasing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Validation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Agree as a team on what the project is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Clarity about the project type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Consensus on the problem being solved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Validate that the project is feasible and large enough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Is there an unmet need (i.e. no code already exists)?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Do you have data that can solve the problem?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Will this project take about 5-6 weeks of effort for 3-4 people to complete?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8" y="404750"/>
            <a:ext cx="8736225" cy="4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Perfectly linear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extraneous “merge commits” - cleaner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Rewriting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tell when things were rebased exactly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NEVER USE REBASING ON A PUBLIC BRANCH (ie main)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your own private branches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don’t have to wait until you have an approval to rebase or merge main into your branch!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good idea if you know someone else submitted a major change that might affect yours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Collaborative Flow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new branch (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-b new-branch-name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Commit some changes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your branch to GitHub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pull request in the 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Pull and merge main into your branch again, resolving conflicts, if necessary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git merge main </a:t>
            </a:r>
            <a:r>
              <a:rPr lang="en" sz="2200"/>
              <a:t>or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git rebase main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Merge the pull request using github.com and the big green button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Everyone: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Follow the standard collaborative flow to make a change to README.md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Review each other’s pull requests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Everyone should merge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Oops! I forgot to switch to a new branch and now I my commits are on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900"/>
              <a:t>!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 a new branch where you are. This will save your commits and give then the new branch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Checkout the main branch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Reset main back to before your commits. Count how many commits back you want to go, then reset. For example, if you’ve accidentally added 2 commits: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it reset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--hard HEAD~2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Now you can checkout your new branch and continue with your changes</a:t>
            </a:r>
            <a:endParaRPr sz="1900"/>
          </a:p>
        </p:txBody>
      </p:sp>
      <p:grpSp>
        <p:nvGrpSpPr>
          <p:cNvPr id="289" name="Google Shape;289;p47"/>
          <p:cNvGrpSpPr/>
          <p:nvPr/>
        </p:nvGrpSpPr>
        <p:grpSpPr>
          <a:xfrm>
            <a:off x="3382625" y="3423825"/>
            <a:ext cx="3767700" cy="536400"/>
            <a:chOff x="3382625" y="3423825"/>
            <a:chExt cx="3767700" cy="536400"/>
          </a:xfrm>
        </p:grpSpPr>
        <p:sp>
          <p:nvSpPr>
            <p:cNvPr id="290" name="Google Shape;290;p47"/>
            <p:cNvSpPr txBox="1"/>
            <p:nvPr/>
          </p:nvSpPr>
          <p:spPr>
            <a:xfrm>
              <a:off x="3795125" y="3423825"/>
              <a:ext cx="335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says get rid of the commits entirely</a:t>
              </a:r>
              <a:endParaRPr/>
            </a:p>
          </p:txBody>
        </p:sp>
        <p:cxnSp>
          <p:nvCxnSpPr>
            <p:cNvPr id="291" name="Google Shape;291;p47"/>
            <p:cNvCxnSpPr>
              <a:stCxn id="290" idx="1"/>
            </p:cNvCxnSpPr>
            <p:nvPr/>
          </p:nvCxnSpPr>
          <p:spPr>
            <a:xfrm flipH="1">
              <a:off x="3382625" y="3623925"/>
              <a:ext cx="4125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Branch Notes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are natural! There is nothing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your branch something descriptive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your branch name with your user id</a:t>
            </a:r>
            <a:br>
              <a:rPr lang="en"/>
            </a:br>
            <a:r>
              <a:rPr lang="en"/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mwinstanley/readmeUpdate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your branch when you’re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 auto-deletion in the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Settings &gt; Automatically delete head branches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13" y="1152475"/>
            <a:ext cx="3754175" cy="3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totally new copy of the repository, which you can change and ask the original owners to “pull” back into their own version.</a:t>
            </a:r>
            <a:endParaRPr/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12" y="1895500"/>
            <a:ext cx="6534375" cy="30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1152476"/>
            <a:ext cx="7991148" cy="37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/>
          <p:nvPr/>
        </p:nvSpPr>
        <p:spPr>
          <a:xfrm>
            <a:off x="7183175" y="2148050"/>
            <a:ext cx="955800" cy="3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Git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not in this class (use branches)!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Making changes to open-source libraries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1-2 minutes per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standups?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 status and actions within and between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say in a standup?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 you’ve made since the last standup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it compares with the plan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behind plan, how to compensate to make plan end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Deliverables for next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to making next deliverables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Technology uncertainties and blockers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Team issues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</a:t>
            </a:r>
            <a:endParaRPr/>
          </a:p>
        </p:txBody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class!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6"/>
          <p:cNvSpPr/>
          <p:nvPr/>
        </p:nvSpPr>
        <p:spPr>
          <a:xfrm>
            <a:off x="1353250" y="2200625"/>
            <a:ext cx="7842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Issues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Good way to keep track of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Milestones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link to an issue in a PR, it will auto-link the two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it if you like!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/>
              <a:t>Pull Requests</a:t>
            </a:r>
            <a:endParaRPr/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Pull Request = “PR”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Yeah, it’s a confusing name: “hey repo owners, please PULL my change into main”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in the description of a PR?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Background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what change you are making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 how that change affects the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plan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How did you test the code?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Include specific commands that you ran, and the output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ALWAYS!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push directly to main in a true emergency (not in this class!)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option: draft pull requests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311700" y="1152475"/>
            <a:ext cx="18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you’re not fully ready to submit it for code review</a:t>
            </a:r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00" y="1017734"/>
            <a:ext cx="6759925" cy="397429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/>
          <p:nvPr/>
        </p:nvSpPr>
        <p:spPr>
          <a:xfrm>
            <a:off x="6490175" y="4290125"/>
            <a:ext cx="24561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looks at, comments on, and approves a PR - NOT one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code </a:t>
            </a:r>
            <a:r>
              <a:rPr lang="en"/>
              <a:t>review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code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comment on in a code review?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Bugs or missing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Choice of variable and function names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Code readability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 doesn’t have a test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improve reuse and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use existing Python packages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Protect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200"/>
              <a:t> </a:t>
            </a:r>
            <a:r>
              <a:rPr lang="en" sz="2200"/>
              <a:t>a</a:t>
            </a:r>
            <a:r>
              <a:rPr lang="en" sz="2200"/>
              <a:t>gainst accidents!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Require pull requests and code reviews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Common in the real world</a:t>
            </a:r>
            <a:endParaRPr sz="2200"/>
          </a:p>
        </p:txBody>
      </p:sp>
      <p:pic>
        <p:nvPicPr>
          <p:cNvPr id="383" name="Google Shape;3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1" y="3068950"/>
            <a:ext cx="8598477" cy="1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change history for a repository?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files in the directory are modified since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changes between modified files and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a modified file into the staging area?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staged files into the repository history?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“My commit message”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</p:txBody>
      </p:sp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 Repository Page &gt; Settings &gt; Branches &gt; Add branch protection rule</a:t>
            </a:r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8" y="1489150"/>
            <a:ext cx="6097375" cy="30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2"/>
          <p:cNvSpPr txBox="1"/>
          <p:nvPr/>
        </p:nvSpPr>
        <p:spPr>
          <a:xfrm>
            <a:off x="6118900" y="1632900"/>
            <a:ext cx="24612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now for your exercise repository!</a:t>
            </a:r>
            <a:endParaRPr sz="2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Do this on your project repository!</a:t>
            </a:r>
            <a:endParaRPr sz="2200">
              <a:solidFill>
                <a:srgbClr val="980000"/>
              </a:solidFill>
            </a:endParaRPr>
          </a:p>
        </p:txBody>
      </p:sp>
      <p:pic>
        <p:nvPicPr>
          <p:cNvPr id="392" name="Google Shape;3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50" y="4248399"/>
            <a:ext cx="7411449" cy="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strategies</a:t>
            </a:r>
            <a:endParaRPr/>
          </a:p>
        </p:txBody>
      </p:sp>
      <p:sp>
        <p:nvSpPr>
          <p:cNvPr id="398" name="Google Shape;39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chat mechanism for informal, quick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doesn’t really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hesitate to hop on a Zoom to follow-up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as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request description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people, one 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mistakes with more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for both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trying it for difficult tasks!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who has hands on keyboard at least every 30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talking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feedback</a:t>
            </a:r>
            <a:endParaRPr/>
          </a:p>
        </p:txBody>
      </p:sp>
      <p:sp>
        <p:nvSpPr>
          <p:cNvPr id="410" name="Google Shape;41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responses to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Constructive criticism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(gently) giving teammates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observations, not generalization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Sandwich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 to the response!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wait until the survey at the end of the quarter!</a:t>
            </a:r>
            <a:endParaRPr/>
          </a:p>
        </p:txBody>
      </p:sp>
      <p:pic>
        <p:nvPicPr>
          <p:cNvPr id="411" name="Google Shape;4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750" y="1360173"/>
            <a:ext cx="3016601" cy="1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Summary</a:t>
            </a:r>
            <a:endParaRPr/>
          </a:p>
        </p:txBody>
      </p:sp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feedback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following verbs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HEAD~3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into teams of 2-3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someone to“own” a repository who will create it in their GitHub account (PUBLIC repository)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README.md, LICENSE and .gitignore using the UI</a:t>
            </a:r>
            <a:endParaRPr sz="24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Python language &amp; MIT license are good to start</a:t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the other team members as collaborators to the repository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clone on their computer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add collaborators to a repository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Settings, then Collaborators &amp; Teams, then Add People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63" y="2515975"/>
            <a:ext cx="5990473" cy="2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