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234486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234486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fcdbf68e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0fcdbf68e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36bfb7c3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36bfb7c3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36bfb7c35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36bfb7c35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36bfb7c35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36bfb7c3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36bfb7c35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36bfb7c35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36bfb7c35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36bfb7c35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234486c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234486c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36bfb7c3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36bfb7c3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36bfb7c3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36bfb7c3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fcdbf68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fcdbf68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136bfb7c3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136bfb7c3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36bfb7c3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136bfb7c3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36bfb7c3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136bfb7c3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36bfb7c3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36bfb7c3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fcdbf68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fcdbf68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fcdbf68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fcdbf68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fcdbf68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fcdbf68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cdbf68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fcdbf68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fcdbf68e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fcdbf68e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fcdbf68e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fcdbf68e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Cost to fix bugs is exponentially related to when the bug is identified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Easier to identify offending code when it was written shortly before a defect was identified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You just wrote the code, it is fresh in your mind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CI checks on small units of work benefit the most from this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>
                <a:solidFill>
                  <a:srgbClr val="595959"/>
                </a:solidFill>
              </a:rPr>
              <a:t>Some teams will run hundreds of CI checks a day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fcdbf68e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fcdbf68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UWDATA515/ci_examp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ithub.com/en/actions" TargetMode="External"/><Relationship Id="rId4" Type="http://schemas.openxmlformats.org/officeDocument/2006/relationships/hyperlink" Target="https://docs.github.com/en/actions/automating-builds-and-tests/building-and-testing-pyth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veralls.io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0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28,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for CI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11700" y="1152475"/>
            <a:ext cx="8520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TravisCI</a:t>
            </a:r>
            <a:endParaRPr sz="22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Since 2011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Cloud-hosted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First company to provide CI to open-source projects for free</a:t>
            </a:r>
            <a:endParaRPr sz="20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CircleCI</a:t>
            </a:r>
            <a:endParaRPr sz="22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Since 2011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Cloud-hosted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Very similar to TravisCI, but slightly more expensive for non-open-source</a:t>
            </a:r>
            <a:endParaRPr sz="22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Jenkins</a:t>
            </a:r>
            <a:endParaRPr sz="22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Since 2011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Open-source software</a:t>
            </a:r>
            <a:endParaRPr sz="2000"/>
          </a:p>
          <a:p>
            <a:pPr indent="-32702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You have to run it yourself</a:t>
            </a:r>
            <a:endParaRPr sz="2000"/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GitHub Actions</a:t>
            </a:r>
            <a:endParaRPr sz="2200"/>
          </a:p>
          <a:p>
            <a:pPr indent="-3298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57"/>
              <a:t>Since 2018</a:t>
            </a:r>
            <a:endParaRPr sz="2057"/>
          </a:p>
          <a:p>
            <a:pPr indent="-3298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57"/>
              <a:t>Super compatible with GitHub</a:t>
            </a:r>
            <a:endParaRPr sz="2057"/>
          </a:p>
        </p:txBody>
      </p:sp>
      <p:sp>
        <p:nvSpPr>
          <p:cNvPr id="171" name="Google Shape;171;p22"/>
          <p:cNvSpPr/>
          <p:nvPr/>
        </p:nvSpPr>
        <p:spPr>
          <a:xfrm>
            <a:off x="383400" y="3996900"/>
            <a:ext cx="4188600" cy="80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98687" y="1177925"/>
            <a:ext cx="89466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>
            <a:off x="6338644" y="1352546"/>
            <a:ext cx="2734748" cy="2593402"/>
            <a:chOff x="6254516" y="1318143"/>
            <a:chExt cx="2604522" cy="2460300"/>
          </a:xfrm>
        </p:grpSpPr>
        <p:sp>
          <p:nvSpPr>
            <p:cNvPr id="179" name="Google Shape;179;p23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307BF3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900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 rot="-2700000">
              <a:off x="6375763" y="2297099"/>
              <a:ext cx="2378424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Notification of result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3"/>
            <p:cNvSpPr txBox="1"/>
            <p:nvPr/>
          </p:nvSpPr>
          <p:spPr>
            <a:xfrm rot="-2700000">
              <a:off x="6788358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The team is notified of the result, usually in email. If the commands fail with an error, the build is reported as failing.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p23"/>
          <p:cNvGrpSpPr/>
          <p:nvPr/>
        </p:nvGrpSpPr>
        <p:grpSpPr>
          <a:xfrm>
            <a:off x="4770890" y="1352546"/>
            <a:ext cx="2734748" cy="2593402"/>
            <a:chOff x="4761418" y="1318143"/>
            <a:chExt cx="2604522" cy="2460300"/>
          </a:xfrm>
        </p:grpSpPr>
        <p:sp>
          <p:nvSpPr>
            <p:cNvPr id="184" name="Google Shape;184;p23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9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3"/>
            <p:cNvSpPr txBox="1"/>
            <p:nvPr/>
          </p:nvSpPr>
          <p:spPr>
            <a:xfrm rot="-2700000">
              <a:off x="48964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GitHub runs the build/test workflow</a:t>
              </a:r>
              <a:endParaRPr b="1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 rot="-2700000">
              <a:off x="5295260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GitHub runs the commands you specify that do unit testing, coverage reports and style checks.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p23"/>
          <p:cNvGrpSpPr/>
          <p:nvPr/>
        </p:nvGrpSpPr>
        <p:grpSpPr>
          <a:xfrm>
            <a:off x="3204640" y="1352546"/>
            <a:ext cx="2734748" cy="2593402"/>
            <a:chOff x="3269751" y="1318143"/>
            <a:chExt cx="2604522" cy="2460300"/>
          </a:xfrm>
        </p:grpSpPr>
        <p:sp>
          <p:nvSpPr>
            <p:cNvPr id="189" name="Google Shape;189;p23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9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3"/>
            <p:cNvSpPr txBox="1"/>
            <p:nvPr/>
          </p:nvSpPr>
          <p:spPr>
            <a:xfrm rot="-2700000">
              <a:off x="3404724" y="2302799"/>
              <a:ext cx="2362302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GitHub triggers a “workflow”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23"/>
            <p:cNvSpPr txBox="1"/>
            <p:nvPr/>
          </p:nvSpPr>
          <p:spPr>
            <a:xfrm rot="-2700000">
              <a:off x="3803593" y="2571061"/>
              <a:ext cx="2242660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GitHub detects the push event, finds all 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workflows</a:t>
              </a: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 corresponding to that event, and starts up a virtual machine(s).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3" name="Google Shape;193;p23"/>
          <p:cNvGrpSpPr/>
          <p:nvPr/>
        </p:nvGrpSpPr>
        <p:grpSpPr>
          <a:xfrm>
            <a:off x="1636859" y="1352546"/>
            <a:ext cx="2734748" cy="2593402"/>
            <a:chOff x="1776626" y="1318143"/>
            <a:chExt cx="2604522" cy="2460300"/>
          </a:xfrm>
        </p:grpSpPr>
        <p:grpSp>
          <p:nvGrpSpPr>
            <p:cNvPr id="194" name="Google Shape;194;p23"/>
            <p:cNvGrpSpPr/>
            <p:nvPr/>
          </p:nvGrpSpPr>
          <p:grpSpPr>
            <a:xfrm>
              <a:off x="1776626" y="1318143"/>
              <a:ext cx="2604522" cy="2460300"/>
              <a:chOff x="1776626" y="1318143"/>
              <a:chExt cx="2604522" cy="2460300"/>
            </a:xfrm>
          </p:grpSpPr>
          <p:sp>
            <p:nvSpPr>
              <p:cNvPr id="195" name="Google Shape;195;p23"/>
              <p:cNvSpPr/>
              <p:nvPr/>
            </p:nvSpPr>
            <p:spPr>
              <a:xfrm rot="2700000">
                <a:off x="2761975" y="1053398"/>
                <a:ext cx="489601" cy="2989789"/>
              </a:xfrm>
              <a:prstGeom prst="roundRect">
                <a:avLst>
                  <a:gd fmla="val 50000" name="adj"/>
                </a:avLst>
              </a:prstGeom>
              <a:solidFill>
                <a:srgbClr val="0C58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 txBox="1"/>
              <p:nvPr/>
            </p:nvSpPr>
            <p:spPr>
              <a:xfrm rot="-2700000">
                <a:off x="1899549" y="2297849"/>
                <a:ext cx="2376303" cy="3428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Push to GitHub (any branch)</a:t>
                </a:r>
                <a:endParaRPr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7" name="Google Shape;197;p23"/>
              <p:cNvSpPr txBox="1"/>
              <p:nvPr/>
            </p:nvSpPr>
            <p:spPr>
              <a:xfrm rot="-2700000">
                <a:off x="2310468" y="2571061"/>
                <a:ext cx="2242660" cy="442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8" name="Google Shape;198;p23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9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23"/>
          <p:cNvGrpSpPr/>
          <p:nvPr/>
        </p:nvGrpSpPr>
        <p:grpSpPr>
          <a:xfrm>
            <a:off x="70609" y="1352546"/>
            <a:ext cx="2750019" cy="2596839"/>
            <a:chOff x="284959" y="1318143"/>
            <a:chExt cx="2619066" cy="2463560"/>
          </a:xfrm>
        </p:grpSpPr>
        <p:sp>
          <p:nvSpPr>
            <p:cNvPr id="200" name="Google Shape;200;p23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fmla="val 50000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900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3"/>
            <p:cNvSpPr txBox="1"/>
            <p:nvPr/>
          </p:nvSpPr>
          <p:spPr>
            <a:xfrm rot="-2700000">
              <a:off x="414317" y="2300549"/>
              <a:ext cx="2368666" cy="342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Make a commit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3"/>
            <p:cNvSpPr txBox="1"/>
            <p:nvPr/>
          </p:nvSpPr>
          <p:spPr>
            <a:xfrm rot="-2700000">
              <a:off x="767437" y="2583799"/>
              <a:ext cx="2319876" cy="442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You make some commits that form a coherent body of work, e.g. implement a feature.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Actions Concepts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Workflow</a:t>
            </a:r>
            <a:r>
              <a:rPr lang="en" sz="2200"/>
              <a:t>: an automated process that will run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Event</a:t>
            </a:r>
            <a:r>
              <a:rPr lang="en" sz="2200"/>
              <a:t>: a specific activity that triggers a workflow (eg push, PR creation, etc)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Job</a:t>
            </a:r>
            <a:r>
              <a:rPr lang="en" sz="2200"/>
              <a:t>: a sequential set of tasks that is a part of a workflow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Jobs can have dependencies on each other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Step</a:t>
            </a:r>
            <a:r>
              <a:rPr lang="en" sz="2200"/>
              <a:t>: a single task within a job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Runner</a:t>
            </a:r>
            <a:r>
              <a:rPr lang="en" sz="2200"/>
              <a:t>: a server (VM) that runs a workflow when it is triggered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Action</a:t>
            </a:r>
            <a:r>
              <a:rPr lang="en" sz="2200"/>
              <a:t>: a complex, reusable step that has been coded separately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There are 3rd party actions, but you can write your own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Actions Workflow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66" y="1350938"/>
            <a:ext cx="8627073" cy="30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runners use virtual machines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18546"/>
            <a:ext cx="2635850" cy="10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001" y="1152476"/>
            <a:ext cx="1680374" cy="168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4001" y="3469726"/>
            <a:ext cx="1411976" cy="141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0050" y="2516752"/>
            <a:ext cx="2466301" cy="88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6"/>
          <p:cNvCxnSpPr>
            <a:stCxn id="223" idx="3"/>
            <a:endCxn id="224" idx="1"/>
          </p:cNvCxnSpPr>
          <p:nvPr/>
        </p:nvCxnSpPr>
        <p:spPr>
          <a:xfrm flipH="1" rot="10800000">
            <a:off x="2947550" y="1992596"/>
            <a:ext cx="1116600" cy="96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6"/>
          <p:cNvCxnSpPr>
            <a:stCxn id="223" idx="3"/>
            <a:endCxn id="226" idx="1"/>
          </p:cNvCxnSpPr>
          <p:nvPr/>
        </p:nvCxnSpPr>
        <p:spPr>
          <a:xfrm>
            <a:off x="2947550" y="2958896"/>
            <a:ext cx="305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6"/>
          <p:cNvCxnSpPr>
            <a:stCxn id="223" idx="3"/>
            <a:endCxn id="225" idx="1"/>
          </p:cNvCxnSpPr>
          <p:nvPr/>
        </p:nvCxnSpPr>
        <p:spPr>
          <a:xfrm>
            <a:off x="2947550" y="2958896"/>
            <a:ext cx="1116600" cy="12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I need more than one job?</a:t>
            </a:r>
            <a:endParaRPr/>
          </a:p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Jobs encapsulate tasks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Jobs can be run in parallel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Eg run your tests on all platforms (Windows, MacOS, Ubuntu)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Jobs can be configured to run on specific branches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 you may run the build/test job on ALL branches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But only run the deployment or package push job on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800"/>
              <a:t> branch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it’s also ok to only have one job if you have a simple CI plan.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I see the </a:t>
            </a:r>
            <a:r>
              <a:rPr lang="en"/>
              <a:t>results of the workflow runs?</a:t>
            </a:r>
            <a:endParaRPr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10" y="1152473"/>
            <a:ext cx="7883391" cy="369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/>
          <p:nvPr/>
        </p:nvSpPr>
        <p:spPr>
          <a:xfrm>
            <a:off x="3316375" y="2032000"/>
            <a:ext cx="718800" cy="39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Enforcement with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protection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875" y="226025"/>
            <a:ext cx="5570475" cy="477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/>
          <p:nvPr/>
        </p:nvSpPr>
        <p:spPr>
          <a:xfrm>
            <a:off x="3379875" y="1283825"/>
            <a:ext cx="5502000" cy="365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1" name="Google Shape;251;p29"/>
          <p:cNvCxnSpPr>
            <a:endCxn id="250" idx="1"/>
          </p:cNvCxnSpPr>
          <p:nvPr/>
        </p:nvCxnSpPr>
        <p:spPr>
          <a:xfrm flipH="1" rot="10800000">
            <a:off x="2314275" y="3113525"/>
            <a:ext cx="1065600" cy="43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Enforcement with branch protection rules</a:t>
            </a:r>
            <a:endParaRPr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5" y="1336675"/>
            <a:ext cx="87725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Workflow Example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https://github.com/UWDATA515/ci_example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problem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change some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make a 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Amrit approves my PR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merge my PR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Whoops! I forgot to run the tests and now all the code in main is broken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powerful features</a:t>
            </a:r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Check out the documentation to learn all about what you can do!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https://docs.github.com/en/actions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Or for Python: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4"/>
              </a:rPr>
              <a:t>https://docs.github.com/en/actions/automating-builds-and-tests/building-and-testing-python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I can’t cover everything in this lecture, and you won’t remember anyways.</a:t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use another CI platform…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….you can, but we won’t provide active support.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Coverage</a:t>
            </a:r>
            <a:endParaRPr/>
          </a:p>
        </p:txBody>
      </p:sp>
      <p:sp>
        <p:nvSpPr>
          <p:cNvPr id="282" name="Google Shape;2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% of your code is </a:t>
            </a:r>
            <a:r>
              <a:rPr i="1" lang="en" sz="2200"/>
              <a:t>covered</a:t>
            </a:r>
            <a:r>
              <a:rPr lang="en" sz="2200"/>
              <a:t> by tests.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 coverage is good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 coverage does not </a:t>
            </a:r>
            <a:r>
              <a:rPr i="1" lang="en" sz="1800"/>
              <a:t>guarantee</a:t>
            </a:r>
            <a:r>
              <a:rPr lang="en" sz="1800"/>
              <a:t> your code works but it helps!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Calculated using a package that we use to run the tests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us: the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coverage</a:t>
            </a:r>
            <a:r>
              <a:rPr lang="en" sz="1800"/>
              <a:t> package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coverage run -m unittest discover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often use a tool to report and analyze coverage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us: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Coveralls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Goal: don’t decrease your test coverage when you make a PR!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Set up CI for your project repository </a:t>
            </a:r>
            <a:endParaRPr/>
          </a:p>
        </p:txBody>
      </p:sp>
      <p:sp>
        <p:nvSpPr>
          <p:cNvPr id="288" name="Google Shape;288;p35"/>
          <p:cNvSpPr txBox="1"/>
          <p:nvPr>
            <p:ph idx="1" type="body"/>
          </p:nvPr>
        </p:nvSpPr>
        <p:spPr>
          <a:xfrm>
            <a:off x="311700" y="11524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REQUIRED FOR YOUR PROJECT (by the time it’s due)!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working git branch.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GitHub Actions workflow to run on push and/or PRs.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the </a:t>
            </a:r>
            <a:r>
              <a:rPr lang="en"/>
              <a:t>workflow</a:t>
            </a:r>
            <a:r>
              <a:rPr lang="en"/>
              <a:t> configuration to GitHub.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sure the workflow runs successfully.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</a:t>
            </a:r>
            <a:r>
              <a:rPr lang="en"/>
              <a:t> a PR to add the workflow and merge it after acceptance.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Enforce that tests pass with branch protection.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A MINIMUM, the workflow should run tests, style, and code coverage.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Special applause for continuous delivery/deployment.</a:t>
            </a:r>
            <a:br>
              <a:rPr lang="en"/>
            </a:br>
            <a:r>
              <a:rPr lang="en"/>
              <a:t>	</a:t>
            </a:r>
            <a:r>
              <a:rPr i="1" lang="en"/>
              <a:t>Pushing to PyPI (publishing your Python package)</a:t>
            </a:r>
            <a:br>
              <a:rPr i="1" lang="en"/>
            </a:br>
            <a:r>
              <a:rPr i="1" lang="en"/>
              <a:t>	Deploying a web application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solution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Automated building and testing of a code base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aka Continuous Integration</a:t>
            </a:r>
            <a:endParaRPr sz="2400"/>
          </a:p>
        </p:txBody>
      </p:sp>
      <p:grpSp>
        <p:nvGrpSpPr>
          <p:cNvPr id="77" name="Google Shape;77;p15"/>
          <p:cNvGrpSpPr/>
          <p:nvPr/>
        </p:nvGrpSpPr>
        <p:grpSpPr>
          <a:xfrm>
            <a:off x="1444250" y="2399500"/>
            <a:ext cx="3447625" cy="2184300"/>
            <a:chOff x="1444250" y="2399500"/>
            <a:chExt cx="3447625" cy="21843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1444250" y="3484900"/>
              <a:ext cx="2814000" cy="1098900"/>
            </a:xfrm>
            <a:prstGeom prst="rect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Building and testing is done “continuously” as the code is developed</a:t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07875" y="2399500"/>
              <a:ext cx="1584000" cy="344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5"/>
            <p:cNvCxnSpPr>
              <a:stCxn id="78" idx="0"/>
              <a:endCxn id="79" idx="2"/>
            </p:cNvCxnSpPr>
            <p:nvPr/>
          </p:nvCxnSpPr>
          <p:spPr>
            <a:xfrm flipH="1" rot="10800000">
              <a:off x="2851250" y="2744200"/>
              <a:ext cx="1248600" cy="7407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1" name="Google Shape;81;p15"/>
          <p:cNvGrpSpPr/>
          <p:nvPr/>
        </p:nvGrpSpPr>
        <p:grpSpPr>
          <a:xfrm>
            <a:off x="4891875" y="2399500"/>
            <a:ext cx="3233350" cy="2308200"/>
            <a:chOff x="4891875" y="2399500"/>
            <a:chExt cx="3233350" cy="2308200"/>
          </a:xfrm>
        </p:grpSpPr>
        <p:sp>
          <p:nvSpPr>
            <p:cNvPr id="82" name="Google Shape;82;p15"/>
            <p:cNvSpPr txBox="1"/>
            <p:nvPr/>
          </p:nvSpPr>
          <p:spPr>
            <a:xfrm>
              <a:off x="5628025" y="3608800"/>
              <a:ext cx="2497200" cy="1098900"/>
            </a:xfrm>
            <a:prstGeom prst="rect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“Integrating” changes from developers into code</a:t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891875" y="2399500"/>
              <a:ext cx="1574700" cy="358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" name="Google Shape;84;p15"/>
            <p:cNvCxnSpPr>
              <a:stCxn id="82" idx="0"/>
              <a:endCxn id="83" idx="2"/>
            </p:cNvCxnSpPr>
            <p:nvPr/>
          </p:nvCxnSpPr>
          <p:spPr>
            <a:xfrm rot="10800000">
              <a:off x="5679325" y="2758000"/>
              <a:ext cx="1197300" cy="8508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5" name="Google Shape;85;p15"/>
          <p:cNvSpPr/>
          <p:nvPr/>
        </p:nvSpPr>
        <p:spPr>
          <a:xfrm>
            <a:off x="6671650" y="2012675"/>
            <a:ext cx="1313700" cy="1304400"/>
          </a:xfrm>
          <a:prstGeom prst="star32">
            <a:avLst>
              <a:gd fmla="val 37500" name="adj"/>
            </a:avLst>
          </a:prstGeom>
          <a:solidFill>
            <a:srgbClr val="FFF2CC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</a:rPr>
              <a:t>“CI”</a:t>
            </a:r>
            <a:endParaRPr b="1" sz="2000">
              <a:solidFill>
                <a:srgbClr val="980000"/>
              </a:solidFill>
            </a:endParaRPr>
          </a:p>
        </p:txBody>
      </p:sp>
      <p:grpSp>
        <p:nvGrpSpPr>
          <p:cNvPr id="86" name="Google Shape;86;p15"/>
          <p:cNvGrpSpPr/>
          <p:nvPr/>
        </p:nvGrpSpPr>
        <p:grpSpPr>
          <a:xfrm>
            <a:off x="2077875" y="386050"/>
            <a:ext cx="2814000" cy="1240710"/>
            <a:chOff x="1925475" y="233650"/>
            <a:chExt cx="2814000" cy="1240710"/>
          </a:xfrm>
        </p:grpSpPr>
        <p:sp>
          <p:nvSpPr>
            <p:cNvPr id="87" name="Google Shape;87;p15"/>
            <p:cNvSpPr txBox="1"/>
            <p:nvPr/>
          </p:nvSpPr>
          <p:spPr>
            <a:xfrm>
              <a:off x="1925475" y="233650"/>
              <a:ext cx="2814000" cy="461700"/>
            </a:xfrm>
            <a:prstGeom prst="rect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800"/>
                <a:t>e</a:t>
              </a:r>
              <a:r>
                <a:rPr lang="en" sz="1800"/>
                <a:t>g install packages</a:t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800375" y="1077760"/>
              <a:ext cx="1142400" cy="396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" name="Google Shape;89;p15"/>
            <p:cNvCxnSpPr>
              <a:stCxn id="87" idx="2"/>
              <a:endCxn id="88" idx="0"/>
            </p:cNvCxnSpPr>
            <p:nvPr/>
          </p:nvCxnSpPr>
          <p:spPr>
            <a:xfrm>
              <a:off x="3332475" y="695350"/>
              <a:ext cx="39000" cy="3825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0" name="Google Shape;90;p15"/>
          <p:cNvGrpSpPr/>
          <p:nvPr/>
        </p:nvGrpSpPr>
        <p:grpSpPr>
          <a:xfrm>
            <a:off x="4668225" y="279625"/>
            <a:ext cx="3817800" cy="1397525"/>
            <a:chOff x="3053525" y="1742575"/>
            <a:chExt cx="3817800" cy="1397525"/>
          </a:xfrm>
        </p:grpSpPr>
        <p:sp>
          <p:nvSpPr>
            <p:cNvPr id="91" name="Google Shape;91;p15"/>
            <p:cNvSpPr txBox="1"/>
            <p:nvPr/>
          </p:nvSpPr>
          <p:spPr>
            <a:xfrm>
              <a:off x="4057325" y="1742575"/>
              <a:ext cx="2814000" cy="738900"/>
            </a:xfrm>
            <a:prstGeom prst="rect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Tests (eg unit tests)</a:t>
              </a:r>
              <a:endParaRPr sz="1800">
                <a:solidFill>
                  <a:schemeClr val="dk2"/>
                </a:solidFill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Style checkers (eg </a:t>
              </a:r>
              <a:r>
                <a:rPr lang="en" sz="1800">
                  <a:solidFill>
                    <a:schemeClr val="dk2"/>
                  </a:solidFill>
                </a:rPr>
                <a:t>p</a:t>
              </a:r>
              <a:r>
                <a:rPr lang="en" sz="1800">
                  <a:solidFill>
                    <a:schemeClr val="dk2"/>
                  </a:solidFill>
                </a:rPr>
                <a:t>ylint)</a:t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053525" y="2693100"/>
              <a:ext cx="1003800" cy="447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3" name="Google Shape;93;p15"/>
            <p:cNvCxnSpPr>
              <a:stCxn id="91" idx="1"/>
              <a:endCxn id="92" idx="0"/>
            </p:cNvCxnSpPr>
            <p:nvPr/>
          </p:nvCxnSpPr>
          <p:spPr>
            <a:xfrm flipH="1">
              <a:off x="3555425" y="2112025"/>
              <a:ext cx="501900" cy="581100"/>
            </a:xfrm>
            <a:prstGeom prst="straightConnector1">
              <a:avLst/>
            </a:prstGeom>
            <a:noFill/>
            <a:ln cap="flat" cmpd="sng" w="19050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Actually…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Commit is pushed	=&gt;		         Test/Build</a:t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So more like “semi continuous”</a:t>
            </a:r>
            <a:endParaRPr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a step further…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152475"/>
            <a:ext cx="85206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Continuous integration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Automated build/test on merge of PR to main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Continuous Delivery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Continuous integration PLUS…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All configuration information, data, and code is ready to be pushed to production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Continuous Deployment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Continuous delivery PLUS…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The application is automatically deployed to production</a:t>
            </a:r>
            <a:endParaRPr sz="210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4018650" y="1152475"/>
            <a:ext cx="4500900" cy="2599350"/>
            <a:chOff x="4018650" y="1152475"/>
            <a:chExt cx="4500900" cy="2599350"/>
          </a:xfrm>
        </p:grpSpPr>
        <p:sp>
          <p:nvSpPr>
            <p:cNvPr id="107" name="Google Shape;107;p17"/>
            <p:cNvSpPr/>
            <p:nvPr/>
          </p:nvSpPr>
          <p:spPr>
            <a:xfrm>
              <a:off x="6956550" y="1152475"/>
              <a:ext cx="1563000" cy="1594500"/>
            </a:xfrm>
            <a:prstGeom prst="star32">
              <a:avLst>
                <a:gd fmla="val 37500" name="adj"/>
              </a:avLst>
            </a:prstGeom>
            <a:solidFill>
              <a:srgbClr val="FFF2CC"/>
            </a:solidFill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“CD”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108" name="Google Shape;108;p17"/>
            <p:cNvCxnSpPr>
              <a:stCxn id="107" idx="1"/>
            </p:cNvCxnSpPr>
            <p:nvPr/>
          </p:nvCxnSpPr>
          <p:spPr>
            <a:xfrm flipH="1">
              <a:off x="4018650" y="1949725"/>
              <a:ext cx="2937900" cy="3141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9" name="Google Shape;109;p17"/>
            <p:cNvCxnSpPr>
              <a:stCxn id="107" idx="1"/>
            </p:cNvCxnSpPr>
            <p:nvPr/>
          </p:nvCxnSpPr>
          <p:spPr>
            <a:xfrm flipH="1">
              <a:off x="4387650" y="1949725"/>
              <a:ext cx="2568900" cy="1802100"/>
            </a:xfrm>
            <a:prstGeom prst="straightConnector1">
              <a:avLst/>
            </a:prstGeom>
            <a:noFill/>
            <a:ln cap="flat" cmpd="sng" w="28575">
              <a:solidFill>
                <a:srgbClr val="98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 vs Deployment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937" y="1076175"/>
            <a:ext cx="6368124" cy="382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14450" y="4703625"/>
            <a:ext cx="719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http://blog.crisp.se/2013/02/05/yassalsundman/continuous-delivery-vs-continuous-deployment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9"/>
          <p:cNvGrpSpPr/>
          <p:nvPr/>
        </p:nvGrpSpPr>
        <p:grpSpPr>
          <a:xfrm>
            <a:off x="1866025" y="1643275"/>
            <a:ext cx="3175200" cy="3203950"/>
            <a:chOff x="485775" y="1797575"/>
            <a:chExt cx="3175200" cy="3203950"/>
          </a:xfrm>
        </p:grpSpPr>
        <p:pic>
          <p:nvPicPr>
            <p:cNvPr id="123" name="Google Shape;12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7050" y="1797575"/>
              <a:ext cx="2372650" cy="2372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9"/>
            <p:cNvSpPr txBox="1"/>
            <p:nvPr/>
          </p:nvSpPr>
          <p:spPr>
            <a:xfrm>
              <a:off x="485775" y="4170225"/>
              <a:ext cx="3175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More frequent “integrations” (</a:t>
              </a:r>
              <a:r>
                <a:rPr lang="en"/>
                <a:t>even</a:t>
              </a:r>
              <a:r>
                <a:rPr lang="en"/>
                <a:t> before a PR is merged - stopping breakages before they happen!)</a:t>
              </a:r>
              <a:endParaRPr/>
            </a:p>
          </p:txBody>
        </p:sp>
      </p:grpSp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CI is good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4660500" y="445035"/>
            <a:ext cx="2540160" cy="2672049"/>
            <a:chOff x="2820225" y="729508"/>
            <a:chExt cx="3175200" cy="3337142"/>
          </a:xfrm>
        </p:grpSpPr>
        <p:grpSp>
          <p:nvGrpSpPr>
            <p:cNvPr id="128" name="Google Shape;128;p19"/>
            <p:cNvGrpSpPr/>
            <p:nvPr/>
          </p:nvGrpSpPr>
          <p:grpSpPr>
            <a:xfrm>
              <a:off x="2820225" y="729508"/>
              <a:ext cx="3175200" cy="3337142"/>
              <a:chOff x="2820225" y="729508"/>
              <a:chExt cx="3175200" cy="3337142"/>
            </a:xfrm>
          </p:grpSpPr>
          <p:sp>
            <p:nvSpPr>
              <p:cNvPr id="129" name="Google Shape;129;p19"/>
              <p:cNvSpPr/>
              <p:nvPr/>
            </p:nvSpPr>
            <p:spPr>
              <a:xfrm rot="10800000">
                <a:off x="2820225" y="891450"/>
                <a:ext cx="3175200" cy="3175200"/>
              </a:xfrm>
              <a:prstGeom prst="blockArc">
                <a:avLst>
                  <a:gd fmla="val 5399801" name="adj1"/>
                  <a:gd fmla="val 4737216" name="adj2"/>
                  <a:gd fmla="val 7666" name="adj3"/>
                </a:avLst>
              </a:prstGeom>
              <a:solidFill>
                <a:srgbClr val="83E3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 rot="-8880162">
                <a:off x="3810113" y="814674"/>
                <a:ext cx="450669" cy="450669"/>
              </a:xfrm>
              <a:prstGeom prst="rtTriangle">
                <a:avLst/>
              </a:prstGeom>
              <a:solidFill>
                <a:srgbClr val="83E3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" name="Google Shape;131;p19"/>
            <p:cNvGrpSpPr/>
            <p:nvPr/>
          </p:nvGrpSpPr>
          <p:grpSpPr>
            <a:xfrm>
              <a:off x="3312075" y="2086525"/>
              <a:ext cx="2191500" cy="906000"/>
              <a:chOff x="3326175" y="2062550"/>
              <a:chExt cx="2191500" cy="906000"/>
            </a:xfrm>
          </p:grpSpPr>
          <p:sp>
            <p:nvSpPr>
              <p:cNvPr id="132" name="Google Shape;132;p19"/>
              <p:cNvSpPr/>
              <p:nvPr/>
            </p:nvSpPr>
            <p:spPr>
              <a:xfrm>
                <a:off x="3326175" y="2347550"/>
                <a:ext cx="2191500" cy="621000"/>
              </a:xfrm>
              <a:prstGeom prst="rect">
                <a:avLst/>
              </a:prstGeom>
              <a:solidFill>
                <a:srgbClr val="1B786E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Continuous Delivery and Deployment</a:t>
                </a:r>
                <a:endParaRPr sz="2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>
                <a:off x="3326175" y="2062550"/>
                <a:ext cx="2191500" cy="285000"/>
              </a:xfrm>
              <a:prstGeom prst="round1Rect">
                <a:avLst>
                  <a:gd fmla="val 50000" name="adj"/>
                </a:avLst>
              </a:prstGeom>
              <a:solidFill>
                <a:srgbClr val="155B5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Core component of</a:t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4" name="Google Shape;134;p19"/>
          <p:cNvGrpSpPr/>
          <p:nvPr/>
        </p:nvGrpSpPr>
        <p:grpSpPr>
          <a:xfrm>
            <a:off x="311447" y="1152468"/>
            <a:ext cx="2324057" cy="2282454"/>
            <a:chOff x="5633925" y="445023"/>
            <a:chExt cx="2060700" cy="2069127"/>
          </a:xfrm>
        </p:grpSpPr>
        <p:pic>
          <p:nvPicPr>
            <p:cNvPr id="135" name="Google Shape;13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02850" y="445023"/>
              <a:ext cx="1722850" cy="1567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9"/>
            <p:cNvSpPr txBox="1"/>
            <p:nvPr/>
          </p:nvSpPr>
          <p:spPr>
            <a:xfrm>
              <a:off x="5633925" y="1956150"/>
              <a:ext cx="2060700" cy="55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Rigorous quality checks on main branch</a:t>
              </a:r>
              <a:endParaRPr/>
            </a:p>
          </p:txBody>
        </p:sp>
      </p:grpSp>
      <p:grpSp>
        <p:nvGrpSpPr>
          <p:cNvPr id="137" name="Google Shape;137;p19"/>
          <p:cNvGrpSpPr/>
          <p:nvPr/>
        </p:nvGrpSpPr>
        <p:grpSpPr>
          <a:xfrm>
            <a:off x="6708388" y="2514251"/>
            <a:ext cx="2060700" cy="2448024"/>
            <a:chOff x="6229163" y="2571751"/>
            <a:chExt cx="2060700" cy="2448024"/>
          </a:xfrm>
        </p:grpSpPr>
        <p:pic>
          <p:nvPicPr>
            <p:cNvPr id="138" name="Google Shape;13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01776" y="2571751"/>
              <a:ext cx="1915475" cy="1915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9"/>
            <p:cNvSpPr txBox="1"/>
            <p:nvPr/>
          </p:nvSpPr>
          <p:spPr>
            <a:xfrm>
              <a:off x="6229163" y="4188475"/>
              <a:ext cx="20607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Evidence shows conflicts are resolved more rapidly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CI is good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Identifying bugs early!</a:t>
            </a:r>
            <a:endParaRPr sz="2200"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525" y="3420775"/>
            <a:ext cx="889425" cy="88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150" y="2613175"/>
            <a:ext cx="889425" cy="8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035" y="3579143"/>
            <a:ext cx="642537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188548" y="2415088"/>
            <a:ext cx="1559327" cy="1559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0"/>
          <p:cNvGrpSpPr/>
          <p:nvPr/>
        </p:nvGrpSpPr>
        <p:grpSpPr>
          <a:xfrm>
            <a:off x="5460400" y="1398550"/>
            <a:ext cx="2590925" cy="2633126"/>
            <a:chOff x="5096175" y="-106300"/>
            <a:chExt cx="2590925" cy="2633126"/>
          </a:xfrm>
        </p:grpSpPr>
        <p:pic>
          <p:nvPicPr>
            <p:cNvPr id="151" name="Google Shape;151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96175" y="632600"/>
              <a:ext cx="1894226" cy="1894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0"/>
            <p:cNvSpPr txBox="1"/>
            <p:nvPr/>
          </p:nvSpPr>
          <p:spPr>
            <a:xfrm>
              <a:off x="6920300" y="1725300"/>
              <a:ext cx="766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Time</a:t>
              </a:r>
              <a:endParaRPr sz="1800"/>
            </a:p>
          </p:txBody>
        </p:sp>
        <p:sp>
          <p:nvSpPr>
            <p:cNvPr id="153" name="Google Shape;153;p20"/>
            <p:cNvSpPr txBox="1"/>
            <p:nvPr/>
          </p:nvSpPr>
          <p:spPr>
            <a:xfrm>
              <a:off x="5337825" y="-106300"/>
              <a:ext cx="17595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Difficulty of fixing bug</a:t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CI is good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311700" y="1152475"/>
            <a:ext cx="85206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When a defect is identified after delivery the cost is enormous.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Bug tracking, testing, re-testing, release notes, customer notification, down time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Damage to reputation or liability</a:t>
            </a:r>
            <a:endParaRPr sz="2000"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75" y="1661700"/>
            <a:ext cx="1996602" cy="1996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900" y="1907175"/>
            <a:ext cx="1658200" cy="150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1"/>
          <p:cNvCxnSpPr>
            <a:stCxn id="160" idx="3"/>
            <a:endCxn id="161" idx="1"/>
          </p:cNvCxnSpPr>
          <p:nvPr/>
        </p:nvCxnSpPr>
        <p:spPr>
          <a:xfrm>
            <a:off x="2907177" y="2660001"/>
            <a:ext cx="83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825" y="1867750"/>
            <a:ext cx="1584501" cy="1584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>
            <a:stCxn id="161" idx="3"/>
            <a:endCxn id="163" idx="1"/>
          </p:cNvCxnSpPr>
          <p:nvPr/>
        </p:nvCxnSpPr>
        <p:spPr>
          <a:xfrm>
            <a:off x="5401100" y="2660000"/>
            <a:ext cx="835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