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28e84e29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28e84e29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28e84e29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28e84e29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28e84e29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28e84e29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28e84e29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28e84e29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28e84e29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28e84e29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28e84e29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28e84e29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28e84e29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28e84e29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28e84e29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28e84e29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28e84e29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28e84e29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28e84e29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28e84e29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28e84e2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28e84e2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28e84e29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128e84e29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28e84e29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128e84e29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28e84e29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128e84e29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28e84e29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128e84e29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28e84e29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128e84e29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28e84e29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28e84e29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28e84e29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28e84e29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28e84e29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28e84e29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28e84e29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28e84e29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28e84e29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28e84e29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28e84e2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28e84e2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28e84e29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28e84e29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28e84e29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28e84e29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virtualbox.org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.wikipedia.org/wiki/YA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emver.org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Environments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February 28,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Machines - VirtualBox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https://www.virtualbox.org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source, free, and just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processor level virtualization instructions to operate guest operating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the right guest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Allocate enough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install guest additions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775" y="2271625"/>
            <a:ext cx="3530100" cy="26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Machines - EC2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 with a base operating system image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Install software you want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any data volumes, etc. you want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Halt the instance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Make an Amazon Machine Image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Publish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Pay for S3 storage, use a paid AMI model...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 of Python environments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For Melissa and Tara, we need to virtualize the </a:t>
            </a:r>
            <a:r>
              <a:rPr i="1" lang="en" sz="2300"/>
              <a:t>environment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Python version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Package dependency versions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Separate your </a:t>
            </a:r>
            <a:r>
              <a:rPr i="1" lang="en" sz="2300"/>
              <a:t>computer’s</a:t>
            </a:r>
            <a:r>
              <a:rPr lang="en" sz="2300"/>
              <a:t> Python/packages from the </a:t>
            </a:r>
            <a:r>
              <a:rPr i="1" lang="en" sz="2300"/>
              <a:t>project’s</a:t>
            </a:r>
            <a:r>
              <a:rPr lang="en" sz="2300"/>
              <a:t> Python/packages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Multiple options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venv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virtualenv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conda</a:t>
            </a:r>
            <a:endParaRPr sz="1900"/>
          </a:p>
        </p:txBody>
      </p:sp>
      <p:sp>
        <p:nvSpPr>
          <p:cNvPr id="136" name="Google Shape;136;p24"/>
          <p:cNvSpPr/>
          <p:nvPr/>
        </p:nvSpPr>
        <p:spPr>
          <a:xfrm>
            <a:off x="1199625" y="4210900"/>
            <a:ext cx="954900" cy="29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Conda Virtual Environments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onda create -n &lt;name&gt; &lt;options&gt;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 new environment with the given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onda activate &lt;name&gt;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“Activates” the environment (“switches into it”, like a git branch)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Anything you do now will affect only the </a:t>
            </a:r>
            <a:r>
              <a:rPr i="1" lang="en"/>
              <a:t>current</a:t>
            </a:r>
            <a:r>
              <a:rPr lang="en"/>
              <a:t>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Installing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Updating package versions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onda deactivate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“Deactivates” the environment (“switches off of it”, like switching back to git’s main branch)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conda remove --name &lt;name&gt; --all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Deletes the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conda info --envs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Lists all the environments that exist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</a:t>
            </a:r>
            <a:r>
              <a:rPr lang="en"/>
              <a:t>Create</a:t>
            </a:r>
            <a:r>
              <a:rPr lang="en"/>
              <a:t> a Python Virtual Environment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a conda environment for SPECIFICALLY Python 3.8.15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</a:pPr>
            <a:r>
              <a:rPr lang="en" sz="1800">
                <a:solidFill>
                  <a:schemeClr val="accent3"/>
                </a:solidFill>
              </a:rPr>
              <a:t>Hint: use </a:t>
            </a:r>
            <a:r>
              <a:rPr lang="en" sz="18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conda create</a:t>
            </a:r>
            <a:endParaRPr sz="18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</a:pPr>
            <a:r>
              <a:rPr lang="en" sz="1800">
                <a:solidFill>
                  <a:schemeClr val="accent3"/>
                </a:solidFill>
              </a:rPr>
              <a:t>Hint: don’t forget to activate the environment!</a:t>
            </a:r>
            <a:endParaRPr sz="18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</a:pPr>
            <a:r>
              <a:rPr lang="en" sz="1800">
                <a:solidFill>
                  <a:schemeClr val="accent3"/>
                </a:solidFill>
              </a:rPr>
              <a:t>Hint: check the options on the </a:t>
            </a:r>
            <a:r>
              <a:rPr lang="en" sz="18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conda create</a:t>
            </a:r>
            <a:r>
              <a:rPr lang="en" sz="1800">
                <a:solidFill>
                  <a:schemeClr val="accent3"/>
                </a:solidFill>
              </a:rPr>
              <a:t> command to see how to set Python version</a:t>
            </a:r>
            <a:endParaRPr sz="1800">
              <a:solidFill>
                <a:schemeClr val="accent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 up a Jupyter notebook and prove that it’s Python 3.8.15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</a:pPr>
            <a:r>
              <a:rPr lang="en" sz="1800">
                <a:solidFill>
                  <a:schemeClr val="accent3"/>
                </a:solidFill>
              </a:rPr>
              <a:t>Hint: remember that the new environment doesn’t have access to your global packages!</a:t>
            </a:r>
            <a:endParaRPr sz="18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</a:pPr>
            <a:r>
              <a:rPr lang="en" sz="1800">
                <a:solidFill>
                  <a:schemeClr val="accent3"/>
                </a:solidFill>
              </a:rPr>
              <a:t>Hint: check out the </a:t>
            </a:r>
            <a:r>
              <a:rPr lang="en" sz="18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platform</a:t>
            </a:r>
            <a:r>
              <a:rPr lang="en" sz="1800">
                <a:solidFill>
                  <a:schemeClr val="accent3"/>
                </a:solidFill>
              </a:rPr>
              <a:t> module for how you might access the Python version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Virtual Environments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just happened?</a:t>
            </a: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853150" y="2085475"/>
            <a:ext cx="7248000" cy="248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1108350" y="2085475"/>
            <a:ext cx="23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computer</a:t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>
            <a:off x="1108350" y="2784650"/>
            <a:ext cx="1473000" cy="1328100"/>
          </a:xfrm>
          <a:prstGeom prst="ellipse">
            <a:avLst/>
          </a:prstGeom>
          <a:solidFill>
            <a:srgbClr val="0944A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Python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2748275" y="2726000"/>
            <a:ext cx="1583100" cy="1445400"/>
          </a:xfrm>
          <a:prstGeom prst="ellipse">
            <a:avLst/>
          </a:prstGeom>
          <a:solidFill>
            <a:srgbClr val="0944A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Conda-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installed packages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9" name="Google Shape;159;p27"/>
          <p:cNvGrpSpPr/>
          <p:nvPr/>
        </p:nvGrpSpPr>
        <p:grpSpPr>
          <a:xfrm>
            <a:off x="5169925" y="2306900"/>
            <a:ext cx="2537700" cy="1864500"/>
            <a:chOff x="5169925" y="2306900"/>
            <a:chExt cx="2537700" cy="1864500"/>
          </a:xfrm>
        </p:grpSpPr>
        <p:sp>
          <p:nvSpPr>
            <p:cNvPr id="160" name="Google Shape;160;p27"/>
            <p:cNvSpPr/>
            <p:nvPr/>
          </p:nvSpPr>
          <p:spPr>
            <a:xfrm>
              <a:off x="5169925" y="2306900"/>
              <a:ext cx="2537700" cy="1864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Conda virtual environment</a:t>
              </a: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5242825" y="2787025"/>
              <a:ext cx="1130100" cy="1080300"/>
            </a:xfrm>
            <a:prstGeom prst="ellipse">
              <a:avLst/>
            </a:prstGeom>
            <a:solidFill>
              <a:srgbClr val="0944A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Python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6488250" y="2764825"/>
              <a:ext cx="1182900" cy="1124700"/>
            </a:xfrm>
            <a:prstGeom prst="ellipse">
              <a:avLst/>
            </a:prstGeom>
            <a:solidFill>
              <a:srgbClr val="0944A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Conda-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installed packages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163" name="Google Shape;163;p27"/>
          <p:cNvGrpSpPr/>
          <p:nvPr/>
        </p:nvGrpSpPr>
        <p:grpSpPr>
          <a:xfrm>
            <a:off x="4331425" y="3113150"/>
            <a:ext cx="838500" cy="461700"/>
            <a:chOff x="4331425" y="3113150"/>
            <a:chExt cx="838500" cy="461700"/>
          </a:xfrm>
        </p:grpSpPr>
        <p:cxnSp>
          <p:nvCxnSpPr>
            <p:cNvPr id="164" name="Google Shape;164;p27"/>
            <p:cNvCxnSpPr>
              <a:stCxn id="160" idx="1"/>
              <a:endCxn id="158" idx="6"/>
            </p:cNvCxnSpPr>
            <p:nvPr/>
          </p:nvCxnSpPr>
          <p:spPr>
            <a:xfrm flipH="1">
              <a:off x="4331425" y="3239150"/>
              <a:ext cx="838500" cy="2097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5" name="Google Shape;165;p27"/>
            <p:cNvSpPr txBox="1"/>
            <p:nvPr/>
          </p:nvSpPr>
          <p:spPr>
            <a:xfrm>
              <a:off x="4580600" y="3113150"/>
              <a:ext cx="54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00"/>
                  </a:solidFill>
                </a:rPr>
                <a:t>X</a:t>
              </a:r>
              <a:endParaRPr sz="18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your virtual environment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urier New"/>
              <a:buChar char="●"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conda env export &gt; environment.yml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Encodes all of the Python and package information in your environment to environment.yml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Format is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YAML</a:t>
            </a:r>
            <a:r>
              <a:rPr lang="en" sz="1700"/>
              <a:t>, a human-readable data serialization language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urier New"/>
              <a:buChar char="●"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conda env create -f environment.yml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Creates a new environment from a file, with all of its specified packages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urier New"/>
              <a:buChar char="●"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conda env update -f environment.yml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Updates your environment to match the environment.yml file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Useful if your teammates are adding packages - do it after you pull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Useful to upgrade packages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Always commit the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environment.yml</a:t>
            </a:r>
            <a:r>
              <a:rPr lang="en" sz="1700"/>
              <a:t> file to the repository!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Create an environment.yml file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your Python 3.8.15 environment: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environment.yml file: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conda env export &gt; environment.yml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Delete the existing environment so that we can practice creating from yml: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onda deactivate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conda remove --name &lt;name&gt; --all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Recreate the environment from the yml file: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conda env create -f environment.yml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Prove that it works - start up your Jupyter notebook again.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environment.yml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793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name: py3815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channels: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defaults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dependencies: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anyio=3.5.0=py38hca03da5_0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appnope=0.1.2=py38hca03da5_1001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argon2-cffi=21.3.0=pyhd3eb1b0_0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argon2-cffi-bindings=21.2.0=py38h1a28f6b_0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asttokens=2.0.5=pyhd3eb1b0_0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attrs=22.1.0=py38hca03da5_0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babel=2.11.0=py38hca03da5_0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backcall=0.2.0=pyhd3eb1b0_0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beautifulsoup4=4.11.1=py38hca03da5_0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bleach=4.1.0=pyhd3eb1b0_0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brotlipy=0.7.0=py38h1a28f6b_1002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refix: /Users/melissawinstanley/opt/miniconda3/envs/py3815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4" name="Google Shape;184;p30"/>
          <p:cNvGrpSpPr/>
          <p:nvPr/>
        </p:nvGrpSpPr>
        <p:grpSpPr>
          <a:xfrm>
            <a:off x="354650" y="1350400"/>
            <a:ext cx="5137425" cy="615600"/>
            <a:chOff x="354650" y="1350400"/>
            <a:chExt cx="5137425" cy="615600"/>
          </a:xfrm>
        </p:grpSpPr>
        <p:sp>
          <p:nvSpPr>
            <p:cNvPr id="185" name="Google Shape;185;p30"/>
            <p:cNvSpPr/>
            <p:nvPr/>
          </p:nvSpPr>
          <p:spPr>
            <a:xfrm>
              <a:off x="354650" y="1456900"/>
              <a:ext cx="1696500" cy="40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0"/>
            <p:cNvSpPr txBox="1"/>
            <p:nvPr/>
          </p:nvSpPr>
          <p:spPr>
            <a:xfrm>
              <a:off x="2501675" y="1350400"/>
              <a:ext cx="2990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Where Conda can find packages (default location)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187" name="Google Shape;187;p30"/>
            <p:cNvCxnSpPr>
              <a:stCxn id="186" idx="1"/>
              <a:endCxn id="185" idx="3"/>
            </p:cNvCxnSpPr>
            <p:nvPr/>
          </p:nvCxnSpPr>
          <p:spPr>
            <a:xfrm rot="10800000">
              <a:off x="2051075" y="1658200"/>
              <a:ext cx="4506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8" name="Google Shape;188;p30"/>
          <p:cNvGrpSpPr/>
          <p:nvPr/>
        </p:nvGrpSpPr>
        <p:grpSpPr>
          <a:xfrm>
            <a:off x="354650" y="1141825"/>
            <a:ext cx="5137425" cy="400200"/>
            <a:chOff x="354650" y="1474500"/>
            <a:chExt cx="5137425" cy="400200"/>
          </a:xfrm>
        </p:grpSpPr>
        <p:sp>
          <p:nvSpPr>
            <p:cNvPr id="189" name="Google Shape;189;p30"/>
            <p:cNvSpPr/>
            <p:nvPr/>
          </p:nvSpPr>
          <p:spPr>
            <a:xfrm>
              <a:off x="354650" y="1549950"/>
              <a:ext cx="1696500" cy="249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0"/>
            <p:cNvSpPr txBox="1"/>
            <p:nvPr/>
          </p:nvSpPr>
          <p:spPr>
            <a:xfrm>
              <a:off x="2501675" y="1474500"/>
              <a:ext cx="299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Name for the environment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191" name="Google Shape;191;p30"/>
            <p:cNvCxnSpPr>
              <a:stCxn id="190" idx="1"/>
              <a:endCxn id="189" idx="3"/>
            </p:cNvCxnSpPr>
            <p:nvPr/>
          </p:nvCxnSpPr>
          <p:spPr>
            <a:xfrm rot="10800000">
              <a:off x="2051075" y="1674600"/>
              <a:ext cx="4506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2" name="Google Shape;192;p30"/>
          <p:cNvGrpSpPr/>
          <p:nvPr/>
        </p:nvGrpSpPr>
        <p:grpSpPr>
          <a:xfrm>
            <a:off x="554975" y="1723250"/>
            <a:ext cx="8108750" cy="2685900"/>
            <a:chOff x="-2616675" y="1350400"/>
            <a:chExt cx="8108750" cy="2685900"/>
          </a:xfrm>
        </p:grpSpPr>
        <p:sp>
          <p:nvSpPr>
            <p:cNvPr id="193" name="Google Shape;193;p30"/>
            <p:cNvSpPr/>
            <p:nvPr/>
          </p:nvSpPr>
          <p:spPr>
            <a:xfrm>
              <a:off x="-2616675" y="1658200"/>
              <a:ext cx="5751900" cy="23781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0"/>
            <p:cNvSpPr txBox="1"/>
            <p:nvPr/>
          </p:nvSpPr>
          <p:spPr>
            <a:xfrm>
              <a:off x="3480275" y="1350400"/>
              <a:ext cx="2011800" cy="23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All the packages that conda has installed in this environment</a:t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This includes transitive dependencies (ie the packages that Jupyter depends on)</a:t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A LOT!!!!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195" name="Google Shape;195;p30"/>
            <p:cNvCxnSpPr>
              <a:stCxn id="194" idx="1"/>
              <a:endCxn id="193" idx="3"/>
            </p:cNvCxnSpPr>
            <p:nvPr/>
          </p:nvCxnSpPr>
          <p:spPr>
            <a:xfrm flipH="1">
              <a:off x="3135275" y="2520250"/>
              <a:ext cx="345000" cy="3270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6" name="Google Shape;196;p30"/>
          <p:cNvGrpSpPr/>
          <p:nvPr/>
        </p:nvGrpSpPr>
        <p:grpSpPr>
          <a:xfrm>
            <a:off x="354650" y="2949850"/>
            <a:ext cx="8430175" cy="1861900"/>
            <a:chOff x="397600" y="-29825"/>
            <a:chExt cx="8430175" cy="1861900"/>
          </a:xfrm>
        </p:grpSpPr>
        <p:sp>
          <p:nvSpPr>
            <p:cNvPr id="197" name="Google Shape;197;p30"/>
            <p:cNvSpPr/>
            <p:nvPr/>
          </p:nvSpPr>
          <p:spPr>
            <a:xfrm>
              <a:off x="397600" y="1429475"/>
              <a:ext cx="7744500" cy="40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0"/>
            <p:cNvSpPr txBox="1"/>
            <p:nvPr/>
          </p:nvSpPr>
          <p:spPr>
            <a:xfrm>
              <a:off x="6177275" y="-29825"/>
              <a:ext cx="26505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Where Conda stores the environment on your system.</a:t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Not necessary for other people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199" name="Google Shape;199;p30"/>
            <p:cNvCxnSpPr>
              <a:stCxn id="198" idx="2"/>
            </p:cNvCxnSpPr>
            <p:nvPr/>
          </p:nvCxnSpPr>
          <p:spPr>
            <a:xfrm flipH="1">
              <a:off x="6378425" y="1016875"/>
              <a:ext cx="1124100" cy="402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Simpler environment.yml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1152475"/>
            <a:ext cx="8520600" cy="3793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name: py3815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channels: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defaults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jupyter=1.0.0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notebook=6.5.2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python=3.8.15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3709350" y="2017650"/>
            <a:ext cx="438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" sz="2000">
                <a:solidFill>
                  <a:srgbClr val="FF0000"/>
                </a:solidFill>
              </a:rPr>
              <a:t>No prefix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" sz="2000">
                <a:solidFill>
                  <a:srgbClr val="FF0000"/>
                </a:solidFill>
              </a:rPr>
              <a:t>Only explicitly needed dependencies</a:t>
            </a:r>
            <a:endParaRPr sz="2000">
              <a:solidFill>
                <a:srgbClr val="FF0000"/>
              </a:solidFill>
            </a:endParaRPr>
          </a:p>
        </p:txBody>
      </p:sp>
      <p:grpSp>
        <p:nvGrpSpPr>
          <p:cNvPr id="207" name="Google Shape;207;p31"/>
          <p:cNvGrpSpPr/>
          <p:nvPr/>
        </p:nvGrpSpPr>
        <p:grpSpPr>
          <a:xfrm>
            <a:off x="2338700" y="2768850"/>
            <a:ext cx="4829713" cy="1255900"/>
            <a:chOff x="2019451" y="1931950"/>
            <a:chExt cx="4900774" cy="1255900"/>
          </a:xfrm>
        </p:grpSpPr>
        <p:sp>
          <p:nvSpPr>
            <p:cNvPr id="208" name="Google Shape;208;p31"/>
            <p:cNvSpPr txBox="1"/>
            <p:nvPr/>
          </p:nvSpPr>
          <p:spPr>
            <a:xfrm>
              <a:off x="3929825" y="2787650"/>
              <a:ext cx="299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What does this number mean?</a:t>
              </a:r>
              <a:endPara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2019451" y="1931950"/>
              <a:ext cx="924000" cy="357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" name="Google Shape;210;p31"/>
            <p:cNvCxnSpPr>
              <a:stCxn id="208" idx="1"/>
              <a:endCxn id="209" idx="3"/>
            </p:cNvCxnSpPr>
            <p:nvPr/>
          </p:nvCxnSpPr>
          <p:spPr>
            <a:xfrm rot="10800000">
              <a:off x="2943425" y="2110550"/>
              <a:ext cx="986400" cy="877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Melissa is working on a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Melissa installs scikit-learn to use in the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Melissa writes great tests, which pass!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Melissa publishes her project to PyPI.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Tara wants to contribute to the GitHub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Tara clones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Nothing works for Tara because she hasn’t installed scikit-learn (or any other packages required by the project)!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Package Versioning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Also known as “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semver</a:t>
            </a:r>
            <a:r>
              <a:rPr lang="en" sz="2400"/>
              <a:t>”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6.5.2</a:t>
            </a:r>
            <a:endParaRPr sz="2400"/>
          </a:p>
        </p:txBody>
      </p:sp>
      <p:grpSp>
        <p:nvGrpSpPr>
          <p:cNvPr id="217" name="Google Shape;217;p32"/>
          <p:cNvGrpSpPr/>
          <p:nvPr/>
        </p:nvGrpSpPr>
        <p:grpSpPr>
          <a:xfrm>
            <a:off x="517575" y="2365650"/>
            <a:ext cx="3910550" cy="1956925"/>
            <a:chOff x="517575" y="2365650"/>
            <a:chExt cx="3910550" cy="1956925"/>
          </a:xfrm>
        </p:grpSpPr>
        <p:sp>
          <p:nvSpPr>
            <p:cNvPr id="218" name="Google Shape;218;p32"/>
            <p:cNvSpPr txBox="1"/>
            <p:nvPr/>
          </p:nvSpPr>
          <p:spPr>
            <a:xfrm>
              <a:off x="517575" y="3152875"/>
              <a:ext cx="26166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Major version number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This changes when the package has</a:t>
              </a:r>
              <a:endParaRPr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BREAKING CHANGES</a:t>
              </a:r>
              <a:endParaRPr sz="1600"/>
            </a:p>
          </p:txBody>
        </p:sp>
        <p:cxnSp>
          <p:nvCxnSpPr>
            <p:cNvPr id="219" name="Google Shape;219;p32"/>
            <p:cNvCxnSpPr>
              <a:stCxn id="218" idx="0"/>
              <a:endCxn id="220" idx="1"/>
            </p:cNvCxnSpPr>
            <p:nvPr/>
          </p:nvCxnSpPr>
          <p:spPr>
            <a:xfrm flipH="1" rot="10800000">
              <a:off x="1825875" y="2571775"/>
              <a:ext cx="2295600" cy="58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0" name="Google Shape;220;p32"/>
            <p:cNvSpPr/>
            <p:nvPr/>
          </p:nvSpPr>
          <p:spPr>
            <a:xfrm>
              <a:off x="4121525" y="2365650"/>
              <a:ext cx="306600" cy="41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32"/>
          <p:cNvGrpSpPr/>
          <p:nvPr/>
        </p:nvGrpSpPr>
        <p:grpSpPr>
          <a:xfrm>
            <a:off x="4667625" y="2365650"/>
            <a:ext cx="3771600" cy="1710625"/>
            <a:chOff x="4667625" y="2365650"/>
            <a:chExt cx="3771600" cy="1710625"/>
          </a:xfrm>
        </p:grpSpPr>
        <p:sp>
          <p:nvSpPr>
            <p:cNvPr id="222" name="Google Shape;222;p32"/>
            <p:cNvSpPr txBox="1"/>
            <p:nvPr/>
          </p:nvSpPr>
          <p:spPr>
            <a:xfrm>
              <a:off x="5822625" y="3152875"/>
              <a:ext cx="2616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Patch</a:t>
              </a:r>
              <a:r>
                <a:rPr b="1" lang="en" sz="1600"/>
                <a:t> version number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This changes when the package has bug fixes</a:t>
              </a:r>
              <a:endParaRPr sz="1600"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4667625" y="2365650"/>
              <a:ext cx="335700" cy="41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" name="Google Shape;224;p32"/>
            <p:cNvCxnSpPr>
              <a:stCxn id="222" idx="0"/>
              <a:endCxn id="223" idx="2"/>
            </p:cNvCxnSpPr>
            <p:nvPr/>
          </p:nvCxnSpPr>
          <p:spPr>
            <a:xfrm rot="10800000">
              <a:off x="4835625" y="2777875"/>
              <a:ext cx="2295300" cy="37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25" name="Google Shape;225;p32"/>
          <p:cNvGrpSpPr/>
          <p:nvPr/>
        </p:nvGrpSpPr>
        <p:grpSpPr>
          <a:xfrm>
            <a:off x="3206025" y="2365650"/>
            <a:ext cx="2616600" cy="2203225"/>
            <a:chOff x="3206025" y="2365650"/>
            <a:chExt cx="2616600" cy="2203225"/>
          </a:xfrm>
        </p:grpSpPr>
        <p:sp>
          <p:nvSpPr>
            <p:cNvPr id="226" name="Google Shape;226;p32"/>
            <p:cNvSpPr txBox="1"/>
            <p:nvPr/>
          </p:nvSpPr>
          <p:spPr>
            <a:xfrm>
              <a:off x="3206025" y="3152875"/>
              <a:ext cx="2616600" cy="14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Minor</a:t>
              </a:r>
              <a:r>
                <a:rPr b="1" lang="en" sz="1600"/>
                <a:t> version number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This changes when the package has </a:t>
              </a:r>
              <a:r>
                <a:rPr lang="en" sz="1600"/>
                <a:t>n</a:t>
              </a:r>
              <a:r>
                <a:rPr lang="en" sz="1600"/>
                <a:t>ew backwards-compatible features</a:t>
              </a:r>
              <a:endParaRPr sz="1600"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4437800" y="2365650"/>
              <a:ext cx="229800" cy="41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" name="Google Shape;228;p32"/>
            <p:cNvCxnSpPr>
              <a:stCxn id="226" idx="0"/>
              <a:endCxn id="227" idx="2"/>
            </p:cNvCxnSpPr>
            <p:nvPr/>
          </p:nvCxnSpPr>
          <p:spPr>
            <a:xfrm flipH="1" rot="10800000">
              <a:off x="4514325" y="2777875"/>
              <a:ext cx="38400" cy="37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29" name="Google Shape;229;p32"/>
          <p:cNvGrpSpPr/>
          <p:nvPr/>
        </p:nvGrpSpPr>
        <p:grpSpPr>
          <a:xfrm>
            <a:off x="5011725" y="445025"/>
            <a:ext cx="3522400" cy="2332825"/>
            <a:chOff x="4792225" y="2468400"/>
            <a:chExt cx="3522400" cy="2332825"/>
          </a:xfrm>
        </p:grpSpPr>
        <p:sp>
          <p:nvSpPr>
            <p:cNvPr id="230" name="Google Shape;230;p32"/>
            <p:cNvSpPr txBox="1"/>
            <p:nvPr/>
          </p:nvSpPr>
          <p:spPr>
            <a:xfrm>
              <a:off x="5698025" y="2468400"/>
              <a:ext cx="2616600" cy="14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Extra stuff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Extra info about release or build (eg for specifying “pre-release” or beta release)</a:t>
              </a:r>
              <a:endParaRPr sz="1600"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4792225" y="4389025"/>
              <a:ext cx="1285500" cy="41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2" name="Google Shape;232;p32"/>
            <p:cNvCxnSpPr>
              <a:stCxn id="230" idx="2"/>
              <a:endCxn id="231" idx="3"/>
            </p:cNvCxnSpPr>
            <p:nvPr/>
          </p:nvCxnSpPr>
          <p:spPr>
            <a:xfrm flipH="1">
              <a:off x="6077825" y="3884400"/>
              <a:ext cx="928500" cy="710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33" name="Google Shape;233;p32"/>
          <p:cNvSpPr txBox="1"/>
          <p:nvPr/>
        </p:nvSpPr>
        <p:spPr>
          <a:xfrm>
            <a:off x="386475" y="1956150"/>
            <a:ext cx="3273900" cy="6156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NOT ALL PACKAGES ADHERE TO THIS THOUGH! Do your research.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would probably do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311700" y="1152475"/>
            <a:ext cx="8520600" cy="3793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name: py3815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channels: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defaults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jupyter=1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notebook=6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python=3.8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40" name="Google Shape;240;p33"/>
          <p:cNvGrpSpPr/>
          <p:nvPr/>
        </p:nvGrpSpPr>
        <p:grpSpPr>
          <a:xfrm>
            <a:off x="900975" y="2941450"/>
            <a:ext cx="6019250" cy="615600"/>
            <a:chOff x="900975" y="2941450"/>
            <a:chExt cx="6019250" cy="615600"/>
          </a:xfrm>
        </p:grpSpPr>
        <p:sp>
          <p:nvSpPr>
            <p:cNvPr id="241" name="Google Shape;241;p33"/>
            <p:cNvSpPr txBox="1"/>
            <p:nvPr/>
          </p:nvSpPr>
          <p:spPr>
            <a:xfrm>
              <a:off x="3929825" y="2941450"/>
              <a:ext cx="2990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Python doesn’t adhere to semantic versioning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900975" y="3076750"/>
              <a:ext cx="1869000" cy="345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" name="Google Shape;243;p33"/>
            <p:cNvCxnSpPr>
              <a:stCxn id="241" idx="1"/>
              <a:endCxn id="242" idx="3"/>
            </p:cNvCxnSpPr>
            <p:nvPr/>
          </p:nvCxnSpPr>
          <p:spPr>
            <a:xfrm rot="10800000">
              <a:off x="2770025" y="3249250"/>
              <a:ext cx="11598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44" name="Google Shape;244;p33"/>
          <p:cNvGrpSpPr/>
          <p:nvPr/>
        </p:nvGrpSpPr>
        <p:grpSpPr>
          <a:xfrm>
            <a:off x="900975" y="1630900"/>
            <a:ext cx="5931963" cy="1455350"/>
            <a:chOff x="900983" y="2308400"/>
            <a:chExt cx="6019242" cy="1455350"/>
          </a:xfrm>
        </p:grpSpPr>
        <p:sp>
          <p:nvSpPr>
            <p:cNvPr id="245" name="Google Shape;245;p33"/>
            <p:cNvSpPr txBox="1"/>
            <p:nvPr/>
          </p:nvSpPr>
          <p:spPr>
            <a:xfrm>
              <a:off x="3929825" y="2308400"/>
              <a:ext cx="29904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These two packages adhere to semantic versioning.</a:t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This way I automatically get any new versions just by doing</a:t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conda env update </a:t>
              </a:r>
              <a:endPara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900983" y="3148150"/>
              <a:ext cx="1877100" cy="615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" name="Google Shape;247;p33"/>
            <p:cNvCxnSpPr>
              <a:stCxn id="245" idx="1"/>
              <a:endCxn id="246" idx="3"/>
            </p:cNvCxnSpPr>
            <p:nvPr/>
          </p:nvCxnSpPr>
          <p:spPr>
            <a:xfrm flipH="1">
              <a:off x="2778125" y="2939450"/>
              <a:ext cx="1151700" cy="516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8" name="Google Shape;248;p33"/>
          <p:cNvSpPr txBox="1"/>
          <p:nvPr/>
        </p:nvSpPr>
        <p:spPr>
          <a:xfrm>
            <a:off x="843000" y="4253600"/>
            <a:ext cx="745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You don’t HAVE to do it this way - use more specific package versions if you like!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You can also omit package versions (everything after the “=”), </a:t>
            </a:r>
            <a:r>
              <a:rPr lang="en">
                <a:solidFill>
                  <a:srgbClr val="FF0000"/>
                </a:solidFill>
              </a:rPr>
              <a:t>although it’s less safe.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Simplify your environment.yml</a:t>
            </a:r>
            <a:endParaRPr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311700" y="1152475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your Python 3.8.15 environment: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Simplify your environment.yml file.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any unnecessary packages.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Simplify the version numbers if you like.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your environment.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conda env update -f environment.yml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Prove that it works - start up your Jupyter notebook again.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pip?</a:t>
            </a:r>
            <a:endParaRPr/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311700" y="1152475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use pip to manage packages: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nvironment.yml</a:t>
            </a:r>
            <a:r>
              <a:rPr lang="en"/>
              <a:t>  =&gt;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equirements.txt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Looks similar!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create from the environment in a similar way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ip freeze &gt; requirements.txt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reinstall all the requirements into the current environment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ip install -r requirements.txt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does NOT create a new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combine environment.yml (for the environment) with requirements.txt (for managing packages with pip) if you like - search on Google how to do this!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other dependencies?</a:t>
            </a:r>
            <a:endParaRPr/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Conda environments are for Python &amp; Python packages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need to download other tools or </a:t>
            </a:r>
            <a:r>
              <a:rPr lang="en" sz="2200"/>
              <a:t>infrastructure</a:t>
            </a:r>
            <a:r>
              <a:rPr lang="en" sz="2200"/>
              <a:t>, you’ll have to do that in a separate script or with a different version manager.</a:t>
            </a:r>
            <a:endParaRPr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create a virtual environment for your project</a:t>
            </a:r>
            <a:endParaRPr/>
          </a:p>
        </p:txBody>
      </p:sp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311700" y="1152475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Create an environment for your team’s project.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Create an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environment.yml</a:t>
            </a:r>
            <a:r>
              <a:rPr lang="en" sz="2200"/>
              <a:t> file for the environment.</a:t>
            </a:r>
            <a:br>
              <a:rPr lang="en" sz="2200"/>
            </a:br>
            <a:r>
              <a:rPr i="1" lang="en" sz="2200">
                <a:solidFill>
                  <a:srgbClr val="666666"/>
                </a:solidFill>
              </a:rPr>
              <a:t>Include any packages that you need to make your code work.</a:t>
            </a:r>
            <a:endParaRPr i="1" sz="2200">
              <a:solidFill>
                <a:srgbClr val="666666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Commit, create a PR, and merge the change.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Make sure everyone on the team can create the environment from the file.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Include instructions for how to use the environment file in your documentation (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README</a:t>
            </a:r>
            <a:r>
              <a:rPr lang="en" sz="2200"/>
              <a:t> or somewhere in the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docs</a:t>
            </a:r>
            <a:r>
              <a:rPr lang="en" sz="2200"/>
              <a:t> folder).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problem: dependency hell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 chains (A depends on B depends on C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Conflicting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Circular dependencies (A depends on B depends on A)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063" y="2302450"/>
            <a:ext cx="43338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problem, continued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Tara and Melissa may be using different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Tara and Melissa may have different versions of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Tara and Melissa may have different Python packages installed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a way so that the code will always work for both Tara and Melissa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for anyone else who wants to use the package!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Hiding the details of the implementation (ie the infrastructure)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600" y="1763800"/>
            <a:ext cx="5938800" cy="30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for Melissa &amp; Tara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We want to hide away the details of the underlying system and make it so that when Melissa &amp; Tara work on the project, they see the same things:</a:t>
            </a:r>
            <a:endParaRPr sz="2100"/>
          </a:p>
          <a:p>
            <a:pPr indent="-336550" lvl="1" marL="1371600" rtl="0" algn="l">
              <a:spcBef>
                <a:spcPts val="12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same Python version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same packages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same package versions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etc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The </a:t>
            </a:r>
            <a:r>
              <a:rPr lang="en" sz="2200"/>
              <a:t>act of creating a virtual (rather than actual) version of something at the same abstraction level, such as an environment, process, operating system, or hardware.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 example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Hardware, eg VirtualBox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050" y="1621602"/>
            <a:ext cx="5781900" cy="32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Machines - WSL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738" y="1152474"/>
            <a:ext cx="6776525" cy="379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