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0844a3fcd2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0844a3fcd2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08b0c039d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08b0c039d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0844a3fcd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0844a3fcd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0844a3fcd2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0844a3fcd2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0844a3fc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0844a3fc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844a3fc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0844a3fc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844a3fcd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0844a3fcd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0844a3fcd2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0844a3fcd2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0844a3fcd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0844a3fcd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0844a3fcd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0844a3fcd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0844a3f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0844a3f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0844a3fcd2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0844a3fcd2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08b0c039d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08b0c039d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08b0c039d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08b0c039d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08b0c039d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08b0c039d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8b0c039d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8b0c039d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08b0c039d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08b0c039d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08b0c039d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08b0c039d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844a3fc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844a3fc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08b0c039d9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08b0c039d9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08b0c039d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08b0c039d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0844a3fcd2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0844a3fcd2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08b0c039d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08b0c039d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08b0c039d9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08b0c039d9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08b0c039d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08b0c039d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08b0c039d9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08b0c039d9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8b0c039d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8b0c039d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08b0c039d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08b0c039d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08b0c039d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08b0c039d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08b0c039d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08b0c039d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08b0c039d9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08b0c039d9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8b0c039d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08b0c039d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8b0c039d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8b0c039d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08b0c039d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08b0c039d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08b0c039d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08b0c039d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0844a3fcd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0844a3fcd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08b0c039d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08b0c039d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8b0c039d9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8b0c039d9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08b0c039d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08b0c039d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08b0c039d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08b0c039d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0844a3fcd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0844a3fcd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08b0c039d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08b0c039d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08b0c039d9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08b0c039d9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0844a3fcd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0844a3fcd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0844a3fcd2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0844a3fcd2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0844a3fcd2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0844a3fcd2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pic>
        <p:nvPicPr>
          <p:cNvPr id="11" name="Google Shape;11;p2"/>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12" name="Google Shape;12;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2800"/>
              <a:buNone/>
              <a:defRPr sz="28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5" name="Google Shape;15;p2"/>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16" name="Google Shape;16;p2"/>
          <p:cNvPicPr preferRelativeResize="0"/>
          <p:nvPr/>
        </p:nvPicPr>
        <p:blipFill>
          <a:blip r:embed="rId4">
            <a:alphaModFix/>
          </a:blip>
          <a:stretch>
            <a:fillRect/>
          </a:stretch>
        </p:blipFill>
        <p:spPr>
          <a:xfrm>
            <a:off x="8436596" y="4663214"/>
            <a:ext cx="584554" cy="393600"/>
          </a:xfrm>
          <a:prstGeom prst="rect">
            <a:avLst/>
          </a:prstGeom>
          <a:noFill/>
          <a:ln>
            <a:noFill/>
          </a:ln>
        </p:spPr>
      </p:pic>
      <p:sp>
        <p:nvSpPr>
          <p:cNvPr id="17" name="Google Shape;17;p2"/>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000"/>
              <a:buNone/>
              <a:defRPr i="1" sz="2000">
                <a:solidFill>
                  <a:schemeClr val="lt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8"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22311" l="0" r="0" t="0"/>
          <a:stretch/>
        </p:blipFill>
        <p:spPr>
          <a:xfrm>
            <a:off x="0" y="0"/>
            <a:ext cx="9144000" cy="5143499"/>
          </a:xfrm>
          <a:prstGeom prst="rect">
            <a:avLst/>
          </a:prstGeom>
          <a:noFill/>
          <a:ln>
            <a:noFill/>
          </a:ln>
        </p:spPr>
      </p:pic>
      <p:sp>
        <p:nvSpPr>
          <p:cNvPr id="20" name="Google Shape;20;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b="1" sz="36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3"/>
          <p:cNvPicPr preferRelativeResize="0"/>
          <p:nvPr/>
        </p:nvPicPr>
        <p:blipFill>
          <a:blip r:embed="rId3">
            <a:alphaModFix/>
          </a:blip>
          <a:stretch>
            <a:fillRect/>
          </a:stretch>
        </p:blipFill>
        <p:spPr>
          <a:xfrm>
            <a:off x="109525" y="114901"/>
            <a:ext cx="3203124" cy="215775"/>
          </a:xfrm>
          <a:prstGeom prst="rect">
            <a:avLst/>
          </a:prstGeom>
          <a:noFill/>
          <a:ln>
            <a:noFill/>
          </a:ln>
        </p:spPr>
      </p:pic>
      <p:pic>
        <p:nvPicPr>
          <p:cNvPr id="23" name="Google Shape;23;p3"/>
          <p:cNvPicPr preferRelativeResize="0"/>
          <p:nvPr/>
        </p:nvPicPr>
        <p:blipFill>
          <a:blip r:embed="rId4">
            <a:alphaModFix/>
          </a:blip>
          <a:stretch>
            <a:fillRect/>
          </a:stretch>
        </p:blipFill>
        <p:spPr>
          <a:xfrm>
            <a:off x="8436596" y="4663214"/>
            <a:ext cx="584554" cy="393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95825" y="95825"/>
            <a:ext cx="8925324" cy="4961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UWDATA515/lecture-materials/blob/main/03/DATA515_03_InterfaceSpecification.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www.websequencediagrams.com/" TargetMode="Externa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app.diagrams.n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uwdata515.github.io/project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The_Mythical_Man-Mont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300"/>
              <a:t>Software Design for Data Science</a:t>
            </a:r>
            <a:endParaRPr/>
          </a:p>
        </p:txBody>
      </p:sp>
      <p:sp>
        <p:nvSpPr>
          <p:cNvPr id="63" name="Google Shape;63;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Software &amp; Use Case Design</a:t>
            </a:r>
            <a:endParaRPr/>
          </a:p>
        </p:txBody>
      </p:sp>
      <p:sp>
        <p:nvSpPr>
          <p:cNvPr id="64" name="Google Shape;64;p13"/>
          <p:cNvSpPr txBox="1"/>
          <p:nvPr>
            <p:ph idx="2" type="subTitle"/>
          </p:nvPr>
        </p:nvSpPr>
        <p:spPr>
          <a:xfrm>
            <a:off x="311700" y="3663675"/>
            <a:ext cx="8520600" cy="7926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55000"/>
              <a:buFont typeface="Arial"/>
              <a:buNone/>
            </a:pPr>
            <a:r>
              <a:rPr lang="en"/>
              <a:t>Melissa Winstanley</a:t>
            </a:r>
            <a:endParaRPr/>
          </a:p>
          <a:p>
            <a:pPr indent="0" lvl="0" marL="0" rtl="0" algn="ctr">
              <a:spcBef>
                <a:spcPts val="0"/>
              </a:spcBef>
              <a:spcAft>
                <a:spcPts val="0"/>
              </a:spcAft>
              <a:buClr>
                <a:schemeClr val="dk1"/>
              </a:buClr>
              <a:buSzPct val="55000"/>
              <a:buFont typeface="Arial"/>
              <a:buNone/>
            </a:pPr>
            <a:r>
              <a:rPr lang="en"/>
              <a:t>University of Washington</a:t>
            </a:r>
            <a:endParaRPr/>
          </a:p>
          <a:p>
            <a:pPr indent="0" lvl="0" marL="0" rtl="0" algn="ctr">
              <a:spcBef>
                <a:spcPts val="0"/>
              </a:spcBef>
              <a:spcAft>
                <a:spcPts val="0"/>
              </a:spcAft>
              <a:buClr>
                <a:schemeClr val="dk1"/>
              </a:buClr>
              <a:buSzPct val="55000"/>
              <a:buFont typeface="Arial"/>
              <a:buNone/>
            </a:pPr>
            <a:r>
              <a:rPr lang="en"/>
              <a:t>February 14,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Improve Your Time Estimation</a:t>
            </a:r>
            <a:endParaRPr/>
          </a:p>
        </p:txBody>
      </p:sp>
      <p:sp>
        <p:nvSpPr>
          <p:cNvPr id="129" name="Google Shape;129;p22"/>
          <p:cNvSpPr txBox="1"/>
          <p:nvPr>
            <p:ph idx="1" type="body"/>
          </p:nvPr>
        </p:nvSpPr>
        <p:spPr>
          <a:xfrm>
            <a:off x="311700" y="1152475"/>
            <a:ext cx="8520600" cy="37176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b="1" lang="en" sz="2200"/>
              <a:t>Time</a:t>
            </a:r>
            <a:r>
              <a:rPr lang="en" sz="2200"/>
              <a:t> is the </a:t>
            </a:r>
            <a:r>
              <a:rPr lang="en" sz="2200"/>
              <a:t>most valuable resource for your project</a:t>
            </a:r>
            <a:endParaRPr sz="2200"/>
          </a:p>
          <a:p>
            <a:pPr indent="-368300" lvl="0" marL="457200" rtl="0" algn="l">
              <a:spcBef>
                <a:spcPts val="0"/>
              </a:spcBef>
              <a:spcAft>
                <a:spcPts val="0"/>
              </a:spcAft>
              <a:buSzPts val="2200"/>
              <a:buChar char="●"/>
            </a:pPr>
            <a:r>
              <a:rPr lang="en" sz="2200"/>
              <a:t>To spend your team’s time efficiently…</a:t>
            </a:r>
            <a:endParaRPr sz="2200"/>
          </a:p>
          <a:p>
            <a:pPr indent="-342900" lvl="1" marL="914400" rtl="0" algn="l">
              <a:spcBef>
                <a:spcPts val="0"/>
              </a:spcBef>
              <a:spcAft>
                <a:spcPts val="0"/>
              </a:spcAft>
              <a:buSzPts val="1800"/>
              <a:buChar char="○"/>
            </a:pPr>
            <a:r>
              <a:rPr lang="en" sz="1800"/>
              <a:t>…you need to know </a:t>
            </a:r>
            <a:r>
              <a:rPr b="1" lang="en" sz="1800"/>
              <a:t>what to build</a:t>
            </a:r>
            <a:endParaRPr b="1" sz="1800"/>
          </a:p>
          <a:p>
            <a:pPr indent="-342900" lvl="1" marL="914400" rtl="0" algn="l">
              <a:spcBef>
                <a:spcPts val="0"/>
              </a:spcBef>
              <a:spcAft>
                <a:spcPts val="0"/>
              </a:spcAft>
              <a:buSzPts val="1800"/>
              <a:buChar char="○"/>
            </a:pPr>
            <a:r>
              <a:rPr lang="en" sz="1800"/>
              <a:t>…you need to know what </a:t>
            </a:r>
            <a:r>
              <a:rPr b="1" i="1" lang="en" sz="1800"/>
              <a:t>not</a:t>
            </a:r>
            <a:r>
              <a:rPr lang="en" sz="1800"/>
              <a:t> to build</a:t>
            </a:r>
            <a:endParaRPr sz="1800"/>
          </a:p>
          <a:p>
            <a:pPr indent="-342900" lvl="1" marL="914400" rtl="0" algn="l">
              <a:spcBef>
                <a:spcPts val="0"/>
              </a:spcBef>
              <a:spcAft>
                <a:spcPts val="0"/>
              </a:spcAft>
              <a:buSzPts val="1800"/>
              <a:buChar char="○"/>
            </a:pPr>
            <a:r>
              <a:rPr lang="en" sz="1800"/>
              <a:t>…you need to know </a:t>
            </a:r>
            <a:r>
              <a:rPr b="1" lang="en" sz="1800"/>
              <a:t>what order</a:t>
            </a:r>
            <a:r>
              <a:rPr lang="en" sz="1800"/>
              <a:t> to build things</a:t>
            </a:r>
            <a:endParaRPr sz="1800"/>
          </a:p>
          <a:p>
            <a:pPr indent="-368300" lvl="0" marL="457200" rtl="0" algn="l">
              <a:spcBef>
                <a:spcPts val="0"/>
              </a:spcBef>
              <a:spcAft>
                <a:spcPts val="0"/>
              </a:spcAft>
              <a:buSzPts val="2200"/>
              <a:buChar char="●"/>
            </a:pPr>
            <a:r>
              <a:rPr lang="en" sz="2200"/>
              <a:t>Design can help with this!</a:t>
            </a:r>
            <a:endParaRPr sz="2200"/>
          </a:p>
          <a:p>
            <a:pPr indent="-368300" lvl="0" marL="457200" rtl="0" algn="l">
              <a:spcBef>
                <a:spcPts val="0"/>
              </a:spcBef>
              <a:spcAft>
                <a:spcPts val="0"/>
              </a:spcAft>
              <a:buSzPts val="2200"/>
              <a:buChar char="●"/>
            </a:pPr>
            <a:r>
              <a:rPr lang="en" sz="2200"/>
              <a:t>Estimating how long something is going to take is HARD!</a:t>
            </a:r>
            <a:endParaRPr sz="2200"/>
          </a:p>
          <a:p>
            <a:pPr indent="-342900" lvl="1" marL="914400" rtl="0" algn="l">
              <a:spcBef>
                <a:spcPts val="0"/>
              </a:spcBef>
              <a:spcAft>
                <a:spcPts val="0"/>
              </a:spcAft>
              <a:buSzPts val="1800"/>
              <a:buChar char="○"/>
            </a:pPr>
            <a:r>
              <a:rPr lang="en" sz="1800"/>
              <a:t>Almost everything takes longer than you think it will</a:t>
            </a:r>
            <a:endParaRPr sz="1800"/>
          </a:p>
          <a:p>
            <a:pPr indent="-342900" lvl="1" marL="914400" rtl="0" algn="l">
              <a:spcBef>
                <a:spcPts val="0"/>
              </a:spcBef>
              <a:spcAft>
                <a:spcPts val="0"/>
              </a:spcAft>
              <a:buSzPts val="1800"/>
              <a:buChar char="○"/>
            </a:pPr>
            <a:r>
              <a:rPr lang="en" sz="1800"/>
              <a:t>Design will help you order and parallelize your work so you aren’t surprised</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animEffect filter="fade" transition="in">
                                      <p:cBhvr>
                                        <p:cTn dur="1"/>
                                        <p:tgtEl>
                                          <p:spTgt spid="1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animEffect filter="fade" transition="in">
                                      <p:cBhvr>
                                        <p:cTn dur="1"/>
                                        <p:tgtEl>
                                          <p:spTgt spid="1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animEffect filter="fade" transition="in">
                                      <p:cBhvr>
                                        <p:cTn dur="1"/>
                                        <p:tgtEl>
                                          <p:spTgt spid="12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animEffect filter="fade" transition="in">
                                      <p:cBhvr>
                                        <p:cTn dur="1"/>
                                        <p:tgtEl>
                                          <p:spTgt spid="12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animEffect filter="fade" transition="in">
                                      <p:cBhvr>
                                        <p:cTn dur="1"/>
                                        <p:tgtEl>
                                          <p:spTgt spid="12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5" st="5"/>
                                            </p:txEl>
                                          </p:spTgt>
                                        </p:tgtEl>
                                        <p:attrNameLst>
                                          <p:attrName>style.visibility</p:attrName>
                                        </p:attrNameLst>
                                      </p:cBhvr>
                                      <p:to>
                                        <p:strVal val="visible"/>
                                      </p:to>
                                    </p:set>
                                    <p:animEffect filter="fade" transition="in">
                                      <p:cBhvr>
                                        <p:cTn dur="1"/>
                                        <p:tgtEl>
                                          <p:spTgt spid="12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6" st="6"/>
                                            </p:txEl>
                                          </p:spTgt>
                                        </p:tgtEl>
                                        <p:attrNameLst>
                                          <p:attrName>style.visibility</p:attrName>
                                        </p:attrNameLst>
                                      </p:cBhvr>
                                      <p:to>
                                        <p:strVal val="visible"/>
                                      </p:to>
                                    </p:set>
                                    <p:animEffect filter="fade" transition="in">
                                      <p:cBhvr>
                                        <p:cTn dur="1"/>
                                        <p:tgtEl>
                                          <p:spTgt spid="12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7" st="7"/>
                                            </p:txEl>
                                          </p:spTgt>
                                        </p:tgtEl>
                                        <p:attrNameLst>
                                          <p:attrName>style.visibility</p:attrName>
                                        </p:attrNameLst>
                                      </p:cBhvr>
                                      <p:to>
                                        <p:strVal val="visible"/>
                                      </p:to>
                                    </p:set>
                                    <p:animEffect filter="fade" transition="in">
                                      <p:cBhvr>
                                        <p:cTn dur="1"/>
                                        <p:tgtEl>
                                          <p:spTgt spid="12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xEl>
                                              <p:pRg end="8" st="8"/>
                                            </p:txEl>
                                          </p:spTgt>
                                        </p:tgtEl>
                                        <p:attrNameLst>
                                          <p:attrName>style.visibility</p:attrName>
                                        </p:attrNameLst>
                                      </p:cBhvr>
                                      <p:to>
                                        <p:strVal val="visible"/>
                                      </p:to>
                                    </p:set>
                                    <p:animEffect filter="fade" transition="in">
                                      <p:cBhvr>
                                        <p:cTn dur="1"/>
                                        <p:tgtEl>
                                          <p:spTgt spid="12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Benefits</a:t>
            </a:r>
            <a:endParaRPr/>
          </a:p>
        </p:txBody>
      </p:sp>
      <p:sp>
        <p:nvSpPr>
          <p:cNvPr id="135" name="Google Shape;13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Systematic approach to a complex problem</a:t>
            </a:r>
            <a:endParaRPr sz="2200"/>
          </a:p>
          <a:p>
            <a:pPr indent="-368300" lvl="0" marL="457200" rtl="0" algn="l">
              <a:spcBef>
                <a:spcPts val="0"/>
              </a:spcBef>
              <a:spcAft>
                <a:spcPts val="0"/>
              </a:spcAft>
              <a:buSzPts val="2200"/>
              <a:buChar char="●"/>
            </a:pPr>
            <a:r>
              <a:rPr lang="en" sz="2200"/>
              <a:t>Finds bugs before you code</a:t>
            </a:r>
            <a:endParaRPr sz="2200"/>
          </a:p>
          <a:p>
            <a:pPr indent="-368300" lvl="0" marL="457200" rtl="0" algn="l">
              <a:spcBef>
                <a:spcPts val="0"/>
              </a:spcBef>
              <a:spcAft>
                <a:spcPts val="0"/>
              </a:spcAft>
              <a:buSzPts val="2200"/>
              <a:buChar char="●"/>
            </a:pPr>
            <a:r>
              <a:rPr lang="en" sz="2200"/>
              <a:t>Enables parallel work</a:t>
            </a:r>
            <a:endParaRPr sz="2200"/>
          </a:p>
          <a:p>
            <a:pPr indent="-368300" lvl="0" marL="457200" rtl="0" algn="l">
              <a:spcBef>
                <a:spcPts val="0"/>
              </a:spcBef>
              <a:spcAft>
                <a:spcPts val="0"/>
              </a:spcAft>
              <a:buSzPts val="2200"/>
              <a:buChar char="●"/>
            </a:pPr>
            <a:r>
              <a:rPr lang="en" sz="2200"/>
              <a:t>Promotes testability</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Design Process (for this class)</a:t>
            </a:r>
            <a:endParaRPr/>
          </a:p>
        </p:txBody>
      </p: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Identify the users</a:t>
            </a:r>
            <a:endParaRPr sz="2200"/>
          </a:p>
          <a:p>
            <a:pPr indent="-342900" lvl="1" marL="914400" rtl="0" algn="l">
              <a:spcBef>
                <a:spcPts val="0"/>
              </a:spcBef>
              <a:spcAft>
                <a:spcPts val="0"/>
              </a:spcAft>
              <a:buSzPts val="1800"/>
              <a:buChar char="○"/>
            </a:pPr>
            <a:r>
              <a:rPr lang="en" sz="1800"/>
              <a:t>Who they are, what they want</a:t>
            </a:r>
            <a:endParaRPr sz="1800"/>
          </a:p>
          <a:p>
            <a:pPr indent="-342900" lvl="1" marL="914400" rtl="0" algn="l">
              <a:spcBef>
                <a:spcPts val="0"/>
              </a:spcBef>
              <a:spcAft>
                <a:spcPts val="0"/>
              </a:spcAft>
              <a:buSzPts val="1800"/>
              <a:buChar char="○"/>
            </a:pPr>
            <a:r>
              <a:rPr lang="en" sz="1800"/>
              <a:t>High level</a:t>
            </a:r>
            <a:endParaRPr sz="1800"/>
          </a:p>
          <a:p>
            <a:pPr indent="-368300" lvl="0" marL="457200" rtl="0" algn="l">
              <a:spcBef>
                <a:spcPts val="0"/>
              </a:spcBef>
              <a:spcAft>
                <a:spcPts val="0"/>
              </a:spcAft>
              <a:buSzPts val="2200"/>
              <a:buAutoNum type="arabicPeriod"/>
            </a:pPr>
            <a:r>
              <a:rPr lang="en" sz="2200"/>
              <a:t>Functional design</a:t>
            </a:r>
            <a:endParaRPr sz="2200"/>
          </a:p>
          <a:p>
            <a:pPr indent="-342900" lvl="1" marL="914400" rtl="0" algn="l">
              <a:spcBef>
                <a:spcPts val="0"/>
              </a:spcBef>
              <a:spcAft>
                <a:spcPts val="0"/>
              </a:spcAft>
              <a:buSzPts val="1800"/>
              <a:buChar char="○"/>
            </a:pPr>
            <a:r>
              <a:rPr lang="en" sz="1800"/>
              <a:t>What the system does</a:t>
            </a:r>
            <a:endParaRPr sz="1800"/>
          </a:p>
          <a:p>
            <a:pPr indent="-342900" lvl="1" marL="914400" rtl="0" algn="l">
              <a:spcBef>
                <a:spcPts val="0"/>
              </a:spcBef>
              <a:spcAft>
                <a:spcPts val="0"/>
              </a:spcAft>
              <a:buSzPts val="1800"/>
              <a:buChar char="○"/>
            </a:pPr>
            <a:r>
              <a:rPr lang="en" sz="1800"/>
              <a:t>Specification</a:t>
            </a:r>
            <a:endParaRPr sz="1800"/>
          </a:p>
          <a:p>
            <a:pPr indent="-368300" lvl="0" marL="457200" rtl="0" algn="l">
              <a:spcBef>
                <a:spcPts val="0"/>
              </a:spcBef>
              <a:spcAft>
                <a:spcPts val="0"/>
              </a:spcAft>
              <a:buSzPts val="2200"/>
              <a:buAutoNum type="arabicPeriod"/>
            </a:pPr>
            <a:r>
              <a:rPr lang="en" sz="2200"/>
              <a:t>Component design</a:t>
            </a:r>
            <a:endParaRPr sz="2200"/>
          </a:p>
          <a:p>
            <a:pPr indent="-342900" lvl="1" marL="914400" rtl="0" algn="l">
              <a:spcBef>
                <a:spcPts val="0"/>
              </a:spcBef>
              <a:spcAft>
                <a:spcPts val="0"/>
              </a:spcAft>
              <a:buSzPts val="1800"/>
              <a:buChar char="○"/>
            </a:pPr>
            <a:r>
              <a:rPr lang="en" sz="1800"/>
              <a:t>How the software will work</a:t>
            </a:r>
            <a:endParaRPr sz="1800"/>
          </a:p>
          <a:p>
            <a:pPr indent="-342900" lvl="1" marL="914400" rtl="0" algn="l">
              <a:spcBef>
                <a:spcPts val="0"/>
              </a:spcBef>
              <a:spcAft>
                <a:spcPts val="0"/>
              </a:spcAft>
              <a:buSzPts val="1800"/>
              <a:buChar char="○"/>
            </a:pPr>
            <a:r>
              <a:rPr lang="en" sz="1800"/>
              <a:t>Implementation</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Running Example: Design an ATM</a:t>
            </a:r>
            <a:endParaRPr/>
          </a:p>
        </p:txBody>
      </p:sp>
      <p:sp>
        <p:nvSpPr>
          <p:cNvPr id="147" name="Google Shape;14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2825325" y="1152475"/>
            <a:ext cx="3493350" cy="37301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User Stories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Start with your users</a:t>
            </a:r>
            <a:endParaRPr/>
          </a:p>
        </p:txBody>
      </p:sp>
      <p:sp>
        <p:nvSpPr>
          <p:cNvPr id="159" name="Google Shape;159;p27"/>
          <p:cNvSpPr txBox="1"/>
          <p:nvPr>
            <p:ph idx="1" type="body"/>
          </p:nvPr>
        </p:nvSpPr>
        <p:spPr>
          <a:xfrm>
            <a:off x="311700" y="1152475"/>
            <a:ext cx="8520600" cy="37587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Who are your users?</a:t>
            </a:r>
            <a:endParaRPr sz="2200"/>
          </a:p>
          <a:p>
            <a:pPr indent="-342900" lvl="1" marL="914400" rtl="0" algn="l">
              <a:spcBef>
                <a:spcPts val="0"/>
              </a:spcBef>
              <a:spcAft>
                <a:spcPts val="0"/>
              </a:spcAft>
              <a:buSzPts val="1800"/>
              <a:buChar char="○"/>
            </a:pPr>
            <a:r>
              <a:rPr lang="en" sz="1800"/>
              <a:t>Researchers?</a:t>
            </a:r>
            <a:endParaRPr sz="1800"/>
          </a:p>
          <a:p>
            <a:pPr indent="-342900" lvl="1" marL="914400" rtl="0" algn="l">
              <a:spcBef>
                <a:spcPts val="0"/>
              </a:spcBef>
              <a:spcAft>
                <a:spcPts val="0"/>
              </a:spcAft>
              <a:buSzPts val="1800"/>
              <a:buChar char="○"/>
            </a:pPr>
            <a:r>
              <a:rPr lang="en" sz="1800"/>
              <a:t>Policy makers?</a:t>
            </a:r>
            <a:endParaRPr sz="1800"/>
          </a:p>
          <a:p>
            <a:pPr indent="-342900" lvl="1" marL="914400" rtl="0" algn="l">
              <a:spcBef>
                <a:spcPts val="0"/>
              </a:spcBef>
              <a:spcAft>
                <a:spcPts val="0"/>
              </a:spcAft>
              <a:buSzPts val="1800"/>
              <a:buChar char="○"/>
            </a:pPr>
            <a:r>
              <a:rPr lang="en" sz="1800"/>
              <a:t>Developers?</a:t>
            </a:r>
            <a:endParaRPr sz="1800"/>
          </a:p>
          <a:p>
            <a:pPr indent="-342900" lvl="1" marL="914400" rtl="0" algn="l">
              <a:spcBef>
                <a:spcPts val="0"/>
              </a:spcBef>
              <a:spcAft>
                <a:spcPts val="0"/>
              </a:spcAft>
              <a:buSzPts val="1800"/>
              <a:buChar char="○"/>
            </a:pPr>
            <a:r>
              <a:rPr lang="en" sz="1800"/>
              <a:t>Children?</a:t>
            </a:r>
            <a:endParaRPr sz="1800"/>
          </a:p>
          <a:p>
            <a:pPr indent="-342900" lvl="1" marL="914400" rtl="0" algn="l">
              <a:spcBef>
                <a:spcPts val="0"/>
              </a:spcBef>
              <a:spcAft>
                <a:spcPts val="0"/>
              </a:spcAft>
              <a:buSzPts val="1800"/>
              <a:buChar char="○"/>
            </a:pPr>
            <a:r>
              <a:rPr lang="en" sz="1800"/>
              <a:t>Trained monkeys?</a:t>
            </a:r>
            <a:endParaRPr sz="1800"/>
          </a:p>
          <a:p>
            <a:pPr indent="-368300" lvl="0" marL="457200" rtl="0" algn="l">
              <a:spcBef>
                <a:spcPts val="0"/>
              </a:spcBef>
              <a:spcAft>
                <a:spcPts val="0"/>
              </a:spcAft>
              <a:buSzPts val="2200"/>
              <a:buChar char="●"/>
            </a:pPr>
            <a:r>
              <a:rPr lang="en" sz="2200"/>
              <a:t>What do they want to do with your software?</a:t>
            </a:r>
            <a:endParaRPr sz="2200"/>
          </a:p>
          <a:p>
            <a:pPr indent="-368300" lvl="0" marL="457200" rtl="0" algn="l">
              <a:spcBef>
                <a:spcPts val="0"/>
              </a:spcBef>
              <a:spcAft>
                <a:spcPts val="0"/>
              </a:spcAft>
              <a:buSzPts val="2200"/>
              <a:buChar char="●"/>
            </a:pPr>
            <a:r>
              <a:rPr lang="en" sz="2200"/>
              <a:t>How are they interacting with it?</a:t>
            </a:r>
            <a:endParaRPr sz="2200"/>
          </a:p>
          <a:p>
            <a:pPr indent="-368300" lvl="0" marL="457200" rtl="0" algn="l">
              <a:spcBef>
                <a:spcPts val="0"/>
              </a:spcBef>
              <a:spcAft>
                <a:spcPts val="0"/>
              </a:spcAft>
              <a:buSzPts val="2200"/>
              <a:buChar char="●"/>
            </a:pPr>
            <a:r>
              <a:rPr lang="en" sz="2200"/>
              <a:t>What needs do they have?</a:t>
            </a:r>
            <a:endParaRPr sz="2200"/>
          </a:p>
          <a:p>
            <a:pPr indent="-368300" lvl="0" marL="457200" rtl="0" algn="l">
              <a:spcBef>
                <a:spcPts val="0"/>
              </a:spcBef>
              <a:spcAft>
                <a:spcPts val="0"/>
              </a:spcAft>
              <a:buSzPts val="2200"/>
              <a:buChar char="●"/>
            </a:pPr>
            <a:r>
              <a:rPr lang="en" sz="2200"/>
              <a:t>What skill levels do they have?</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Ram</a:t>
            </a:r>
            <a:endParaRPr/>
          </a:p>
        </p:txBody>
      </p:sp>
      <p:sp>
        <p:nvSpPr>
          <p:cNvPr id="165" name="Google Shape;16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Ram is a bank customer.</a:t>
            </a:r>
            <a:endParaRPr sz="2200"/>
          </a:p>
          <a:p>
            <a:pPr indent="0" lvl="0" marL="0" rtl="0" algn="l">
              <a:spcBef>
                <a:spcPts val="1200"/>
              </a:spcBef>
              <a:spcAft>
                <a:spcPts val="0"/>
              </a:spcAft>
              <a:buNone/>
            </a:pPr>
            <a:r>
              <a:rPr lang="en" sz="2200"/>
              <a:t>Ram wants to check his balance, deposit money, take out money.</a:t>
            </a:r>
            <a:endParaRPr sz="2200"/>
          </a:p>
          <a:p>
            <a:pPr indent="0" lvl="0" marL="0" rtl="0" algn="l">
              <a:spcBef>
                <a:spcPts val="1200"/>
              </a:spcBef>
              <a:spcAft>
                <a:spcPts val="0"/>
              </a:spcAft>
              <a:buNone/>
            </a:pPr>
            <a:r>
              <a:rPr lang="en" sz="2200"/>
              <a:t>Ram wants a safe/secure interface for interacting with the ATM.</a:t>
            </a:r>
            <a:endParaRPr sz="2200"/>
          </a:p>
          <a:p>
            <a:pPr indent="0" lvl="0" marL="0" rtl="0" algn="l">
              <a:spcBef>
                <a:spcPts val="1200"/>
              </a:spcBef>
              <a:spcAft>
                <a:spcPts val="1200"/>
              </a:spcAft>
              <a:buNone/>
            </a:pPr>
            <a:r>
              <a:rPr lang="en" sz="2200"/>
              <a:t>Ram’s job does not involve technical skills and he values a simple user interface.</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
                                        <p:tgtEl>
                                          <p:spTgt spid="1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
                                        <p:tgtEl>
                                          <p:spTgt spid="1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
                                        <p:tgtEl>
                                          <p:spTgt spid="1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
                                        <p:tgtEl>
                                          <p:spTgt spid="16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What might be another user story?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Valentina</a:t>
            </a:r>
            <a:endParaRPr/>
          </a:p>
        </p:txBody>
      </p:sp>
      <p:sp>
        <p:nvSpPr>
          <p:cNvPr id="177" name="Google Shape;177;p30"/>
          <p:cNvSpPr txBox="1"/>
          <p:nvPr>
            <p:ph idx="1" type="body"/>
          </p:nvPr>
        </p:nvSpPr>
        <p:spPr>
          <a:xfrm>
            <a:off x="311700" y="1152475"/>
            <a:ext cx="8520600" cy="3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Valentina is an ATM technician.</a:t>
            </a:r>
            <a:endParaRPr sz="2200"/>
          </a:p>
          <a:p>
            <a:pPr indent="0" lvl="0" marL="0" rtl="0" algn="l">
              <a:spcBef>
                <a:spcPts val="1200"/>
              </a:spcBef>
              <a:spcAft>
                <a:spcPts val="0"/>
              </a:spcAft>
              <a:buNone/>
            </a:pPr>
            <a:r>
              <a:rPr lang="en" sz="2200"/>
              <a:t>She services ATMs as part of preventative maintenance, applies hardware and software updates, and performs emergency repairs.</a:t>
            </a:r>
            <a:endParaRPr sz="2200"/>
          </a:p>
          <a:p>
            <a:pPr indent="0" lvl="0" marL="0" rtl="0" algn="l">
              <a:spcBef>
                <a:spcPts val="1200"/>
              </a:spcBef>
              <a:spcAft>
                <a:spcPts val="0"/>
              </a:spcAft>
              <a:buNone/>
            </a:pPr>
            <a:r>
              <a:rPr lang="en" sz="2200"/>
              <a:t>For maintenance and updates she will follow a standard protocol.</a:t>
            </a:r>
            <a:endParaRPr sz="2200"/>
          </a:p>
          <a:p>
            <a:pPr indent="0" lvl="0" marL="0" rtl="0" algn="l">
              <a:spcBef>
                <a:spcPts val="1200"/>
              </a:spcBef>
              <a:spcAft>
                <a:spcPts val="0"/>
              </a:spcAft>
              <a:buNone/>
            </a:pPr>
            <a:r>
              <a:rPr lang="en" sz="2200"/>
              <a:t>For repairs, she needs access to a diagnostic interface.</a:t>
            </a:r>
            <a:endParaRPr sz="2200"/>
          </a:p>
          <a:p>
            <a:pPr indent="0" lvl="0" marL="0" rtl="0" algn="l">
              <a:spcBef>
                <a:spcPts val="1200"/>
              </a:spcBef>
              <a:spcAft>
                <a:spcPts val="1200"/>
              </a:spcAft>
              <a:buNone/>
            </a:pPr>
            <a:r>
              <a:rPr lang="en" sz="2200"/>
              <a:t>Valentina is highly technical and knows how to replace standardized parts.</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animEffect filter="fade" transition="in">
                                      <p:cBhvr>
                                        <p:cTn dur="1"/>
                                        <p:tgtEl>
                                          <p:spTgt spid="17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animEffect filter="fade" transition="in">
                                      <p:cBhvr>
                                        <p:cTn dur="1"/>
                                        <p:tgtEl>
                                          <p:spTgt spid="17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animEffect filter="fade" transition="in">
                                      <p:cBhvr>
                                        <p:cTn dur="1"/>
                                        <p:tgtEl>
                                          <p:spTgt spid="17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animEffect filter="fade" transition="in">
                                      <p:cBhvr>
                                        <p:cTn dur="1"/>
                                        <p:tgtEl>
                                          <p:spTgt spid="17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animEffect filter="fade" transition="in">
                                      <p:cBhvr>
                                        <p:cTn dur="1"/>
                                        <p:tgtEl>
                                          <p:spTgt spid="17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Your User Stories</a:t>
            </a:r>
            <a:endParaRPr/>
          </a:p>
        </p:txBody>
      </p:sp>
      <p:sp>
        <p:nvSpPr>
          <p:cNvPr id="183" name="Google Shape;183;p31"/>
          <p:cNvSpPr txBox="1"/>
          <p:nvPr>
            <p:ph idx="1" type="body"/>
          </p:nvPr>
        </p:nvSpPr>
        <p:spPr>
          <a:xfrm>
            <a:off x="311700" y="1152475"/>
            <a:ext cx="8520600" cy="37296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Char char="●"/>
            </a:pPr>
            <a:r>
              <a:rPr lang="en" sz="2200"/>
              <a:t>You will probably have several different kinds of “users” and a “technician” or two.</a:t>
            </a:r>
            <a:endParaRPr sz="2200"/>
          </a:p>
          <a:p>
            <a:pPr indent="-342900" lvl="1" marL="914400" rtl="0" algn="l">
              <a:spcBef>
                <a:spcPts val="0"/>
              </a:spcBef>
              <a:spcAft>
                <a:spcPts val="0"/>
              </a:spcAft>
              <a:buSzPts val="1800"/>
              <a:buChar char="○"/>
            </a:pPr>
            <a:r>
              <a:rPr lang="en" sz="1800"/>
              <a:t>If you have a machine learning model backing your tool, don’t forget the “technician” who will train the machine learning model or update it.</a:t>
            </a:r>
            <a:endParaRPr sz="1800"/>
          </a:p>
          <a:p>
            <a:pPr indent="-368300" lvl="0" marL="457200" rtl="0" algn="l">
              <a:spcBef>
                <a:spcPts val="0"/>
              </a:spcBef>
              <a:spcAft>
                <a:spcPts val="0"/>
              </a:spcAft>
              <a:buSzPts val="2200"/>
              <a:buChar char="●"/>
            </a:pPr>
            <a:r>
              <a:rPr lang="en" sz="2200"/>
              <a:t>Take 10 minutes to w</a:t>
            </a:r>
            <a:r>
              <a:rPr lang="en" sz="2200"/>
              <a:t>rite 2-3 user stories with your team.</a:t>
            </a:r>
            <a:endParaRPr sz="2200"/>
          </a:p>
          <a:p>
            <a:pPr indent="-342900" lvl="0" marL="457200" rtl="0" algn="l">
              <a:spcBef>
                <a:spcPts val="0"/>
              </a:spcBef>
              <a:spcAft>
                <a:spcPts val="0"/>
              </a:spcAft>
              <a:buSzPts val="1800"/>
              <a:buChar char="●"/>
            </a:pPr>
            <a:r>
              <a:rPr lang="en" sz="2200"/>
              <a:t>Use a Markdown file in the </a:t>
            </a:r>
            <a:r>
              <a:rPr lang="en" sz="2200">
                <a:latin typeface="Courier New"/>
                <a:ea typeface="Courier New"/>
                <a:cs typeface="Courier New"/>
                <a:sym typeface="Courier New"/>
              </a:rPr>
              <a:t>doc</a:t>
            </a:r>
            <a:r>
              <a:rPr lang="en" sz="2200"/>
              <a:t> directory</a:t>
            </a:r>
            <a:endParaRPr/>
          </a:p>
          <a:p>
            <a:pPr indent="-368300" lvl="0" marL="457200" rtl="0" algn="l">
              <a:spcBef>
                <a:spcPts val="0"/>
              </a:spcBef>
              <a:spcAft>
                <a:spcPts val="0"/>
              </a:spcAft>
              <a:buSzPts val="2200"/>
              <a:buChar char="●"/>
            </a:pPr>
            <a:r>
              <a:rPr lang="en" sz="2200"/>
              <a:t>Remember</a:t>
            </a:r>
            <a:endParaRPr sz="2200"/>
          </a:p>
          <a:p>
            <a:pPr indent="-342900" lvl="1" marL="914400" rtl="0" algn="l">
              <a:spcBef>
                <a:spcPts val="0"/>
              </a:spcBef>
              <a:spcAft>
                <a:spcPts val="0"/>
              </a:spcAft>
              <a:buSzPts val="1800"/>
              <a:buChar char="○"/>
            </a:pPr>
            <a:r>
              <a:rPr lang="en" sz="1800"/>
              <a:t>Who</a:t>
            </a:r>
            <a:endParaRPr sz="1800"/>
          </a:p>
          <a:p>
            <a:pPr indent="-342900" lvl="1" marL="914400" rtl="0" algn="l">
              <a:spcBef>
                <a:spcPts val="0"/>
              </a:spcBef>
              <a:spcAft>
                <a:spcPts val="0"/>
              </a:spcAft>
              <a:buSzPts val="1800"/>
              <a:buChar char="○"/>
            </a:pPr>
            <a:r>
              <a:rPr lang="en" sz="1800"/>
              <a:t>Wants</a:t>
            </a:r>
            <a:endParaRPr sz="1800"/>
          </a:p>
          <a:p>
            <a:pPr indent="-342900" lvl="1" marL="914400" rtl="0" algn="l">
              <a:spcBef>
                <a:spcPts val="0"/>
              </a:spcBef>
              <a:spcAft>
                <a:spcPts val="0"/>
              </a:spcAft>
              <a:buSzPts val="1800"/>
              <a:buChar char="○"/>
            </a:pPr>
            <a:r>
              <a:rPr lang="en" sz="1800"/>
              <a:t>Interaction methods</a:t>
            </a:r>
            <a:endParaRPr sz="1800"/>
          </a:p>
          <a:p>
            <a:pPr indent="-342900" lvl="1" marL="914400" rtl="0" algn="l">
              <a:spcBef>
                <a:spcPts val="0"/>
              </a:spcBef>
              <a:spcAft>
                <a:spcPts val="0"/>
              </a:spcAft>
              <a:buSzPts val="1800"/>
              <a:buChar char="○"/>
            </a:pPr>
            <a:r>
              <a:rPr lang="en" sz="1800"/>
              <a:t>Needs</a:t>
            </a:r>
            <a:endParaRPr sz="1800"/>
          </a:p>
          <a:p>
            <a:pPr indent="-342900" lvl="1" marL="914400" rtl="0" algn="l">
              <a:spcBef>
                <a:spcPts val="0"/>
              </a:spcBef>
              <a:spcAft>
                <a:spcPts val="0"/>
              </a:spcAft>
              <a:buSzPts val="1800"/>
              <a:buChar char="○"/>
            </a:pPr>
            <a:r>
              <a:rPr lang="en" sz="1800"/>
              <a:t>Skills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agenda</a:t>
            </a:r>
            <a:endParaRPr/>
          </a:p>
        </p:txBody>
      </p:sp>
      <p:sp>
        <p:nvSpPr>
          <p:cNvPr id="70" name="Google Shape;7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Lecture on design</a:t>
            </a:r>
            <a:endParaRPr sz="2200"/>
          </a:p>
          <a:p>
            <a:pPr indent="-368300" lvl="0" marL="457200" rtl="0" algn="l">
              <a:spcBef>
                <a:spcPts val="0"/>
              </a:spcBef>
              <a:spcAft>
                <a:spcPts val="0"/>
              </a:spcAft>
              <a:buSzPts val="2200"/>
              <a:buChar char="●"/>
            </a:pPr>
            <a:r>
              <a:rPr lang="en" sz="2200"/>
              <a:t>Design exercise</a:t>
            </a:r>
            <a:endParaRPr sz="2200"/>
          </a:p>
          <a:p>
            <a:pPr indent="-342900" lvl="1" marL="914400" rtl="0" algn="l">
              <a:spcBef>
                <a:spcPts val="0"/>
              </a:spcBef>
              <a:spcAft>
                <a:spcPts val="0"/>
              </a:spcAft>
              <a:buSzPts val="1800"/>
              <a:buChar char="○"/>
            </a:pPr>
            <a:r>
              <a:rPr lang="en" sz="1800"/>
              <a:t>Create a </a:t>
            </a:r>
            <a:r>
              <a:rPr lang="en" sz="1800">
                <a:latin typeface="Courier New"/>
                <a:ea typeface="Courier New"/>
                <a:cs typeface="Courier New"/>
                <a:sym typeface="Courier New"/>
              </a:rPr>
              <a:t>doc</a:t>
            </a:r>
            <a:r>
              <a:rPr lang="en" sz="1800"/>
              <a:t> directory within the root of your project repository</a:t>
            </a:r>
            <a:endParaRPr sz="1800"/>
          </a:p>
          <a:p>
            <a:pPr indent="-342900" lvl="1" marL="914400" rtl="0" algn="l">
              <a:spcBef>
                <a:spcPts val="0"/>
              </a:spcBef>
              <a:spcAft>
                <a:spcPts val="0"/>
              </a:spcAft>
              <a:buSzPts val="1800"/>
              <a:buChar char="○"/>
            </a:pPr>
            <a:r>
              <a:rPr lang="en" sz="1800"/>
              <a:t>Create Markdown files in the </a:t>
            </a:r>
            <a:r>
              <a:rPr lang="en" sz="1800">
                <a:latin typeface="Courier New"/>
                <a:ea typeface="Courier New"/>
                <a:cs typeface="Courier New"/>
                <a:sym typeface="Courier New"/>
              </a:rPr>
              <a:t>doc</a:t>
            </a:r>
            <a:r>
              <a:rPr lang="en" sz="1800"/>
              <a:t> directory</a:t>
            </a:r>
            <a:endParaRPr sz="1800"/>
          </a:p>
          <a:p>
            <a:pPr indent="-342900" lvl="1" marL="914400" rtl="0" algn="l">
              <a:spcBef>
                <a:spcPts val="0"/>
              </a:spcBef>
              <a:spcAft>
                <a:spcPts val="0"/>
              </a:spcAft>
              <a:buSzPts val="1800"/>
              <a:buChar char="○"/>
            </a:pPr>
            <a:r>
              <a:rPr lang="en" sz="1800"/>
              <a:t>Add/commit/push at the end of class</a:t>
            </a:r>
            <a:endParaRPr sz="1800"/>
          </a:p>
          <a:p>
            <a:pPr indent="-342900" lvl="1" marL="914400" rtl="0" algn="l">
              <a:spcBef>
                <a:spcPts val="0"/>
              </a:spcBef>
              <a:spcAft>
                <a:spcPts val="0"/>
              </a:spcAft>
              <a:buSzPts val="1800"/>
              <a:buChar char="○"/>
            </a:pPr>
            <a:r>
              <a:rPr lang="en" sz="1800"/>
              <a:t>Finish up the design exercise for review by instructors next week</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Functional Design</a:t>
            </a:r>
            <a:endParaRPr/>
          </a:p>
          <a:p>
            <a:pPr indent="0" lvl="0" marL="0" rtl="0" algn="ctr">
              <a:spcBef>
                <a:spcPts val="0"/>
              </a:spcBef>
              <a:spcAft>
                <a:spcPts val="0"/>
              </a:spcAft>
              <a:buNone/>
            </a:pPr>
            <a:r>
              <a:rPr lang="en"/>
              <a:t>(Use Cases)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Ram</a:t>
            </a:r>
            <a:endParaRPr/>
          </a:p>
        </p:txBody>
      </p:sp>
      <p:sp>
        <p:nvSpPr>
          <p:cNvPr id="194" name="Google Shape;19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Ram is a bank customer. Ram wants to check his balance, deposit money, take out money. Ram wants a safe/secure interface for interacting with the ATM. Ram’s job does not involve technical skills and he values a simple user interface.</a:t>
            </a:r>
            <a:endParaRPr sz="2200"/>
          </a:p>
          <a:p>
            <a:pPr indent="-368300" lvl="0" marL="914400" rtl="0" algn="l">
              <a:spcBef>
                <a:spcPts val="1200"/>
              </a:spcBef>
              <a:spcAft>
                <a:spcPts val="0"/>
              </a:spcAft>
              <a:buSzPts val="2200"/>
              <a:buChar char="●"/>
            </a:pPr>
            <a:r>
              <a:rPr lang="en" sz="2200"/>
              <a:t>Check balance</a:t>
            </a:r>
            <a:endParaRPr sz="2200"/>
          </a:p>
          <a:p>
            <a:pPr indent="-368300" lvl="0" marL="914400" rtl="0" algn="l">
              <a:spcBef>
                <a:spcPts val="0"/>
              </a:spcBef>
              <a:spcAft>
                <a:spcPts val="0"/>
              </a:spcAft>
              <a:buSzPts val="2200"/>
              <a:buChar char="●"/>
            </a:pPr>
            <a:r>
              <a:rPr lang="en" sz="2200"/>
              <a:t>Deposit checks</a:t>
            </a:r>
            <a:endParaRPr sz="2200"/>
          </a:p>
          <a:p>
            <a:pPr indent="-368300" lvl="0" marL="914400" rtl="0" algn="l">
              <a:spcBef>
                <a:spcPts val="0"/>
              </a:spcBef>
              <a:spcAft>
                <a:spcPts val="0"/>
              </a:spcAft>
              <a:buSzPts val="2200"/>
              <a:buChar char="●"/>
            </a:pPr>
            <a:r>
              <a:rPr lang="en" sz="2200"/>
              <a:t>Deposit cash</a:t>
            </a:r>
            <a:endParaRPr sz="2200"/>
          </a:p>
          <a:p>
            <a:pPr indent="-368300" lvl="0" marL="914400" rtl="0" algn="l">
              <a:spcBef>
                <a:spcPts val="0"/>
              </a:spcBef>
              <a:spcAft>
                <a:spcPts val="0"/>
              </a:spcAft>
              <a:buSzPts val="2200"/>
              <a:buChar char="●"/>
            </a:pPr>
            <a:r>
              <a:rPr lang="en" sz="2200"/>
              <a:t>Get cash</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animEffect filter="fade" transition="in">
                                      <p:cBhvr>
                                        <p:cTn dur="1"/>
                                        <p:tgtEl>
                                          <p:spTgt spid="1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animEffect filter="fade" transition="in">
                                      <p:cBhvr>
                                        <p:cTn dur="1"/>
                                        <p:tgtEl>
                                          <p:spTgt spid="1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animEffect filter="fade" transition="in">
                                      <p:cBhvr>
                                        <p:cTn dur="1"/>
                                        <p:tgtEl>
                                          <p:spTgt spid="1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animEffect filter="fade" transition="in">
                                      <p:cBhvr>
                                        <p:cTn dur="1"/>
                                        <p:tgtEl>
                                          <p:spTgt spid="19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animEffect filter="fade" transition="in">
                                      <p:cBhvr>
                                        <p:cTn dur="1"/>
                                        <p:tgtEl>
                                          <p:spTgt spid="19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we do </a:t>
            </a:r>
            <a:r>
              <a:rPr lang="en"/>
              <a:t>with</a:t>
            </a:r>
            <a:r>
              <a:rPr lang="en"/>
              <a:t> an ATM?</a:t>
            </a:r>
            <a:endParaRPr/>
          </a:p>
        </p:txBody>
      </p:sp>
      <p:sp>
        <p:nvSpPr>
          <p:cNvPr id="200" name="Google Shape;200;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Check balance</a:t>
            </a:r>
            <a:endParaRPr sz="2200"/>
          </a:p>
          <a:p>
            <a:pPr indent="-368300" lvl="0" marL="457200" rtl="0" algn="l">
              <a:spcBef>
                <a:spcPts val="0"/>
              </a:spcBef>
              <a:spcAft>
                <a:spcPts val="0"/>
              </a:spcAft>
              <a:buSzPts val="2200"/>
              <a:buChar char="●"/>
            </a:pPr>
            <a:r>
              <a:rPr lang="en" sz="2200"/>
              <a:t>Deposit checks</a:t>
            </a:r>
            <a:endParaRPr sz="2200"/>
          </a:p>
          <a:p>
            <a:pPr indent="-368300" lvl="0" marL="457200" rtl="0" algn="l">
              <a:spcBef>
                <a:spcPts val="0"/>
              </a:spcBef>
              <a:spcAft>
                <a:spcPts val="0"/>
              </a:spcAft>
              <a:buSzPts val="2200"/>
              <a:buChar char="●"/>
            </a:pPr>
            <a:r>
              <a:rPr lang="en" sz="2200"/>
              <a:t>Deposit cash</a:t>
            </a:r>
            <a:endParaRPr sz="2200"/>
          </a:p>
          <a:p>
            <a:pPr indent="-368300" lvl="0" marL="457200" rtl="0" algn="l">
              <a:spcBef>
                <a:spcPts val="0"/>
              </a:spcBef>
              <a:spcAft>
                <a:spcPts val="0"/>
              </a:spcAft>
              <a:buSzPts val="2200"/>
              <a:buChar char="●"/>
            </a:pPr>
            <a:r>
              <a:rPr lang="en" sz="2200"/>
              <a:t>Get cash</a:t>
            </a:r>
            <a:endParaRPr sz="2200"/>
          </a:p>
          <a:p>
            <a:pPr indent="0" lvl="0" marL="0" rtl="0" algn="l">
              <a:spcBef>
                <a:spcPts val="1200"/>
              </a:spcBef>
              <a:spcAft>
                <a:spcPts val="0"/>
              </a:spcAft>
              <a:buNone/>
            </a:pPr>
            <a:r>
              <a:t/>
            </a:r>
            <a:endParaRPr sz="2200"/>
          </a:p>
          <a:p>
            <a:pPr indent="0" lvl="0" marL="0" rtl="0" algn="l">
              <a:spcBef>
                <a:spcPts val="1200"/>
              </a:spcBef>
              <a:spcAft>
                <a:spcPts val="1200"/>
              </a:spcAft>
              <a:buNone/>
            </a:pPr>
            <a:r>
              <a:rPr lang="en" sz="2200"/>
              <a:t>These are </a:t>
            </a:r>
            <a:r>
              <a:rPr lang="en" sz="2200" u="sng"/>
              <a:t>use cases</a:t>
            </a:r>
            <a:r>
              <a:rPr lang="en" sz="2200"/>
              <a:t>.</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Implicit use cases</a:t>
            </a:r>
            <a:endParaRPr/>
          </a:p>
        </p:txBody>
      </p:sp>
      <p:sp>
        <p:nvSpPr>
          <p:cNvPr id="206" name="Google Shape;20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There’s an additional </a:t>
            </a:r>
            <a:r>
              <a:rPr lang="en" sz="2200" u="sng"/>
              <a:t>implicit</a:t>
            </a:r>
            <a:r>
              <a:rPr lang="en" sz="2200"/>
              <a:t> use case in Ram’s example (not explicitly stated but understood to be the case).</a:t>
            </a:r>
            <a:endParaRPr sz="2200"/>
          </a:p>
          <a:p>
            <a:pPr indent="-368300" lvl="0" marL="457200" rtl="0" algn="l">
              <a:spcBef>
                <a:spcPts val="1200"/>
              </a:spcBef>
              <a:spcAft>
                <a:spcPts val="0"/>
              </a:spcAft>
              <a:buSzPts val="2200"/>
              <a:buChar char="●"/>
            </a:pPr>
            <a:r>
              <a:rPr lang="en" sz="2200"/>
              <a:t>User authentication!</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0" st="0"/>
                                            </p:txEl>
                                          </p:spTgt>
                                        </p:tgtEl>
                                        <p:attrNameLst>
                                          <p:attrName>style.visibility</p:attrName>
                                        </p:attrNameLst>
                                      </p:cBhvr>
                                      <p:to>
                                        <p:strVal val="visible"/>
                                      </p:to>
                                    </p:set>
                                    <p:animEffect filter="fade" transition="in">
                                      <p:cBhvr>
                                        <p:cTn dur="1"/>
                                        <p:tgtEl>
                                          <p:spTgt spid="2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xEl>
                                              <p:pRg end="1" st="1"/>
                                            </p:txEl>
                                          </p:spTgt>
                                        </p:tgtEl>
                                        <p:attrNameLst>
                                          <p:attrName>style.visibility</p:attrName>
                                        </p:attrNameLst>
                                      </p:cBhvr>
                                      <p:to>
                                        <p:strVal val="visible"/>
                                      </p:to>
                                    </p:set>
                                    <p:animEffect filter="fade" transition="in">
                                      <p:cBhvr>
                                        <p:cTn dur="1"/>
                                        <p:tgtEl>
                                          <p:spTgt spid="20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Describing a use case</a:t>
            </a:r>
            <a:endParaRPr/>
          </a:p>
        </p:txBody>
      </p:sp>
      <p:sp>
        <p:nvSpPr>
          <p:cNvPr id="212" name="Google Shape;21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AutoNum type="arabicPeriod"/>
            </a:pPr>
            <a:r>
              <a:rPr lang="en" sz="2200"/>
              <a:t>Objective of the user interaction</a:t>
            </a:r>
            <a:endParaRPr sz="2200"/>
          </a:p>
          <a:p>
            <a:pPr indent="-368300" lvl="0" marL="457200" rtl="0" algn="l">
              <a:spcBef>
                <a:spcPts val="0"/>
              </a:spcBef>
              <a:spcAft>
                <a:spcPts val="0"/>
              </a:spcAft>
              <a:buSzPts val="2200"/>
              <a:buAutoNum type="arabicPeriod"/>
            </a:pPr>
            <a:r>
              <a:rPr lang="en" sz="2200"/>
              <a:t>What information does the user provide?</a:t>
            </a:r>
            <a:endParaRPr sz="2200"/>
          </a:p>
          <a:p>
            <a:pPr indent="-368300" lvl="0" marL="457200" rtl="0" algn="l">
              <a:spcBef>
                <a:spcPts val="0"/>
              </a:spcBef>
              <a:spcAft>
                <a:spcPts val="0"/>
              </a:spcAft>
              <a:buSzPts val="2200"/>
              <a:buAutoNum type="arabicPeriod"/>
            </a:pPr>
            <a:r>
              <a:rPr lang="en" sz="2200"/>
              <a:t>What response does the system provide?</a:t>
            </a:r>
            <a:endParaRPr sz="2200"/>
          </a:p>
          <a:p>
            <a:pPr indent="0" lvl="0" marL="0" rtl="0" algn="l">
              <a:spcBef>
                <a:spcPts val="1200"/>
              </a:spcBef>
              <a:spcAft>
                <a:spcPts val="0"/>
              </a:spcAft>
              <a:buNone/>
            </a:pPr>
            <a:r>
              <a:rPr lang="en" sz="2200"/>
              <a:t>Usually about 3-9 clearly written steps.</a:t>
            </a:r>
            <a:endParaRPr sz="2200"/>
          </a:p>
          <a:p>
            <a:pPr indent="0" lvl="0" marL="0" rtl="0" algn="l">
              <a:spcBef>
                <a:spcPts val="1200"/>
              </a:spcBef>
              <a:spcAft>
                <a:spcPts val="1200"/>
              </a:spcAft>
              <a:buNone/>
            </a:pPr>
            <a:r>
              <a:rPr lang="en" sz="2200"/>
              <a:t>This is not code!</a:t>
            </a:r>
            <a:endParaRPr sz="2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user authentication use case</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 ATM validates that the user is allowed to access an account</a:t>
            </a:r>
            <a:endParaRPr/>
          </a:p>
          <a:p>
            <a:pPr indent="0" lvl="0" marL="0" rtl="0" algn="l">
              <a:spcBef>
                <a:spcPts val="1200"/>
              </a:spcBef>
              <a:spcAft>
                <a:spcPts val="0"/>
              </a:spcAft>
              <a:buNone/>
            </a:pPr>
            <a:r>
              <a:rPr b="1" lang="en"/>
              <a:t>User:</a:t>
            </a:r>
            <a:r>
              <a:rPr lang="en"/>
              <a:t> insert ATM card into machine</a:t>
            </a:r>
            <a:endParaRPr/>
          </a:p>
          <a:p>
            <a:pPr indent="0" lvl="0" marL="0" rtl="0" algn="l">
              <a:spcBef>
                <a:spcPts val="1200"/>
              </a:spcBef>
              <a:spcAft>
                <a:spcPts val="0"/>
              </a:spcAft>
              <a:buNone/>
            </a:pPr>
            <a:r>
              <a:rPr b="1" lang="en"/>
              <a:t>ATM:</a:t>
            </a:r>
            <a:r>
              <a:rPr lang="en"/>
              <a:t> display “Enter PIN”</a:t>
            </a:r>
            <a:endParaRPr/>
          </a:p>
          <a:p>
            <a:pPr indent="0" lvl="0" marL="0" rtl="0" algn="l">
              <a:spcBef>
                <a:spcPts val="1200"/>
              </a:spcBef>
              <a:spcAft>
                <a:spcPts val="0"/>
              </a:spcAft>
              <a:buNone/>
            </a:pPr>
            <a:r>
              <a:rPr b="1" lang="en"/>
              <a:t>User:</a:t>
            </a:r>
            <a:r>
              <a:rPr lang="en"/>
              <a:t> enter pin on keypad</a:t>
            </a:r>
            <a:endParaRPr/>
          </a:p>
          <a:p>
            <a:pPr indent="0" lvl="0" marL="0" rtl="0" algn="l">
              <a:spcBef>
                <a:spcPts val="1200"/>
              </a:spcBef>
              <a:spcAft>
                <a:spcPts val="0"/>
              </a:spcAft>
              <a:buNone/>
            </a:pPr>
            <a:r>
              <a:rPr b="1" lang="en"/>
              <a:t>ATM:</a:t>
            </a:r>
            <a:r>
              <a:rPr lang="en"/>
              <a:t> [if correct] show main menu</a:t>
            </a:r>
            <a:endParaRPr/>
          </a:p>
          <a:p>
            <a:pPr indent="0" lvl="0" marL="0" rtl="0" algn="l">
              <a:spcBef>
                <a:spcPts val="1200"/>
              </a:spcBef>
              <a:spcAft>
                <a:spcPts val="1200"/>
              </a:spcAft>
              <a:buNone/>
            </a:pPr>
            <a:r>
              <a:rPr lang="en"/>
              <a:t>	   [if incorrect] display “Enter PIN”</a:t>
            </a:r>
            <a:endParaRPr/>
          </a:p>
        </p:txBody>
      </p:sp>
      <p:grpSp>
        <p:nvGrpSpPr>
          <p:cNvPr id="219" name="Google Shape;219;p37"/>
          <p:cNvGrpSpPr/>
          <p:nvPr/>
        </p:nvGrpSpPr>
        <p:grpSpPr>
          <a:xfrm>
            <a:off x="1973775" y="3975775"/>
            <a:ext cx="3081000" cy="593100"/>
            <a:chOff x="1973775" y="3975775"/>
            <a:chExt cx="3081000" cy="593100"/>
          </a:xfrm>
        </p:grpSpPr>
        <p:sp>
          <p:nvSpPr>
            <p:cNvPr id="220" name="Google Shape;220;p37"/>
            <p:cNvSpPr txBox="1"/>
            <p:nvPr/>
          </p:nvSpPr>
          <p:spPr>
            <a:xfrm>
              <a:off x="2385375" y="4168675"/>
              <a:ext cx="2669400" cy="4002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Think about edge cases!</a:t>
              </a:r>
              <a:endParaRPr/>
            </a:p>
          </p:txBody>
        </p:sp>
        <p:cxnSp>
          <p:nvCxnSpPr>
            <p:cNvPr id="221" name="Google Shape;221;p37"/>
            <p:cNvCxnSpPr>
              <a:stCxn id="220" idx="1"/>
            </p:cNvCxnSpPr>
            <p:nvPr/>
          </p:nvCxnSpPr>
          <p:spPr>
            <a:xfrm rot="10800000">
              <a:off x="1973775" y="3975775"/>
              <a:ext cx="411600" cy="393000"/>
            </a:xfrm>
            <a:prstGeom prst="straightConnector1">
              <a:avLst/>
            </a:prstGeom>
            <a:noFill/>
            <a:ln cap="flat" cmpd="sng" w="1905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Exercise: </a:t>
            </a:r>
            <a:r>
              <a:rPr lang="en" sz="2620"/>
              <a:t>Your Use Cases</a:t>
            </a:r>
            <a:endParaRPr sz="2620"/>
          </a:p>
        </p:txBody>
      </p:sp>
      <p:sp>
        <p:nvSpPr>
          <p:cNvPr id="227" name="Google Shape;227;p38"/>
          <p:cNvSpPr txBox="1"/>
          <p:nvPr>
            <p:ph idx="1" type="body"/>
          </p:nvPr>
        </p:nvSpPr>
        <p:spPr>
          <a:xfrm>
            <a:off x="311700" y="1152475"/>
            <a:ext cx="8520600" cy="37296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sz="2600"/>
              <a:t>Tr</a:t>
            </a:r>
            <a:r>
              <a:rPr lang="en" sz="2600"/>
              <a:t>anslate</a:t>
            </a:r>
            <a:r>
              <a:rPr lang="en" sz="2600"/>
              <a:t> your user stories into use cases (functional designs)</a:t>
            </a:r>
            <a:endParaRPr sz="2600"/>
          </a:p>
          <a:p>
            <a:pPr indent="-393700" lvl="0" marL="457200" rtl="0" algn="l">
              <a:spcBef>
                <a:spcPts val="0"/>
              </a:spcBef>
              <a:spcAft>
                <a:spcPts val="0"/>
              </a:spcAft>
              <a:buSzPts val="2600"/>
              <a:buChar char="●"/>
            </a:pPr>
            <a:r>
              <a:rPr lang="en" sz="2600"/>
              <a:t>Use a Markdown file in the </a:t>
            </a:r>
            <a:r>
              <a:rPr lang="en" sz="2600">
                <a:latin typeface="Courier New"/>
                <a:ea typeface="Courier New"/>
                <a:cs typeface="Courier New"/>
                <a:sym typeface="Courier New"/>
              </a:rPr>
              <a:t>doc</a:t>
            </a:r>
            <a:r>
              <a:rPr lang="en" sz="2600"/>
              <a:t> directory </a:t>
            </a:r>
            <a:endParaRPr sz="2600"/>
          </a:p>
          <a:p>
            <a:pPr indent="-393700" lvl="0" marL="457200" rtl="0" algn="l">
              <a:spcBef>
                <a:spcPts val="0"/>
              </a:spcBef>
              <a:spcAft>
                <a:spcPts val="0"/>
              </a:spcAft>
              <a:buSzPts val="2600"/>
              <a:buChar char="●"/>
            </a:pPr>
            <a:r>
              <a:rPr lang="en" sz="2600"/>
              <a:t>Remember</a:t>
            </a:r>
            <a:endParaRPr sz="2600"/>
          </a:p>
          <a:p>
            <a:pPr indent="-368300" lvl="1" marL="914400" rtl="0" algn="l">
              <a:spcBef>
                <a:spcPts val="0"/>
              </a:spcBef>
              <a:spcAft>
                <a:spcPts val="0"/>
              </a:spcAft>
              <a:buSzPts val="2200"/>
              <a:buChar char="○"/>
            </a:pPr>
            <a:r>
              <a:rPr lang="en" sz="2200"/>
              <a:t>Explicit use cases</a:t>
            </a:r>
            <a:endParaRPr sz="2200"/>
          </a:p>
          <a:p>
            <a:pPr indent="-368300" lvl="1" marL="914400" rtl="0" algn="l">
              <a:spcBef>
                <a:spcPts val="0"/>
              </a:spcBef>
              <a:spcAft>
                <a:spcPts val="0"/>
              </a:spcAft>
              <a:buSzPts val="2200"/>
              <a:buChar char="○"/>
            </a:pPr>
            <a:r>
              <a:rPr lang="en" sz="2200"/>
              <a:t>Implicit use cases</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Component Design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 component?</a:t>
            </a:r>
            <a:endParaRPr/>
          </a:p>
        </p:txBody>
      </p:sp>
      <p:sp>
        <p:nvSpPr>
          <p:cNvPr id="238" name="Google Shape;23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400"/>
              <a:t>“An individual software component is a </a:t>
            </a:r>
            <a:r>
              <a:rPr i="1" lang="en" sz="2400" u="sng"/>
              <a:t>software package</a:t>
            </a:r>
            <a:r>
              <a:rPr i="1" lang="en" sz="2400"/>
              <a:t>, a </a:t>
            </a:r>
            <a:r>
              <a:rPr i="1" lang="en" sz="2400" u="sng"/>
              <a:t>web service</a:t>
            </a:r>
            <a:r>
              <a:rPr i="1" lang="en" sz="2400"/>
              <a:t>, a </a:t>
            </a:r>
            <a:r>
              <a:rPr i="1" lang="en" sz="2400" u="sng"/>
              <a:t>web resource</a:t>
            </a:r>
            <a:r>
              <a:rPr i="1" lang="en" sz="2400"/>
              <a:t>, or a </a:t>
            </a:r>
            <a:r>
              <a:rPr i="1" lang="en" sz="2400" u="sng"/>
              <a:t>module</a:t>
            </a:r>
            <a:r>
              <a:rPr i="1" lang="en" sz="2400"/>
              <a:t> that encapsulates a </a:t>
            </a:r>
            <a:r>
              <a:rPr i="1" lang="en" sz="2400" u="sng"/>
              <a:t>set of related functions</a:t>
            </a:r>
            <a:r>
              <a:rPr i="1" lang="en" sz="2400"/>
              <a:t> (or </a:t>
            </a:r>
            <a:r>
              <a:rPr i="1" lang="en" sz="2400" u="sng"/>
              <a:t>data</a:t>
            </a:r>
            <a:r>
              <a:rPr i="1" lang="en" sz="2400"/>
              <a:t>).”</a:t>
            </a:r>
            <a:endParaRPr i="1" sz="2400"/>
          </a:p>
          <a:p>
            <a:pPr indent="-381000" lvl="0" marL="5486400" rtl="0" algn="l">
              <a:spcBef>
                <a:spcPts val="1200"/>
              </a:spcBef>
              <a:spcAft>
                <a:spcPts val="0"/>
              </a:spcAft>
              <a:buSzPts val="2400"/>
              <a:buChar char="-"/>
            </a:pPr>
            <a:r>
              <a:rPr lang="en" sz="2400"/>
              <a:t>Wikipedia</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Specifying</a:t>
            </a:r>
            <a:r>
              <a:rPr lang="en"/>
              <a:t> components</a:t>
            </a:r>
            <a:endParaRPr/>
          </a:p>
        </p:txBody>
      </p:sp>
      <p:sp>
        <p:nvSpPr>
          <p:cNvPr id="244" name="Google Shape;24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Describe components with sufficient detail so that someone with modest knowledge of the project can implement the code for the component.</a:t>
            </a:r>
            <a:endParaRPr sz="2000"/>
          </a:p>
          <a:p>
            <a:pPr indent="-355600" lvl="0" marL="457200" rtl="0" algn="l">
              <a:spcBef>
                <a:spcPts val="1200"/>
              </a:spcBef>
              <a:spcAft>
                <a:spcPts val="0"/>
              </a:spcAft>
              <a:buSzPts val="2000"/>
              <a:buChar char="●"/>
            </a:pPr>
            <a:r>
              <a:rPr lang="en" sz="2000"/>
              <a:t>Name</a:t>
            </a:r>
            <a:endParaRPr sz="2000"/>
          </a:p>
          <a:p>
            <a:pPr indent="-355600" lvl="0" marL="457200" rtl="0" algn="l">
              <a:spcBef>
                <a:spcPts val="0"/>
              </a:spcBef>
              <a:spcAft>
                <a:spcPts val="0"/>
              </a:spcAft>
              <a:buSzPts val="2000"/>
              <a:buChar char="●"/>
            </a:pPr>
            <a:r>
              <a:rPr lang="en" sz="2000"/>
              <a:t>What it does</a:t>
            </a:r>
            <a:endParaRPr sz="2000"/>
          </a:p>
          <a:p>
            <a:pPr indent="-355600" lvl="0" marL="457200" rtl="0" algn="l">
              <a:spcBef>
                <a:spcPts val="0"/>
              </a:spcBef>
              <a:spcAft>
                <a:spcPts val="0"/>
              </a:spcAft>
              <a:buSzPts val="2000"/>
              <a:buChar char="●"/>
            </a:pPr>
            <a:r>
              <a:rPr lang="en" sz="2000"/>
              <a:t>Inputs (with type information)</a:t>
            </a:r>
            <a:endParaRPr sz="2000"/>
          </a:p>
          <a:p>
            <a:pPr indent="-355600" lvl="0" marL="457200" rtl="0" algn="l">
              <a:spcBef>
                <a:spcPts val="0"/>
              </a:spcBef>
              <a:spcAft>
                <a:spcPts val="0"/>
              </a:spcAft>
              <a:buSzPts val="2000"/>
              <a:buChar char="●"/>
            </a:pPr>
            <a:r>
              <a:rPr lang="en" sz="2000"/>
              <a:t>Outputs (with type information)</a:t>
            </a:r>
            <a:endParaRPr sz="2000"/>
          </a:p>
          <a:p>
            <a:pPr indent="-355600" lvl="0" marL="457200" rtl="0" algn="l">
              <a:spcBef>
                <a:spcPts val="0"/>
              </a:spcBef>
              <a:spcAft>
                <a:spcPts val="0"/>
              </a:spcAft>
              <a:buSzPts val="2000"/>
              <a:buChar char="●"/>
            </a:pPr>
            <a:r>
              <a:rPr lang="en" sz="2000"/>
              <a:t>Assumptions</a:t>
            </a:r>
            <a:endParaRPr sz="2000"/>
          </a:p>
          <a:p>
            <a:pPr indent="-355600" lvl="0" marL="457200" rtl="0" algn="l">
              <a:spcBef>
                <a:spcPts val="0"/>
              </a:spcBef>
              <a:spcAft>
                <a:spcPts val="0"/>
              </a:spcAft>
              <a:buSzPts val="2000"/>
              <a:buChar char="●"/>
            </a:pPr>
            <a:r>
              <a:rPr lang="en" sz="2000"/>
              <a:t>How it uses other components</a:t>
            </a:r>
            <a:endParaRPr sz="2000"/>
          </a:p>
        </p:txBody>
      </p:sp>
      <p:sp>
        <p:nvSpPr>
          <p:cNvPr id="245" name="Google Shape;245;p41"/>
          <p:cNvSpPr txBox="1"/>
          <p:nvPr/>
        </p:nvSpPr>
        <p:spPr>
          <a:xfrm>
            <a:off x="1008150" y="4353275"/>
            <a:ext cx="7127700" cy="461700"/>
          </a:xfrm>
          <a:prstGeom prst="rect">
            <a:avLst/>
          </a:prstGeom>
          <a:noFill/>
          <a:ln cap="flat" cmpd="sng" w="9525">
            <a:solidFill>
              <a:srgbClr val="98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t>Sound familiar? </a:t>
            </a:r>
            <a:r>
              <a:rPr lang="en" sz="1800" u="sng">
                <a:solidFill>
                  <a:schemeClr val="hlink"/>
                </a:solidFill>
                <a:hlinkClick r:id="rId3"/>
              </a:rPr>
              <a:t>Check out Lecture 3 on Interface Specifications!</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2285400"/>
            <a:ext cx="8520600" cy="572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Software Design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Developing Component Specifications</a:t>
            </a:r>
            <a:endParaRPr/>
          </a:p>
        </p:txBody>
      </p:sp>
      <p:sp>
        <p:nvSpPr>
          <p:cNvPr id="251" name="Google Shape;251;p42"/>
          <p:cNvSpPr txBox="1"/>
          <p:nvPr>
            <p:ph idx="1" type="body"/>
          </p:nvPr>
        </p:nvSpPr>
        <p:spPr>
          <a:xfrm>
            <a:off x="311700" y="1152475"/>
            <a:ext cx="8520600" cy="3760200"/>
          </a:xfrm>
          <a:prstGeom prst="rect">
            <a:avLst/>
          </a:prstGeom>
        </p:spPr>
        <p:txBody>
          <a:bodyPr anchorCtr="0" anchor="t" bIns="91425" lIns="91425" spcFirstLastPara="1" rIns="91425" wrap="square" tIns="91425">
            <a:normAutofit lnSpcReduction="20000"/>
          </a:bodyPr>
          <a:lstStyle/>
          <a:p>
            <a:pPr indent="-368300" lvl="0" marL="457200" rtl="0" algn="l">
              <a:spcBef>
                <a:spcPts val="0"/>
              </a:spcBef>
              <a:spcAft>
                <a:spcPts val="0"/>
              </a:spcAft>
              <a:buSzPts val="2200"/>
              <a:buAutoNum type="arabicPeriod"/>
            </a:pPr>
            <a:r>
              <a:rPr lang="en" sz="2200"/>
              <a:t>What are the components in the use cases?</a:t>
            </a:r>
            <a:endParaRPr sz="2200"/>
          </a:p>
          <a:p>
            <a:pPr indent="-368300" lvl="1" marL="914400" rtl="0" algn="l">
              <a:spcBef>
                <a:spcPts val="0"/>
              </a:spcBef>
              <a:spcAft>
                <a:spcPts val="0"/>
              </a:spcAft>
              <a:buSzPts val="2200"/>
              <a:buAutoNum type="alphaLcPeriod"/>
            </a:pPr>
            <a:r>
              <a:rPr lang="en" sz="2200"/>
              <a:t>Packages</a:t>
            </a:r>
            <a:endParaRPr sz="2200"/>
          </a:p>
          <a:p>
            <a:pPr indent="-368300" lvl="1" marL="914400" rtl="0" algn="l">
              <a:spcBef>
                <a:spcPts val="0"/>
              </a:spcBef>
              <a:spcAft>
                <a:spcPts val="0"/>
              </a:spcAft>
              <a:buSzPts val="2200"/>
              <a:buAutoNum type="alphaLcPeriod"/>
            </a:pPr>
            <a:r>
              <a:rPr lang="en" sz="2200"/>
              <a:t>Modules</a:t>
            </a:r>
            <a:endParaRPr sz="2200"/>
          </a:p>
          <a:p>
            <a:pPr indent="-368300" lvl="1" marL="914400" rtl="0" algn="l">
              <a:spcBef>
                <a:spcPts val="0"/>
              </a:spcBef>
              <a:spcAft>
                <a:spcPts val="0"/>
              </a:spcAft>
              <a:buSzPts val="2200"/>
              <a:buAutoNum type="alphaLcPeriod"/>
            </a:pPr>
            <a:r>
              <a:rPr lang="en" sz="2200"/>
              <a:t>Resources</a:t>
            </a:r>
            <a:endParaRPr sz="2200"/>
          </a:p>
          <a:p>
            <a:pPr indent="-368300" lvl="1" marL="914400" rtl="0" algn="l">
              <a:spcBef>
                <a:spcPts val="0"/>
              </a:spcBef>
              <a:spcAft>
                <a:spcPts val="0"/>
              </a:spcAft>
              <a:buSzPts val="2200"/>
              <a:buAutoNum type="alphaLcPeriod"/>
            </a:pPr>
            <a:r>
              <a:rPr lang="en" sz="2200"/>
              <a:t>Data</a:t>
            </a:r>
            <a:endParaRPr sz="2200"/>
          </a:p>
          <a:p>
            <a:pPr indent="-368300" lvl="1" marL="914400" rtl="0" algn="l">
              <a:spcBef>
                <a:spcPts val="0"/>
              </a:spcBef>
              <a:spcAft>
                <a:spcPts val="0"/>
              </a:spcAft>
              <a:buSzPts val="2200"/>
              <a:buAutoNum type="alphaLcPeriod"/>
            </a:pPr>
            <a:r>
              <a:rPr lang="en" sz="2200"/>
              <a:t>Functions</a:t>
            </a:r>
            <a:endParaRPr sz="2200"/>
          </a:p>
          <a:p>
            <a:pPr indent="-368300" lvl="0" marL="457200" rtl="0" algn="l">
              <a:spcBef>
                <a:spcPts val="0"/>
              </a:spcBef>
              <a:spcAft>
                <a:spcPts val="0"/>
              </a:spcAft>
              <a:buSzPts val="2200"/>
              <a:buAutoNum type="arabicPeriod"/>
            </a:pPr>
            <a:r>
              <a:rPr lang="en" sz="2200"/>
              <a:t>What components are already available?</a:t>
            </a:r>
            <a:endParaRPr sz="2200"/>
          </a:p>
          <a:p>
            <a:pPr indent="-368300" lvl="0" marL="457200" rtl="0" algn="l">
              <a:spcBef>
                <a:spcPts val="0"/>
              </a:spcBef>
              <a:spcAft>
                <a:spcPts val="0"/>
              </a:spcAft>
              <a:buSzPts val="2200"/>
              <a:buAutoNum type="arabicPeriod"/>
            </a:pPr>
            <a:r>
              <a:rPr lang="en" sz="2200"/>
              <a:t>What are the sub-components needed to implement those components that aren't already available?</a:t>
            </a:r>
            <a:endParaRPr sz="2200"/>
          </a:p>
          <a:p>
            <a:pPr indent="457200" lvl="0" marL="457200" rtl="0" algn="l">
              <a:spcBef>
                <a:spcPts val="1200"/>
              </a:spcBef>
              <a:spcAft>
                <a:spcPts val="1200"/>
              </a:spcAft>
              <a:buNone/>
            </a:pPr>
            <a:r>
              <a:rPr lang="en" sz="2200"/>
              <a:t>Do 1-2 for each such component</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authentication</a:t>
            </a:r>
            <a:endParaRPr/>
          </a:p>
        </p:txBody>
      </p:sp>
      <p:sp>
        <p:nvSpPr>
          <p:cNvPr id="257" name="Google Shape;257;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Components:</a:t>
            </a:r>
            <a:endParaRPr sz="2200"/>
          </a:p>
          <a:p>
            <a:pPr indent="-368300" lvl="0" marL="457200" rtl="0" algn="l">
              <a:spcBef>
                <a:spcPts val="1200"/>
              </a:spcBef>
              <a:spcAft>
                <a:spcPts val="0"/>
              </a:spcAft>
              <a:buSzPts val="2200"/>
              <a:buChar char="●"/>
            </a:pPr>
            <a:r>
              <a:rPr lang="en" sz="2200"/>
              <a:t>Database with account =&gt; PIN data</a:t>
            </a:r>
            <a:endParaRPr sz="2200"/>
          </a:p>
          <a:p>
            <a:pPr indent="-368300" lvl="0" marL="457200" rtl="0" algn="l">
              <a:spcBef>
                <a:spcPts val="0"/>
              </a:spcBef>
              <a:spcAft>
                <a:spcPts val="0"/>
              </a:spcAft>
              <a:buSzPts val="2200"/>
              <a:buChar char="●"/>
            </a:pPr>
            <a:r>
              <a:rPr lang="en" sz="2200"/>
              <a:t>User interface to read an ATM card</a:t>
            </a:r>
            <a:endParaRPr sz="2200"/>
          </a:p>
          <a:p>
            <a:pPr indent="-368300" lvl="0" marL="457200" rtl="0" algn="l">
              <a:spcBef>
                <a:spcPts val="0"/>
              </a:spcBef>
              <a:spcAft>
                <a:spcPts val="0"/>
              </a:spcAft>
              <a:buSzPts val="2200"/>
              <a:buChar char="●"/>
            </a:pPr>
            <a:r>
              <a:rPr lang="en" sz="2200"/>
              <a:t>User interface to read a user PIN</a:t>
            </a:r>
            <a:endParaRPr sz="2200"/>
          </a:p>
          <a:p>
            <a:pPr indent="-368300" lvl="0" marL="457200" rtl="0" algn="l">
              <a:spcBef>
                <a:spcPts val="0"/>
              </a:spcBef>
              <a:spcAft>
                <a:spcPts val="0"/>
              </a:spcAft>
              <a:buSzPts val="2200"/>
              <a:buChar char="●"/>
            </a:pPr>
            <a:r>
              <a:rPr lang="en" sz="2200"/>
              <a:t>Control logic</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0" st="0"/>
                                            </p:txEl>
                                          </p:spTgt>
                                        </p:tgtEl>
                                        <p:attrNameLst>
                                          <p:attrName>style.visibility</p:attrName>
                                        </p:attrNameLst>
                                      </p:cBhvr>
                                      <p:to>
                                        <p:strVal val="visible"/>
                                      </p:to>
                                    </p:set>
                                    <p:animEffect filter="fade" transition="in">
                                      <p:cBhvr>
                                        <p:cTn dur="1"/>
                                        <p:tgtEl>
                                          <p:spTgt spid="2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1" st="1"/>
                                            </p:txEl>
                                          </p:spTgt>
                                        </p:tgtEl>
                                        <p:attrNameLst>
                                          <p:attrName>style.visibility</p:attrName>
                                        </p:attrNameLst>
                                      </p:cBhvr>
                                      <p:to>
                                        <p:strVal val="visible"/>
                                      </p:to>
                                    </p:set>
                                    <p:animEffect filter="fade" transition="in">
                                      <p:cBhvr>
                                        <p:cTn dur="1"/>
                                        <p:tgtEl>
                                          <p:spTgt spid="2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2" st="2"/>
                                            </p:txEl>
                                          </p:spTgt>
                                        </p:tgtEl>
                                        <p:attrNameLst>
                                          <p:attrName>style.visibility</p:attrName>
                                        </p:attrNameLst>
                                      </p:cBhvr>
                                      <p:to>
                                        <p:strVal val="visible"/>
                                      </p:to>
                                    </p:set>
                                    <p:animEffect filter="fade" transition="in">
                                      <p:cBhvr>
                                        <p:cTn dur="1"/>
                                        <p:tgtEl>
                                          <p:spTgt spid="2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3" st="3"/>
                                            </p:txEl>
                                          </p:spTgt>
                                        </p:tgtEl>
                                        <p:attrNameLst>
                                          <p:attrName>style.visibility</p:attrName>
                                        </p:attrNameLst>
                                      </p:cBhvr>
                                      <p:to>
                                        <p:strVal val="visible"/>
                                      </p:to>
                                    </p:set>
                                    <p:animEffect filter="fade" transition="in">
                                      <p:cBhvr>
                                        <p:cTn dur="1"/>
                                        <p:tgtEl>
                                          <p:spTgt spid="25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xEl>
                                              <p:pRg end="4" st="4"/>
                                            </p:txEl>
                                          </p:spTgt>
                                        </p:tgtEl>
                                        <p:attrNameLst>
                                          <p:attrName>style.visibility</p:attrName>
                                        </p:attrNameLst>
                                      </p:cBhvr>
                                      <p:to>
                                        <p:strVal val="visible"/>
                                      </p:to>
                                    </p:set>
                                    <p:animEffect filter="fade" transition="in">
                                      <p:cBhvr>
                                        <p:cTn dur="1"/>
                                        <p:tgtEl>
                                          <p:spTgt spid="25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authentication control logic</a:t>
            </a:r>
            <a:endParaRPr/>
          </a:p>
        </p:txBody>
      </p:sp>
      <p:sp>
        <p:nvSpPr>
          <p:cNvPr id="263" name="Google Shape;263;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Name</a:t>
            </a:r>
            <a:endParaRPr sz="2200"/>
          </a:p>
          <a:p>
            <a:pPr indent="-342900" lvl="1" marL="914400" rtl="0" algn="l">
              <a:spcBef>
                <a:spcPts val="0"/>
              </a:spcBef>
              <a:spcAft>
                <a:spcPts val="0"/>
              </a:spcAft>
              <a:buSzPts val="1800"/>
              <a:buFont typeface="Courier New"/>
              <a:buChar char="○"/>
            </a:pPr>
            <a:r>
              <a:rPr lang="en" sz="1800">
                <a:latin typeface="Courier New"/>
                <a:ea typeface="Courier New"/>
                <a:cs typeface="Courier New"/>
                <a:sym typeface="Courier New"/>
              </a:rPr>
              <a:t>authenticate</a:t>
            </a:r>
            <a:endParaRPr sz="1800">
              <a:latin typeface="Courier New"/>
              <a:ea typeface="Courier New"/>
              <a:cs typeface="Courier New"/>
              <a:sym typeface="Courier New"/>
            </a:endParaRPr>
          </a:p>
          <a:p>
            <a:pPr indent="-368300" lvl="0" marL="457200" rtl="0" algn="l">
              <a:spcBef>
                <a:spcPts val="0"/>
              </a:spcBef>
              <a:spcAft>
                <a:spcPts val="0"/>
              </a:spcAft>
              <a:buSzPts val="2200"/>
              <a:buChar char="●"/>
            </a:pPr>
            <a:r>
              <a:rPr lang="en" sz="2200"/>
              <a:t>What it does:</a:t>
            </a:r>
            <a:endParaRPr sz="2200"/>
          </a:p>
          <a:p>
            <a:pPr indent="-342900" lvl="1" marL="914400" rtl="0" algn="l">
              <a:spcBef>
                <a:spcPts val="0"/>
              </a:spcBef>
              <a:spcAft>
                <a:spcPts val="0"/>
              </a:spcAft>
              <a:buSzPts val="1800"/>
              <a:buChar char="○"/>
            </a:pPr>
            <a:r>
              <a:rPr lang="en" sz="1800"/>
              <a:t>Verifies a user is in the database &amp; the pin supplied by the user is correct</a:t>
            </a:r>
            <a:endParaRPr sz="1800"/>
          </a:p>
          <a:p>
            <a:pPr indent="-368300" lvl="0" marL="457200" rtl="0" algn="l">
              <a:spcBef>
                <a:spcPts val="0"/>
              </a:spcBef>
              <a:spcAft>
                <a:spcPts val="0"/>
              </a:spcAft>
              <a:buSzPts val="2200"/>
              <a:buChar char="●"/>
            </a:pPr>
            <a:r>
              <a:rPr lang="en" sz="2200"/>
              <a:t>Inputs (with type information)</a:t>
            </a:r>
            <a:endParaRPr sz="2200"/>
          </a:p>
          <a:p>
            <a:pPr indent="-342900" lvl="1" marL="914400" rtl="0" algn="l">
              <a:spcBef>
                <a:spcPts val="0"/>
              </a:spcBef>
              <a:spcAft>
                <a:spcPts val="0"/>
              </a:spcAft>
              <a:buSzPts val="1800"/>
              <a:buChar char="○"/>
            </a:pPr>
            <a:r>
              <a:rPr i="1" lang="en" sz="1800"/>
              <a:t>Card number</a:t>
            </a:r>
            <a:r>
              <a:rPr lang="en" sz="1800"/>
              <a:t>, a string that is the user’s card number</a:t>
            </a:r>
            <a:endParaRPr sz="1800"/>
          </a:p>
          <a:p>
            <a:pPr indent="-342900" lvl="1" marL="914400" rtl="0" algn="l">
              <a:spcBef>
                <a:spcPts val="0"/>
              </a:spcBef>
              <a:spcAft>
                <a:spcPts val="0"/>
              </a:spcAft>
              <a:buSzPts val="1800"/>
              <a:buChar char="○"/>
            </a:pPr>
            <a:r>
              <a:rPr i="1" lang="en" sz="1800"/>
              <a:t>Pin</a:t>
            </a:r>
            <a:r>
              <a:rPr lang="en" sz="1800"/>
              <a:t>, an integer</a:t>
            </a:r>
            <a:endParaRPr sz="2200"/>
          </a:p>
          <a:p>
            <a:pPr indent="-368300" lvl="0" marL="457200" rtl="0" algn="l">
              <a:spcBef>
                <a:spcPts val="0"/>
              </a:spcBef>
              <a:spcAft>
                <a:spcPts val="0"/>
              </a:spcAft>
              <a:buSzPts val="2200"/>
              <a:buChar char="●"/>
            </a:pPr>
            <a:r>
              <a:rPr lang="en" sz="2200"/>
              <a:t>Outputs (with type information)</a:t>
            </a:r>
            <a:endParaRPr sz="2200"/>
          </a:p>
          <a:p>
            <a:pPr indent="-342900" lvl="1" marL="914400" rtl="0" algn="l">
              <a:spcBef>
                <a:spcPts val="0"/>
              </a:spcBef>
              <a:spcAft>
                <a:spcPts val="0"/>
              </a:spcAft>
              <a:buSzPts val="1800"/>
              <a:buChar char="○"/>
            </a:pPr>
            <a:r>
              <a:rPr lang="en" sz="1800"/>
              <a:t>Boolean: True if success, False if failure</a:t>
            </a:r>
            <a:endParaRPr sz="1800"/>
          </a:p>
          <a:p>
            <a:pPr indent="-368300" lvl="0" marL="457200" rtl="0" algn="l">
              <a:spcBef>
                <a:spcPts val="0"/>
              </a:spcBef>
              <a:spcAft>
                <a:spcPts val="0"/>
              </a:spcAft>
              <a:buSzPts val="2200"/>
              <a:buChar char="●"/>
            </a:pPr>
            <a:r>
              <a:rPr lang="en" sz="2200"/>
              <a:t>Assumptions: none</a:t>
            </a:r>
            <a:endParaRPr sz="2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withdrawal</a:t>
            </a:r>
            <a:endParaRPr/>
          </a:p>
        </p:txBody>
      </p:sp>
      <p:sp>
        <p:nvSpPr>
          <p:cNvPr id="269" name="Google Shape;269;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Components:</a:t>
            </a:r>
            <a:endParaRPr sz="2200"/>
          </a:p>
          <a:p>
            <a:pPr indent="-368300" lvl="0" marL="457200" rtl="0" algn="l">
              <a:spcBef>
                <a:spcPts val="1200"/>
              </a:spcBef>
              <a:spcAft>
                <a:spcPts val="0"/>
              </a:spcAft>
              <a:buSzPts val="2200"/>
              <a:buChar char="●"/>
            </a:pPr>
            <a:r>
              <a:rPr lang="en" sz="2200"/>
              <a:t>Database with account cash balance</a:t>
            </a:r>
            <a:endParaRPr sz="2200"/>
          </a:p>
          <a:p>
            <a:pPr indent="-368300" lvl="0" marL="457200" rtl="0" algn="l">
              <a:spcBef>
                <a:spcPts val="0"/>
              </a:spcBef>
              <a:spcAft>
                <a:spcPts val="0"/>
              </a:spcAft>
              <a:buSzPts val="2200"/>
              <a:buChar char="●"/>
            </a:pPr>
            <a:r>
              <a:rPr lang="en" sz="2200"/>
              <a:t>User interface to read how much cash the user is requesting</a:t>
            </a:r>
            <a:endParaRPr sz="2200"/>
          </a:p>
          <a:p>
            <a:pPr indent="-368300" lvl="0" marL="457200" rtl="0" algn="l">
              <a:spcBef>
                <a:spcPts val="0"/>
              </a:spcBef>
              <a:spcAft>
                <a:spcPts val="0"/>
              </a:spcAft>
              <a:buSzPts val="2200"/>
              <a:buChar char="●"/>
            </a:pPr>
            <a:r>
              <a:rPr lang="en" sz="2200"/>
              <a:t>Cash drawer interface to dispense cash</a:t>
            </a:r>
            <a:endParaRPr sz="2200"/>
          </a:p>
          <a:p>
            <a:pPr indent="-368300" lvl="0" marL="457200" rtl="0" algn="l">
              <a:spcBef>
                <a:spcPts val="0"/>
              </a:spcBef>
              <a:spcAft>
                <a:spcPts val="0"/>
              </a:spcAft>
              <a:buSzPts val="2200"/>
              <a:buChar char="●"/>
            </a:pPr>
            <a:r>
              <a:rPr lang="en" sz="2200"/>
              <a:t>Control logic</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1"/>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1"/>
                                        <p:tgtEl>
                                          <p:spTgt spid="26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animEffect filter="fade" transition="in">
                                      <p:cBhvr>
                                        <p:cTn dur="1"/>
                                        <p:tgtEl>
                                          <p:spTgt spid="26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animEffect filter="fade" transition="in">
                                      <p:cBhvr>
                                        <p:cTn dur="1"/>
                                        <p:tgtEl>
                                          <p:spTgt spid="26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withdrawal control logic</a:t>
            </a:r>
            <a:endParaRPr/>
          </a:p>
        </p:txBody>
      </p:sp>
      <p:sp>
        <p:nvSpPr>
          <p:cNvPr id="275" name="Google Shape;275;p46"/>
          <p:cNvSpPr txBox="1"/>
          <p:nvPr>
            <p:ph idx="1" type="body"/>
          </p:nvPr>
        </p:nvSpPr>
        <p:spPr>
          <a:xfrm>
            <a:off x="311700" y="1152475"/>
            <a:ext cx="8520600" cy="3788700"/>
          </a:xfrm>
          <a:prstGeom prst="rect">
            <a:avLst/>
          </a:prstGeom>
        </p:spPr>
        <p:txBody>
          <a:bodyPr anchorCtr="0" anchor="t" bIns="91425" lIns="91425" spcFirstLastPara="1" rIns="91425" wrap="square" tIns="91425">
            <a:noAutofit/>
          </a:bodyPr>
          <a:lstStyle/>
          <a:p>
            <a:pPr indent="-372745" lvl="0" marL="457200" rtl="0" algn="l">
              <a:lnSpc>
                <a:spcPct val="95000"/>
              </a:lnSpc>
              <a:spcBef>
                <a:spcPts val="0"/>
              </a:spcBef>
              <a:spcAft>
                <a:spcPts val="0"/>
              </a:spcAft>
              <a:buSzPts val="2270"/>
              <a:buChar char="●"/>
            </a:pPr>
            <a:r>
              <a:rPr lang="en" sz="2270"/>
              <a:t>Name</a:t>
            </a:r>
            <a:endParaRPr sz="2270"/>
          </a:p>
          <a:p>
            <a:pPr indent="-351155" lvl="1" marL="914400" rtl="0" algn="l">
              <a:lnSpc>
                <a:spcPct val="95000"/>
              </a:lnSpc>
              <a:spcBef>
                <a:spcPts val="0"/>
              </a:spcBef>
              <a:spcAft>
                <a:spcPts val="0"/>
              </a:spcAft>
              <a:buSzPts val="1930"/>
              <a:buFont typeface="Courier New"/>
              <a:buChar char="○"/>
            </a:pPr>
            <a:r>
              <a:rPr lang="en" sz="1929">
                <a:latin typeface="Courier New"/>
                <a:ea typeface="Courier New"/>
                <a:cs typeface="Courier New"/>
                <a:sym typeface="Courier New"/>
              </a:rPr>
              <a:t>withdraw</a:t>
            </a:r>
            <a:endParaRPr sz="1929">
              <a:latin typeface="Courier New"/>
              <a:ea typeface="Courier New"/>
              <a:cs typeface="Courier New"/>
              <a:sym typeface="Courier New"/>
            </a:endParaRPr>
          </a:p>
          <a:p>
            <a:pPr indent="-372745" lvl="0" marL="457200" rtl="0" algn="l">
              <a:lnSpc>
                <a:spcPct val="95000"/>
              </a:lnSpc>
              <a:spcBef>
                <a:spcPts val="0"/>
              </a:spcBef>
              <a:spcAft>
                <a:spcPts val="0"/>
              </a:spcAft>
              <a:buSzPts val="2270"/>
              <a:buChar char="●"/>
            </a:pPr>
            <a:r>
              <a:rPr lang="en" sz="2270"/>
              <a:t>What it does:</a:t>
            </a:r>
            <a:endParaRPr sz="2270"/>
          </a:p>
          <a:p>
            <a:pPr indent="-351155" lvl="1" marL="914400" rtl="0" algn="l">
              <a:lnSpc>
                <a:spcPct val="95000"/>
              </a:lnSpc>
              <a:spcBef>
                <a:spcPts val="0"/>
              </a:spcBef>
              <a:spcAft>
                <a:spcPts val="0"/>
              </a:spcAft>
              <a:buSzPts val="1930"/>
              <a:buChar char="○"/>
            </a:pPr>
            <a:r>
              <a:rPr lang="en" sz="1929"/>
              <a:t>Verifies that the withdrawn amount is available in the user’s account and debits the account if so</a:t>
            </a:r>
            <a:endParaRPr sz="1929"/>
          </a:p>
          <a:p>
            <a:pPr indent="-372745" lvl="0" marL="457200" rtl="0" algn="l">
              <a:lnSpc>
                <a:spcPct val="95000"/>
              </a:lnSpc>
              <a:spcBef>
                <a:spcPts val="0"/>
              </a:spcBef>
              <a:spcAft>
                <a:spcPts val="0"/>
              </a:spcAft>
              <a:buSzPts val="2270"/>
              <a:buChar char="●"/>
            </a:pPr>
            <a:r>
              <a:rPr lang="en" sz="2270"/>
              <a:t>Inputs (with type information)</a:t>
            </a:r>
            <a:endParaRPr sz="2270"/>
          </a:p>
          <a:p>
            <a:pPr indent="-351155" lvl="1" marL="914400" rtl="0" algn="l">
              <a:lnSpc>
                <a:spcPct val="95000"/>
              </a:lnSpc>
              <a:spcBef>
                <a:spcPts val="0"/>
              </a:spcBef>
              <a:spcAft>
                <a:spcPts val="0"/>
              </a:spcAft>
              <a:buSzPts val="1930"/>
              <a:buChar char="○"/>
            </a:pPr>
            <a:r>
              <a:rPr i="1" lang="en" sz="1929"/>
              <a:t>Account</a:t>
            </a:r>
            <a:r>
              <a:rPr lang="en" sz="1929"/>
              <a:t>, the user’s account ID</a:t>
            </a:r>
            <a:endParaRPr sz="1929"/>
          </a:p>
          <a:p>
            <a:pPr indent="-351155" lvl="1" marL="914400" rtl="0" algn="l">
              <a:lnSpc>
                <a:spcPct val="95000"/>
              </a:lnSpc>
              <a:spcBef>
                <a:spcPts val="0"/>
              </a:spcBef>
              <a:spcAft>
                <a:spcPts val="0"/>
              </a:spcAft>
              <a:buSzPts val="1930"/>
              <a:buChar char="○"/>
            </a:pPr>
            <a:r>
              <a:rPr i="1" lang="en" sz="1929"/>
              <a:t>Amount</a:t>
            </a:r>
            <a:r>
              <a:rPr lang="en" sz="1929"/>
              <a:t>, an integer representing how many dollars to withdraw</a:t>
            </a:r>
            <a:endParaRPr sz="1929"/>
          </a:p>
          <a:p>
            <a:pPr indent="-372745" lvl="0" marL="457200" rtl="0" algn="l">
              <a:lnSpc>
                <a:spcPct val="95000"/>
              </a:lnSpc>
              <a:spcBef>
                <a:spcPts val="0"/>
              </a:spcBef>
              <a:spcAft>
                <a:spcPts val="0"/>
              </a:spcAft>
              <a:buSzPts val="2270"/>
              <a:buChar char="●"/>
            </a:pPr>
            <a:r>
              <a:rPr lang="en" sz="2270"/>
              <a:t>Outputs (with type information)</a:t>
            </a:r>
            <a:endParaRPr sz="2270"/>
          </a:p>
          <a:p>
            <a:pPr indent="-351155" lvl="1" marL="914400" rtl="0" algn="l">
              <a:lnSpc>
                <a:spcPct val="95000"/>
              </a:lnSpc>
              <a:spcBef>
                <a:spcPts val="0"/>
              </a:spcBef>
              <a:spcAft>
                <a:spcPts val="0"/>
              </a:spcAft>
              <a:buSzPts val="1930"/>
              <a:buChar char="○"/>
            </a:pPr>
            <a:r>
              <a:rPr lang="en" sz="1929"/>
              <a:t>Boolean: True if success, False if failure</a:t>
            </a:r>
            <a:endParaRPr sz="1929"/>
          </a:p>
          <a:p>
            <a:pPr indent="-370046" lvl="0" marL="457200" rtl="0" algn="l">
              <a:lnSpc>
                <a:spcPct val="95000"/>
              </a:lnSpc>
              <a:spcBef>
                <a:spcPts val="0"/>
              </a:spcBef>
              <a:spcAft>
                <a:spcPts val="0"/>
              </a:spcAft>
              <a:buSzPts val="2228"/>
              <a:buChar char="●"/>
            </a:pPr>
            <a:r>
              <a:rPr lang="en" sz="2227"/>
              <a:t>Assumptions</a:t>
            </a:r>
            <a:endParaRPr sz="2227"/>
          </a:p>
          <a:p>
            <a:pPr indent="-348456" lvl="1" marL="914400" rtl="0" algn="l">
              <a:lnSpc>
                <a:spcPct val="95000"/>
              </a:lnSpc>
              <a:spcBef>
                <a:spcPts val="0"/>
              </a:spcBef>
              <a:spcAft>
                <a:spcPts val="0"/>
              </a:spcAft>
              <a:buSzPts val="1888"/>
              <a:buChar char="○"/>
            </a:pPr>
            <a:r>
              <a:rPr lang="en" sz="1887"/>
              <a:t>User is already authenticated</a:t>
            </a:r>
            <a:endParaRPr sz="1929"/>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Pseudocode</a:t>
            </a:r>
            <a:endParaRPr/>
          </a:p>
        </p:txBody>
      </p:sp>
      <p:sp>
        <p:nvSpPr>
          <p:cNvPr id="281" name="Google Shape;281;p47"/>
          <p:cNvSpPr txBox="1"/>
          <p:nvPr>
            <p:ph idx="1" type="body"/>
          </p:nvPr>
        </p:nvSpPr>
        <p:spPr>
          <a:xfrm>
            <a:off x="311700" y="1152475"/>
            <a:ext cx="8520600" cy="3732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Helpful to gain insight into how components interact</a:t>
            </a:r>
            <a:endParaRPr/>
          </a:p>
          <a:p>
            <a:pPr indent="-342900" lvl="0" marL="457200" rtl="0" algn="l">
              <a:spcBef>
                <a:spcPts val="0"/>
              </a:spcBef>
              <a:spcAft>
                <a:spcPts val="0"/>
              </a:spcAft>
              <a:buSzPts val="1800"/>
              <a:buChar char="●"/>
            </a:pPr>
            <a:r>
              <a:rPr lang="en"/>
              <a:t>Not really code - mostly readable English with some flow </a:t>
            </a:r>
            <a:r>
              <a:rPr lang="en"/>
              <a:t>control &amp; variables</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
                <a:latin typeface="Courier New"/>
                <a:ea typeface="Courier New"/>
                <a:cs typeface="Courier New"/>
                <a:sym typeface="Courier New"/>
              </a:rPr>
              <a:t>withdraw(account, amount):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find account balance in the database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if amount &lt;= balance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subtract amount from the balance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save the updated amount in the database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True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else</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return False</a:t>
            </a:r>
            <a:endParaRPr/>
          </a:p>
        </p:txBody>
      </p:sp>
      <p:grpSp>
        <p:nvGrpSpPr>
          <p:cNvPr id="282" name="Google Shape;282;p47"/>
          <p:cNvGrpSpPr/>
          <p:nvPr/>
        </p:nvGrpSpPr>
        <p:grpSpPr>
          <a:xfrm>
            <a:off x="4628800" y="2189175"/>
            <a:ext cx="3876225" cy="721625"/>
            <a:chOff x="4628800" y="2189175"/>
            <a:chExt cx="3876225" cy="721625"/>
          </a:xfrm>
        </p:grpSpPr>
        <p:sp>
          <p:nvSpPr>
            <p:cNvPr id="283" name="Google Shape;283;p47"/>
            <p:cNvSpPr/>
            <p:nvPr/>
          </p:nvSpPr>
          <p:spPr>
            <a:xfrm>
              <a:off x="4628800" y="2484800"/>
              <a:ext cx="1306200" cy="4260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47"/>
            <p:cNvSpPr txBox="1"/>
            <p:nvPr/>
          </p:nvSpPr>
          <p:spPr>
            <a:xfrm>
              <a:off x="6432025" y="2189175"/>
              <a:ext cx="2073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FF0000"/>
                  </a:solidFill>
                </a:rPr>
                <a:t>Another component!</a:t>
              </a:r>
              <a:endParaRPr sz="1600">
                <a:solidFill>
                  <a:srgbClr val="FF0000"/>
                </a:solidFill>
              </a:endParaRPr>
            </a:p>
          </p:txBody>
        </p:sp>
        <p:cxnSp>
          <p:nvCxnSpPr>
            <p:cNvPr id="285" name="Google Shape;285;p47"/>
            <p:cNvCxnSpPr>
              <a:stCxn id="284" idx="1"/>
              <a:endCxn id="283" idx="3"/>
            </p:cNvCxnSpPr>
            <p:nvPr/>
          </p:nvCxnSpPr>
          <p:spPr>
            <a:xfrm flipH="1">
              <a:off x="5934925" y="2404725"/>
              <a:ext cx="497100" cy="293100"/>
            </a:xfrm>
            <a:prstGeom prst="straightConnector1">
              <a:avLst/>
            </a:prstGeom>
            <a:noFill/>
            <a:ln cap="flat" cmpd="sng" w="19050">
              <a:solidFill>
                <a:srgbClr val="FF0000"/>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Specifying component interactions</a:t>
            </a:r>
            <a:endParaRPr/>
          </a:p>
        </p:txBody>
      </p:sp>
      <p:sp>
        <p:nvSpPr>
          <p:cNvPr id="291" name="Google Shape;291;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Diagrams are very helpful!</a:t>
            </a:r>
            <a:endParaRPr sz="2200"/>
          </a:p>
          <a:p>
            <a:pPr indent="0" lvl="0" marL="0" rtl="0" algn="l">
              <a:spcBef>
                <a:spcPts val="1200"/>
              </a:spcBef>
              <a:spcAft>
                <a:spcPts val="0"/>
              </a:spcAft>
              <a:buNone/>
            </a:pPr>
            <a:r>
              <a:t/>
            </a:r>
            <a:endParaRPr sz="2200"/>
          </a:p>
          <a:p>
            <a:pPr indent="0" lvl="0" marL="0" rtl="0" algn="l">
              <a:spcBef>
                <a:spcPts val="1200"/>
              </a:spcBef>
              <a:spcAft>
                <a:spcPts val="0"/>
              </a:spcAft>
              <a:buNone/>
            </a:pPr>
            <a:r>
              <a:rPr lang="en" sz="2200"/>
              <a:t>Web tool for making these:</a:t>
            </a:r>
            <a:endParaRPr sz="2200"/>
          </a:p>
          <a:p>
            <a:pPr indent="457200" lvl="0" marL="0" rtl="0" algn="l">
              <a:spcBef>
                <a:spcPts val="0"/>
              </a:spcBef>
              <a:spcAft>
                <a:spcPts val="1200"/>
              </a:spcAft>
              <a:buNone/>
            </a:pPr>
            <a:r>
              <a:rPr lang="en" sz="2200" u="sng">
                <a:solidFill>
                  <a:schemeClr val="hlink"/>
                </a:solidFill>
                <a:hlinkClick r:id="rId3"/>
              </a:rPr>
              <a:t>https://www.websequencediagrams.com/</a:t>
            </a:r>
            <a:endParaRPr sz="2200"/>
          </a:p>
        </p:txBody>
      </p:sp>
      <p:pic>
        <p:nvPicPr>
          <p:cNvPr id="292" name="Google Shape;292;p48"/>
          <p:cNvPicPr preferRelativeResize="0"/>
          <p:nvPr/>
        </p:nvPicPr>
        <p:blipFill>
          <a:blip r:embed="rId4">
            <a:alphaModFix/>
          </a:blip>
          <a:stretch>
            <a:fillRect/>
          </a:stretch>
        </p:blipFill>
        <p:spPr>
          <a:xfrm>
            <a:off x="6139025" y="354975"/>
            <a:ext cx="2693275" cy="443354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user authentication component interactions</a:t>
            </a:r>
            <a:endParaRPr/>
          </a:p>
        </p:txBody>
      </p:sp>
      <p:sp>
        <p:nvSpPr>
          <p:cNvPr id="298" name="Google Shape;29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9" name="Google Shape;299;p49"/>
          <p:cNvPicPr preferRelativeResize="0"/>
          <p:nvPr/>
        </p:nvPicPr>
        <p:blipFill>
          <a:blip r:embed="rId3">
            <a:alphaModFix/>
          </a:blip>
          <a:stretch>
            <a:fillRect/>
          </a:stretch>
        </p:blipFill>
        <p:spPr>
          <a:xfrm>
            <a:off x="1411577" y="1152475"/>
            <a:ext cx="6320850" cy="3830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user authentication component interactions</a:t>
            </a:r>
            <a:endParaRPr/>
          </a:p>
        </p:txBody>
      </p:sp>
      <p:sp>
        <p:nvSpPr>
          <p:cNvPr id="305" name="Google Shape;305;p50"/>
          <p:cNvSpPr txBox="1"/>
          <p:nvPr>
            <p:ph idx="1" type="body"/>
          </p:nvPr>
        </p:nvSpPr>
        <p:spPr>
          <a:xfrm>
            <a:off x="311700" y="1152475"/>
            <a:ext cx="8520600" cy="3416400"/>
          </a:xfrm>
          <a:prstGeom prst="rect">
            <a:avLst/>
          </a:prstGeom>
          <a:solidFill>
            <a:schemeClr val="dk1"/>
          </a:solidFill>
        </p:spPr>
        <p:txBody>
          <a:bodyPr anchorCtr="0" anchor="t" bIns="91425" lIns="91425" spcFirstLastPara="1" rIns="91425" wrap="square" tIns="91425">
            <a:normAutofit/>
          </a:bodyPr>
          <a:lstStyle/>
          <a:p>
            <a:pPr indent="457200" lvl="0" marL="0" rtl="0" algn="l">
              <a:spcBef>
                <a:spcPts val="0"/>
              </a:spcBef>
              <a:spcAft>
                <a:spcPts val="0"/>
              </a:spcAft>
              <a:buClr>
                <a:schemeClr val="dk1"/>
              </a:buClr>
              <a:buSzPts val="1100"/>
              <a:buFont typeface="Arial"/>
              <a:buNone/>
            </a:pPr>
            <a:r>
              <a:rPr b="1" lang="en">
                <a:solidFill>
                  <a:srgbClr val="F1C232"/>
                </a:solidFill>
                <a:latin typeface="Courier New"/>
                <a:ea typeface="Courier New"/>
                <a:cs typeface="Courier New"/>
                <a:sym typeface="Courier New"/>
              </a:rPr>
              <a:t>title</a:t>
            </a:r>
            <a:r>
              <a:rPr lang="en">
                <a:solidFill>
                  <a:schemeClr val="lt1"/>
                </a:solidFill>
                <a:latin typeface="Courier New"/>
                <a:ea typeface="Courier New"/>
                <a:cs typeface="Courier New"/>
                <a:sym typeface="Courier New"/>
              </a:rPr>
              <a:t> User Authentication</a:t>
            </a:r>
            <a:endParaRPr>
              <a:solidFill>
                <a:schemeClr val="lt1"/>
              </a:solidFill>
              <a:latin typeface="Courier New"/>
              <a:ea typeface="Courier New"/>
              <a:cs typeface="Courier New"/>
              <a:sym typeface="Courier New"/>
            </a:endParaRPr>
          </a:p>
          <a:p>
            <a:pPr indent="0" lvl="0" marL="0" rtl="0" algn="l">
              <a:spcBef>
                <a:spcPts val="1200"/>
              </a:spcBef>
              <a:spcAft>
                <a:spcPts val="0"/>
              </a:spcAft>
              <a:buClr>
                <a:schemeClr val="dk1"/>
              </a:buClr>
              <a:buSzPts val="1100"/>
              <a:buFont typeface="Arial"/>
              <a:buNone/>
            </a:pPr>
            <a:r>
              <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user</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ATM</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authentication request (acct no. &amp; PIN)</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ATM</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Database</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does account/PIN combo exist?</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F1C232"/>
                </a:solidFill>
                <a:latin typeface="Courier New"/>
                <a:ea typeface="Courier New"/>
                <a:cs typeface="Courier New"/>
                <a:sym typeface="Courier New"/>
              </a:rPr>
              <a:t>note right of </a:t>
            </a:r>
            <a:r>
              <a:rPr b="1" lang="en">
                <a:solidFill>
                  <a:srgbClr val="00FFFF"/>
                </a:solidFill>
                <a:latin typeface="Courier New"/>
                <a:ea typeface="Courier New"/>
                <a:cs typeface="Courier New"/>
                <a:sym typeface="Courier New"/>
              </a:rPr>
              <a:t>Database</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search using acct no. &amp; PIN</a:t>
            </a:r>
            <a:endParaRPr>
              <a:solidFill>
                <a:schemeClr val="lt1"/>
              </a:solidFill>
              <a:latin typeface="Courier New"/>
              <a:ea typeface="Courier New"/>
              <a:cs typeface="Courier New"/>
              <a:sym typeface="Courier New"/>
            </a:endParaRPr>
          </a:p>
          <a:p>
            <a:pPr indent="457200" lvl="0" marL="0" rtl="0" algn="l">
              <a:spcBef>
                <a:spcPts val="1200"/>
              </a:spcBef>
              <a:spcAft>
                <a:spcPts val="0"/>
              </a:spcAft>
              <a:buClr>
                <a:schemeClr val="dk1"/>
              </a:buClr>
              <a:buSzPts val="1100"/>
              <a:buFont typeface="Arial"/>
              <a:buNone/>
            </a:pPr>
            <a:r>
              <a:rPr b="1" lang="en">
                <a:solidFill>
                  <a:srgbClr val="00FFFF"/>
                </a:solidFill>
                <a:latin typeface="Courier New"/>
                <a:ea typeface="Courier New"/>
                <a:cs typeface="Courier New"/>
                <a:sym typeface="Courier New"/>
              </a:rPr>
              <a:t>Database</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ATM</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account &amp; PIN exists or not</a:t>
            </a:r>
            <a:endParaRPr>
              <a:solidFill>
                <a:schemeClr val="lt1"/>
              </a:solidFill>
              <a:latin typeface="Courier New"/>
              <a:ea typeface="Courier New"/>
              <a:cs typeface="Courier New"/>
              <a:sym typeface="Courier New"/>
            </a:endParaRPr>
          </a:p>
          <a:p>
            <a:pPr indent="457200" lvl="0" marL="0" rtl="0" algn="l">
              <a:spcBef>
                <a:spcPts val="1200"/>
              </a:spcBef>
              <a:spcAft>
                <a:spcPts val="1200"/>
              </a:spcAft>
              <a:buNone/>
            </a:pPr>
            <a:r>
              <a:rPr b="1" lang="en">
                <a:solidFill>
                  <a:srgbClr val="00FFFF"/>
                </a:solidFill>
                <a:latin typeface="Courier New"/>
                <a:ea typeface="Courier New"/>
                <a:cs typeface="Courier New"/>
                <a:sym typeface="Courier New"/>
              </a:rPr>
              <a:t>ATM</a:t>
            </a:r>
            <a:r>
              <a:rPr b="1" lang="en">
                <a:solidFill>
                  <a:srgbClr val="F1C232"/>
                </a:solidFill>
                <a:latin typeface="Courier New"/>
                <a:ea typeface="Courier New"/>
                <a:cs typeface="Courier New"/>
                <a:sym typeface="Courier New"/>
              </a:rPr>
              <a:t>-&gt;</a:t>
            </a:r>
            <a:r>
              <a:rPr b="1" lang="en">
                <a:solidFill>
                  <a:srgbClr val="00FFFF"/>
                </a:solidFill>
                <a:latin typeface="Courier New"/>
                <a:ea typeface="Courier New"/>
                <a:cs typeface="Courier New"/>
                <a:sym typeface="Courier New"/>
              </a:rPr>
              <a:t>user</a:t>
            </a:r>
            <a:r>
              <a:rPr b="1" lang="en">
                <a:solidFill>
                  <a:schemeClr val="lt1"/>
                </a:solidFill>
                <a:latin typeface="Courier New"/>
                <a:ea typeface="Courier New"/>
                <a:cs typeface="Courier New"/>
                <a:sym typeface="Courier New"/>
              </a:rPr>
              <a:t>:</a:t>
            </a:r>
            <a:r>
              <a:rPr lang="en">
                <a:solidFill>
                  <a:schemeClr val="lt1"/>
                </a:solidFill>
                <a:latin typeface="Courier New"/>
                <a:ea typeface="Courier New"/>
                <a:cs typeface="Courier New"/>
                <a:sym typeface="Courier New"/>
              </a:rPr>
              <a:t> authentication response (True/False)</a:t>
            </a:r>
            <a:endParaRPr>
              <a:solidFill>
                <a:schemeClr val="lt1"/>
              </a:solidFill>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Another diagram option: draw.io</a:t>
            </a:r>
            <a:endParaRPr/>
          </a:p>
        </p:txBody>
      </p:sp>
      <p:sp>
        <p:nvSpPr>
          <p:cNvPr id="311" name="Google Shape;31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u="sng">
                <a:solidFill>
                  <a:schemeClr val="hlink"/>
                </a:solidFill>
                <a:hlinkClick r:id="rId3"/>
              </a:rPr>
              <a:t>https://app.diagrams.net/</a:t>
            </a:r>
            <a:endParaRPr sz="2400"/>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Software Design</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400"/>
              <a:t>“…</a:t>
            </a:r>
            <a:r>
              <a:rPr i="1" lang="en" sz="2400"/>
              <a:t>a </a:t>
            </a:r>
            <a:r>
              <a:rPr i="1" lang="en" sz="2400" u="sng"/>
              <a:t>specification</a:t>
            </a:r>
            <a:r>
              <a:rPr i="1" lang="en" sz="2400"/>
              <a:t> of a </a:t>
            </a:r>
            <a:r>
              <a:rPr i="1" lang="en" sz="2400" u="sng"/>
              <a:t>software artifact</a:t>
            </a:r>
            <a:r>
              <a:rPr i="1" lang="en" sz="2400"/>
              <a:t> intended to accomplish </a:t>
            </a:r>
            <a:r>
              <a:rPr i="1" lang="en" sz="2400" u="sng"/>
              <a:t>goals</a:t>
            </a:r>
            <a:r>
              <a:rPr i="1" lang="en" sz="2400"/>
              <a:t>, using a set of </a:t>
            </a:r>
            <a:r>
              <a:rPr i="1" lang="en" sz="2400" u="sng"/>
              <a:t>primitive components</a:t>
            </a:r>
            <a:r>
              <a:rPr i="1" lang="en" sz="2400"/>
              <a:t> and subject to </a:t>
            </a:r>
            <a:r>
              <a:rPr i="1" lang="en" sz="2400" u="sng"/>
              <a:t>constraints</a:t>
            </a:r>
            <a:r>
              <a:rPr i="1" lang="en" sz="2400"/>
              <a:t>”</a:t>
            </a:r>
            <a:endParaRPr i="1" sz="2400"/>
          </a:p>
          <a:p>
            <a:pPr indent="-342900" lvl="0" marL="5943600" rtl="0" algn="l">
              <a:spcBef>
                <a:spcPts val="1200"/>
              </a:spcBef>
              <a:spcAft>
                <a:spcPts val="0"/>
              </a:spcAft>
              <a:buSzPts val="1800"/>
              <a:buChar char="-"/>
            </a:pPr>
            <a:r>
              <a:rPr lang="en"/>
              <a:t>Wikipedia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Design: Summary</a:t>
            </a:r>
            <a:endParaRPr/>
          </a:p>
        </p:txBody>
      </p:sp>
      <p:sp>
        <p:nvSpPr>
          <p:cNvPr id="317" name="Google Shape;317;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AutoNum type="arabicPeriod"/>
            </a:pPr>
            <a:r>
              <a:rPr lang="en" sz="2400"/>
              <a:t>Identify components</a:t>
            </a:r>
            <a:endParaRPr sz="2400"/>
          </a:p>
          <a:p>
            <a:pPr indent="-381000" lvl="0" marL="457200" rtl="0" algn="l">
              <a:spcBef>
                <a:spcPts val="0"/>
              </a:spcBef>
              <a:spcAft>
                <a:spcPts val="0"/>
              </a:spcAft>
              <a:buSzPts val="2400"/>
              <a:buAutoNum type="arabicPeriod"/>
            </a:pPr>
            <a:r>
              <a:rPr lang="en" sz="2400"/>
              <a:t>Specify each component</a:t>
            </a:r>
            <a:endParaRPr sz="2400"/>
          </a:p>
          <a:p>
            <a:pPr indent="-381000" lvl="0" marL="457200" rtl="0" algn="l">
              <a:spcBef>
                <a:spcPts val="0"/>
              </a:spcBef>
              <a:spcAft>
                <a:spcPts val="0"/>
              </a:spcAft>
              <a:buSzPts val="2400"/>
              <a:buAutoNum type="arabicPeriod"/>
            </a:pPr>
            <a:r>
              <a:rPr lang="en" sz="2400"/>
              <a:t>Specify component interactions</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620"/>
              <a:t>Exercise: Your Components</a:t>
            </a:r>
            <a:endParaRPr sz="2620"/>
          </a:p>
        </p:txBody>
      </p:sp>
      <p:sp>
        <p:nvSpPr>
          <p:cNvPr id="323" name="Google Shape;323;p53"/>
          <p:cNvSpPr txBox="1"/>
          <p:nvPr>
            <p:ph idx="1" type="body"/>
          </p:nvPr>
        </p:nvSpPr>
        <p:spPr>
          <a:xfrm>
            <a:off x="311700" y="1152475"/>
            <a:ext cx="8520600" cy="37296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AutoNum type="arabicPeriod"/>
            </a:pPr>
            <a:r>
              <a:rPr lang="en" sz="2600"/>
              <a:t>Translate your use cases into </a:t>
            </a:r>
            <a:r>
              <a:rPr lang="en" sz="2600" u="sng"/>
              <a:t>components</a:t>
            </a:r>
            <a:endParaRPr sz="2600" u="sng"/>
          </a:p>
          <a:p>
            <a:pPr indent="-393700" lvl="0" marL="457200" rtl="0" algn="l">
              <a:spcBef>
                <a:spcPts val="0"/>
              </a:spcBef>
              <a:spcAft>
                <a:spcPts val="0"/>
              </a:spcAft>
              <a:buSzPts val="2600"/>
              <a:buAutoNum type="arabicPeriod"/>
            </a:pPr>
            <a:r>
              <a:rPr lang="en" sz="2600"/>
              <a:t>Create a </a:t>
            </a:r>
            <a:r>
              <a:rPr lang="en" sz="2600" u="sng"/>
              <a:t>specification</a:t>
            </a:r>
            <a:r>
              <a:rPr lang="en" sz="2600"/>
              <a:t> for each component</a:t>
            </a:r>
            <a:endParaRPr sz="2600"/>
          </a:p>
          <a:p>
            <a:pPr indent="0" lvl="0" marL="914400" rtl="0" algn="l">
              <a:spcBef>
                <a:spcPts val="1200"/>
              </a:spcBef>
              <a:spcAft>
                <a:spcPts val="0"/>
              </a:spcAft>
              <a:buNone/>
            </a:pPr>
            <a:r>
              <a:rPr lang="en" sz="2200"/>
              <a:t>Potentially including pseudocode</a:t>
            </a:r>
            <a:endParaRPr sz="2200"/>
          </a:p>
          <a:p>
            <a:pPr indent="-393700" lvl="0" marL="457200" rtl="0" algn="l">
              <a:spcBef>
                <a:spcPts val="1200"/>
              </a:spcBef>
              <a:spcAft>
                <a:spcPts val="0"/>
              </a:spcAft>
              <a:buSzPts val="2600"/>
              <a:buAutoNum type="arabicPeriod"/>
            </a:pPr>
            <a:r>
              <a:rPr lang="en" sz="2600"/>
              <a:t>Create </a:t>
            </a:r>
            <a:r>
              <a:rPr lang="en" sz="2600" u="sng"/>
              <a:t>interaction diagrams</a:t>
            </a:r>
            <a:r>
              <a:rPr lang="en" sz="2600"/>
              <a:t> for how components interact</a:t>
            </a:r>
            <a:endParaRPr sz="2600"/>
          </a:p>
          <a:p>
            <a:pPr indent="0" lvl="0" marL="0" rtl="0" algn="l">
              <a:spcBef>
                <a:spcPts val="1200"/>
              </a:spcBef>
              <a:spcAft>
                <a:spcPts val="1200"/>
              </a:spcAft>
              <a:buNone/>
            </a:pPr>
            <a:r>
              <a:rPr lang="en" sz="2400"/>
              <a:t>Use a Markdown file in the </a:t>
            </a:r>
            <a:r>
              <a:rPr lang="en" sz="2400">
                <a:latin typeface="Courier New"/>
                <a:ea typeface="Courier New"/>
                <a:cs typeface="Courier New"/>
                <a:sym typeface="Courier New"/>
              </a:rPr>
              <a:t>doc</a:t>
            </a:r>
            <a:r>
              <a:rPr lang="en" sz="2400"/>
              <a:t> directory </a:t>
            </a:r>
            <a:endParaRPr sz="22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From Design Onwards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Milestones</a:t>
            </a:r>
            <a:endParaRPr/>
          </a:p>
        </p:txBody>
      </p:sp>
      <p:sp>
        <p:nvSpPr>
          <p:cNvPr id="334" name="Google Shape;334;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What are you actually going to </a:t>
            </a:r>
            <a:r>
              <a:rPr i="1" lang="en" sz="2400" u="sng"/>
              <a:t>do</a:t>
            </a:r>
            <a:r>
              <a:rPr lang="en" sz="2400"/>
              <a:t> and in what </a:t>
            </a:r>
            <a:r>
              <a:rPr i="1" lang="en" sz="2400" u="sng"/>
              <a:t>order</a:t>
            </a:r>
            <a:r>
              <a:rPr lang="en" sz="2400"/>
              <a:t>?</a:t>
            </a:r>
            <a:endParaRPr sz="2400"/>
          </a:p>
          <a:p>
            <a:pPr indent="-381000" lvl="0" marL="457200" rtl="0" algn="l">
              <a:spcBef>
                <a:spcPts val="0"/>
              </a:spcBef>
              <a:spcAft>
                <a:spcPts val="0"/>
              </a:spcAft>
              <a:buSzPts val="2400"/>
              <a:buChar char="●"/>
            </a:pPr>
            <a:r>
              <a:rPr lang="en" sz="2400"/>
              <a:t>Are there any </a:t>
            </a:r>
            <a:r>
              <a:rPr i="1" lang="en" sz="2400" u="sng"/>
              <a:t>dependencies</a:t>
            </a:r>
            <a:r>
              <a:rPr lang="en" sz="2400"/>
              <a:t> between components such that you must build Component A before Component B?</a:t>
            </a:r>
            <a:endParaRPr sz="2400"/>
          </a:p>
          <a:p>
            <a:pPr indent="-381000" lvl="0" marL="457200" rtl="0" algn="l">
              <a:spcBef>
                <a:spcPts val="0"/>
              </a:spcBef>
              <a:spcAft>
                <a:spcPts val="0"/>
              </a:spcAft>
              <a:buSzPts val="2400"/>
              <a:buChar char="●"/>
            </a:pPr>
            <a:r>
              <a:rPr lang="en" sz="2400"/>
              <a:t>What will success look like?</a:t>
            </a:r>
            <a:endParaRPr sz="2400"/>
          </a:p>
          <a:p>
            <a:pPr indent="-381000" lvl="0" marL="457200" rtl="0" algn="l">
              <a:spcBef>
                <a:spcPts val="0"/>
              </a:spcBef>
              <a:spcAft>
                <a:spcPts val="0"/>
              </a:spcAft>
              <a:buSzPts val="2400"/>
              <a:buChar char="●"/>
            </a:pPr>
            <a:r>
              <a:rPr lang="en" sz="2400"/>
              <a:t>This is not specific tasks - these are </a:t>
            </a:r>
            <a:r>
              <a:rPr lang="en" sz="2400"/>
              <a:t>broad</a:t>
            </a:r>
            <a:r>
              <a:rPr lang="en" sz="2400"/>
              <a:t> strokes</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1"/>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1"/>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Effect filter="fade" transition="in">
                                      <p:cBhvr>
                                        <p:cTn dur="1"/>
                                        <p:tgtEl>
                                          <p:spTgt spid="33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3" st="3"/>
                                            </p:txEl>
                                          </p:spTgt>
                                        </p:tgtEl>
                                        <p:attrNameLst>
                                          <p:attrName>style.visibility</p:attrName>
                                        </p:attrNameLst>
                                      </p:cBhvr>
                                      <p:to>
                                        <p:strVal val="visible"/>
                                      </p:to>
                                    </p:set>
                                    <p:animEffect filter="fade" transition="in">
                                      <p:cBhvr>
                                        <p:cTn dur="1"/>
                                        <p:tgtEl>
                                          <p:spTgt spid="33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ATM milestones</a:t>
            </a:r>
            <a:endParaRPr/>
          </a:p>
        </p:txBody>
      </p:sp>
      <p:sp>
        <p:nvSpPr>
          <p:cNvPr id="340" name="Google Shape;340;p56"/>
          <p:cNvSpPr txBox="1"/>
          <p:nvPr>
            <p:ph idx="1" type="body"/>
          </p:nvPr>
        </p:nvSpPr>
        <p:spPr>
          <a:xfrm>
            <a:off x="311700" y="1152475"/>
            <a:ext cx="8520600" cy="37320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SzPts val="1900"/>
              <a:buAutoNum type="arabicPeriod"/>
            </a:pPr>
            <a:r>
              <a:rPr b="1" lang="en" sz="1900"/>
              <a:t>Build account infrastructure</a:t>
            </a:r>
            <a:br>
              <a:rPr lang="en" sz="1900"/>
            </a:br>
            <a:r>
              <a:rPr b="1" lang="en" sz="1900"/>
              <a:t>Success</a:t>
            </a:r>
            <a:r>
              <a:rPr b="1" lang="en" sz="1900"/>
              <a:t>:</a:t>
            </a:r>
            <a:r>
              <a:rPr lang="en" sz="1900"/>
              <a:t> account database and middle control layer exist that can access an account</a:t>
            </a:r>
            <a:endParaRPr sz="1900"/>
          </a:p>
          <a:p>
            <a:pPr indent="-349250" lvl="0" marL="457200" rtl="0" algn="l">
              <a:spcBef>
                <a:spcPts val="0"/>
              </a:spcBef>
              <a:spcAft>
                <a:spcPts val="0"/>
              </a:spcAft>
              <a:buSzPts val="1900"/>
              <a:buAutoNum type="arabicPeriod"/>
            </a:pPr>
            <a:r>
              <a:rPr b="1" lang="en" sz="1900"/>
              <a:t>Build user authentication flow</a:t>
            </a:r>
            <a:br>
              <a:rPr b="1" lang="en" sz="1900"/>
            </a:br>
            <a:r>
              <a:rPr b="1" lang="en" sz="1900"/>
              <a:t>Success:</a:t>
            </a:r>
            <a:r>
              <a:rPr lang="en" sz="1900"/>
              <a:t> manually authenticate a user with a PIN by calling the Python functions directly</a:t>
            </a:r>
            <a:endParaRPr sz="1900"/>
          </a:p>
          <a:p>
            <a:pPr indent="-349250" lvl="0" marL="457200" rtl="0" algn="l">
              <a:spcBef>
                <a:spcPts val="0"/>
              </a:spcBef>
              <a:spcAft>
                <a:spcPts val="0"/>
              </a:spcAft>
              <a:buSzPts val="1900"/>
              <a:buAutoNum type="arabicPeriod"/>
            </a:pPr>
            <a:r>
              <a:rPr b="1" lang="en" sz="1900"/>
              <a:t>Build user interface</a:t>
            </a:r>
            <a:br>
              <a:rPr b="1" lang="en" sz="1900"/>
            </a:br>
            <a:r>
              <a:rPr b="1" lang="en" sz="1900"/>
              <a:t>Success:</a:t>
            </a:r>
            <a:r>
              <a:rPr lang="en" sz="1900"/>
              <a:t> user can log onto their account with their </a:t>
            </a:r>
            <a:r>
              <a:rPr lang="en" sz="1900"/>
              <a:t>account</a:t>
            </a:r>
            <a:r>
              <a:rPr lang="en" sz="1900"/>
              <a:t> no. and PIN</a:t>
            </a:r>
            <a:endParaRPr sz="1900"/>
          </a:p>
          <a:p>
            <a:pPr indent="-349250" lvl="0" marL="457200" rtl="0" algn="l">
              <a:spcBef>
                <a:spcPts val="0"/>
              </a:spcBef>
              <a:spcAft>
                <a:spcPts val="0"/>
              </a:spcAft>
              <a:buSzPts val="1900"/>
              <a:buAutoNum type="arabicPeriod"/>
            </a:pPr>
            <a:r>
              <a:rPr b="1" lang="en" sz="1900"/>
              <a:t>Build account withdrawal/deposit features</a:t>
            </a:r>
            <a:br>
              <a:rPr b="1" lang="en" sz="1900"/>
            </a:br>
            <a:r>
              <a:rPr b="1" lang="en" sz="1900"/>
              <a:t>Success:</a:t>
            </a:r>
            <a:r>
              <a:rPr lang="en" sz="1900"/>
              <a:t> user can fully access funds in their account</a:t>
            </a:r>
            <a:endParaRPr sz="19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Implementing a component</a:t>
            </a:r>
            <a:endParaRPr/>
          </a:p>
        </p:txBody>
      </p:sp>
      <p:sp>
        <p:nvSpPr>
          <p:cNvPr id="346" name="Google Shape;34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Recommended approach:</a:t>
            </a:r>
            <a:endParaRPr sz="2200"/>
          </a:p>
          <a:p>
            <a:pPr indent="-368300" lvl="0" marL="457200" rtl="0" algn="l">
              <a:spcBef>
                <a:spcPts val="1200"/>
              </a:spcBef>
              <a:spcAft>
                <a:spcPts val="0"/>
              </a:spcAft>
              <a:buSzPts val="2200"/>
              <a:buAutoNum type="arabicPeriod"/>
            </a:pPr>
            <a:r>
              <a:rPr lang="en" sz="2200"/>
              <a:t>Write the </a:t>
            </a:r>
            <a:r>
              <a:rPr i="1" lang="en" sz="2200"/>
              <a:t>interface</a:t>
            </a:r>
            <a:r>
              <a:rPr lang="en" sz="2200"/>
              <a:t> for the component.</a:t>
            </a:r>
            <a:endParaRPr sz="2200"/>
          </a:p>
          <a:p>
            <a:pPr indent="-368300" lvl="0" marL="457200" rtl="0" algn="l">
              <a:spcBef>
                <a:spcPts val="0"/>
              </a:spcBef>
              <a:spcAft>
                <a:spcPts val="0"/>
              </a:spcAft>
              <a:buSzPts val="2200"/>
              <a:buAutoNum type="arabicPeriod"/>
            </a:pPr>
            <a:r>
              <a:rPr lang="en" sz="2200"/>
              <a:t>Write some </a:t>
            </a:r>
            <a:r>
              <a:rPr i="1" lang="en" sz="2200"/>
              <a:t>tests</a:t>
            </a:r>
            <a:r>
              <a:rPr lang="en" sz="2200"/>
              <a:t> for the component.</a:t>
            </a:r>
            <a:endParaRPr sz="2200"/>
          </a:p>
          <a:p>
            <a:pPr indent="-368300" lvl="0" marL="457200" rtl="0" algn="l">
              <a:spcBef>
                <a:spcPts val="0"/>
              </a:spcBef>
              <a:spcAft>
                <a:spcPts val="0"/>
              </a:spcAft>
              <a:buSzPts val="2200"/>
              <a:buAutoNum type="arabicPeriod"/>
            </a:pPr>
            <a:r>
              <a:rPr lang="en" sz="2200"/>
              <a:t>Write the </a:t>
            </a:r>
            <a:r>
              <a:rPr i="1" lang="en" sz="2200"/>
              <a:t>implementation</a:t>
            </a:r>
            <a:r>
              <a:rPr lang="en" sz="2200"/>
              <a:t> of the component.</a:t>
            </a:r>
            <a:endParaRPr sz="2200"/>
          </a:p>
          <a:p>
            <a:pPr indent="-368300" lvl="0" marL="457200" rtl="0" algn="l">
              <a:spcBef>
                <a:spcPts val="0"/>
              </a:spcBef>
              <a:spcAft>
                <a:spcPts val="0"/>
              </a:spcAft>
              <a:buSzPts val="2200"/>
              <a:buAutoNum type="arabicPeriod"/>
            </a:pPr>
            <a:r>
              <a:rPr lang="en" sz="2200"/>
              <a:t>Iterate on the tests as you identify more.</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
                                        <p:tgtEl>
                                          <p:spTgt spid="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1"/>
                                        <p:tgtEl>
                                          <p:spTgt spid="3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animEffect filter="fade" transition="in">
                                      <p:cBhvr>
                                        <p:cTn dur="1"/>
                                        <p:tgtEl>
                                          <p:spTgt spid="34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Dividing up work</a:t>
            </a:r>
            <a:endParaRPr/>
          </a:p>
        </p:txBody>
      </p:sp>
      <p:sp>
        <p:nvSpPr>
          <p:cNvPr id="352" name="Google Shape;35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Components can be a good natural division of work</a:t>
            </a:r>
            <a:endParaRPr sz="2200"/>
          </a:p>
          <a:p>
            <a:pPr indent="-368300" lvl="0" marL="457200" rtl="0" algn="l">
              <a:spcBef>
                <a:spcPts val="0"/>
              </a:spcBef>
              <a:spcAft>
                <a:spcPts val="0"/>
              </a:spcAft>
              <a:buSzPts val="2200"/>
              <a:buChar char="●"/>
            </a:pPr>
            <a:r>
              <a:rPr lang="en" sz="2200"/>
              <a:t>Example:</a:t>
            </a:r>
            <a:endParaRPr sz="2200"/>
          </a:p>
          <a:p>
            <a:pPr indent="-342900" lvl="1" marL="914400" rtl="0" algn="l">
              <a:spcBef>
                <a:spcPts val="0"/>
              </a:spcBef>
              <a:spcAft>
                <a:spcPts val="0"/>
              </a:spcAft>
              <a:buSzPts val="1800"/>
              <a:buChar char="○"/>
            </a:pPr>
            <a:r>
              <a:rPr lang="en" sz="1800"/>
              <a:t>Melissa builds the user interface components</a:t>
            </a:r>
            <a:endParaRPr sz="1800"/>
          </a:p>
          <a:p>
            <a:pPr indent="-342900" lvl="1" marL="914400" rtl="0" algn="l">
              <a:spcBef>
                <a:spcPts val="0"/>
              </a:spcBef>
              <a:spcAft>
                <a:spcPts val="0"/>
              </a:spcAft>
              <a:buSzPts val="1800"/>
              <a:buChar char="○"/>
            </a:pPr>
            <a:r>
              <a:rPr lang="en" sz="1800"/>
              <a:t>Amrit builds the machine learning model</a:t>
            </a:r>
            <a:endParaRPr sz="1800"/>
          </a:p>
          <a:p>
            <a:pPr indent="-342900" lvl="1" marL="914400" rtl="0" algn="l">
              <a:spcBef>
                <a:spcPts val="0"/>
              </a:spcBef>
              <a:spcAft>
                <a:spcPts val="0"/>
              </a:spcAft>
              <a:buSzPts val="1800"/>
              <a:buChar char="○"/>
            </a:pPr>
            <a:r>
              <a:rPr lang="en" sz="1800"/>
              <a:t>Tara builds the control logic layer</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i="1" lang="en"/>
              <a:t>This is not the only way to divide up work!</a:t>
            </a:r>
            <a:endParaRPr i="1"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8" name="Google Shape;35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More details on expected output: </a:t>
            </a:r>
            <a:r>
              <a:rPr lang="en" u="sng">
                <a:solidFill>
                  <a:schemeClr val="hlink"/>
                </a:solidFill>
                <a:hlinkClick r:id="rId3"/>
              </a:rPr>
              <a:t>https://uwdata515.github.io/projects.html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software design?</a:t>
            </a:r>
            <a:endParaRPr/>
          </a:p>
        </p:txBody>
      </p:sp>
      <p:sp>
        <p:nvSpPr>
          <p:cNvPr id="87" name="Google Shape;87;p17"/>
          <p:cNvSpPr txBox="1"/>
          <p:nvPr>
            <p:ph idx="1" type="body"/>
          </p:nvPr>
        </p:nvSpPr>
        <p:spPr>
          <a:xfrm>
            <a:off x="311700" y="1152475"/>
            <a:ext cx="8520600" cy="377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900"/>
              <a:t>"The hardest single part of building a software system is deciding precisely what to build. No other part of the conceptual work is so difficult as establishing the detailed technical requirements, including all the interfaces to people, to machines, and to other software systems. No other part of the work so cripples the resulting system if done wrong. No other part is more difficult to rectify later.</a:t>
            </a:r>
            <a:endParaRPr sz="1900"/>
          </a:p>
          <a:p>
            <a:pPr indent="0" lvl="0" marL="0" rtl="0" algn="l">
              <a:spcBef>
                <a:spcPts val="1200"/>
              </a:spcBef>
              <a:spcAft>
                <a:spcPts val="0"/>
              </a:spcAft>
              <a:buClr>
                <a:schemeClr val="dk1"/>
              </a:buClr>
              <a:buSzPts val="1100"/>
              <a:buFont typeface="Arial"/>
              <a:buNone/>
            </a:pPr>
            <a:r>
              <a:rPr lang="en" sz="1900"/>
              <a:t>Therefore the most important function that software builders do for their clients is the iterative extraction and refinement of the product requirements."</a:t>
            </a:r>
            <a:endParaRPr sz="1900"/>
          </a:p>
          <a:p>
            <a:pPr indent="-349250" lvl="0" marL="3200400" rtl="0" algn="l">
              <a:spcBef>
                <a:spcPts val="1200"/>
              </a:spcBef>
              <a:spcAft>
                <a:spcPts val="0"/>
              </a:spcAft>
              <a:buSzPts val="1900"/>
              <a:buChar char="-"/>
            </a:pPr>
            <a:r>
              <a:rPr lang="en" sz="1900"/>
              <a:t>Fred Brooks, </a:t>
            </a:r>
            <a:r>
              <a:rPr i="1" lang="en" sz="1900" u="sng">
                <a:solidFill>
                  <a:schemeClr val="hlink"/>
                </a:solidFill>
                <a:hlinkClick r:id="rId3"/>
              </a:rPr>
              <a:t>The Mythical Man-Month</a:t>
            </a:r>
            <a:endParaRPr i="1"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Fred Brooks’ suggested planning schedule</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SzPts val="2400"/>
              <a:buChar char="●"/>
            </a:pPr>
            <a:r>
              <a:rPr lang="en" sz="2400"/>
              <a:t>1/3 for design</a:t>
            </a:r>
            <a:endParaRPr sz="2400"/>
          </a:p>
          <a:p>
            <a:pPr indent="-381000" lvl="0" marL="457200" rtl="0" algn="l">
              <a:spcBef>
                <a:spcPts val="0"/>
              </a:spcBef>
              <a:spcAft>
                <a:spcPts val="0"/>
              </a:spcAft>
              <a:buSzPts val="2400"/>
              <a:buChar char="●"/>
            </a:pPr>
            <a:r>
              <a:rPr lang="en" sz="2400"/>
              <a:t>1/6 for coding</a:t>
            </a:r>
            <a:endParaRPr sz="2400"/>
          </a:p>
          <a:p>
            <a:pPr indent="-381000" lvl="0" marL="457200" rtl="0" algn="l">
              <a:spcBef>
                <a:spcPts val="0"/>
              </a:spcBef>
              <a:spcAft>
                <a:spcPts val="0"/>
              </a:spcAft>
              <a:buSzPts val="2400"/>
              <a:buChar char="●"/>
            </a:pPr>
            <a:r>
              <a:rPr lang="en" sz="2400"/>
              <a:t>1/4 for unit/component testing</a:t>
            </a:r>
            <a:endParaRPr sz="2400"/>
          </a:p>
          <a:p>
            <a:pPr indent="-381000" lvl="0" marL="457200" rtl="0" algn="l">
              <a:spcBef>
                <a:spcPts val="0"/>
              </a:spcBef>
              <a:spcAft>
                <a:spcPts val="0"/>
              </a:spcAft>
              <a:buSzPts val="2400"/>
              <a:buChar char="●"/>
            </a:pPr>
            <a:r>
              <a:rPr lang="en" sz="2400"/>
              <a:t>1/4 for system testing</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Classic Dilemma</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200"/>
          </a:p>
        </p:txBody>
      </p:sp>
      <p:sp>
        <p:nvSpPr>
          <p:cNvPr id="100" name="Google Shape;100;p19"/>
          <p:cNvSpPr/>
          <p:nvPr/>
        </p:nvSpPr>
        <p:spPr>
          <a:xfrm>
            <a:off x="3112200" y="1661277"/>
            <a:ext cx="2919600" cy="2398800"/>
          </a:xfrm>
          <a:prstGeom prst="triangle">
            <a:avLst>
              <a:gd fmla="val 50000" name="adj"/>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txBox="1"/>
          <p:nvPr/>
        </p:nvSpPr>
        <p:spPr>
          <a:xfrm>
            <a:off x="3761614" y="2942096"/>
            <a:ext cx="1621500" cy="96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Choose two</a:t>
            </a:r>
            <a:endParaRPr sz="2300">
              <a:solidFill>
                <a:srgbClr val="0C58D3"/>
              </a:solidFill>
            </a:endParaRPr>
          </a:p>
        </p:txBody>
      </p:sp>
      <p:sp>
        <p:nvSpPr>
          <p:cNvPr id="102" name="Google Shape;102;p19"/>
          <p:cNvSpPr txBox="1"/>
          <p:nvPr/>
        </p:nvSpPr>
        <p:spPr>
          <a:xfrm>
            <a:off x="3761625" y="1209275"/>
            <a:ext cx="1621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Good</a:t>
            </a:r>
            <a:endParaRPr sz="2300">
              <a:solidFill>
                <a:srgbClr val="0C58D3"/>
              </a:solidFill>
            </a:endParaRPr>
          </a:p>
        </p:txBody>
      </p:sp>
      <p:sp>
        <p:nvSpPr>
          <p:cNvPr id="103" name="Google Shape;103;p19"/>
          <p:cNvSpPr txBox="1"/>
          <p:nvPr/>
        </p:nvSpPr>
        <p:spPr>
          <a:xfrm>
            <a:off x="1490700" y="3739875"/>
            <a:ext cx="1621500" cy="57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300">
                <a:solidFill>
                  <a:srgbClr val="0C58D3"/>
                </a:solidFill>
                <a:latin typeface="Roboto"/>
                <a:ea typeface="Roboto"/>
                <a:cs typeface="Roboto"/>
                <a:sym typeface="Roboto"/>
              </a:rPr>
              <a:t>Fast</a:t>
            </a:r>
            <a:endParaRPr sz="2300">
              <a:solidFill>
                <a:srgbClr val="0C58D3"/>
              </a:solidFill>
            </a:endParaRPr>
          </a:p>
        </p:txBody>
      </p:sp>
      <p:sp>
        <p:nvSpPr>
          <p:cNvPr id="104" name="Google Shape;104;p19"/>
          <p:cNvSpPr txBox="1"/>
          <p:nvPr/>
        </p:nvSpPr>
        <p:spPr>
          <a:xfrm>
            <a:off x="6032550" y="3739875"/>
            <a:ext cx="1621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rgbClr val="0C58D3"/>
                </a:solidFill>
                <a:latin typeface="Roboto"/>
                <a:ea typeface="Roboto"/>
                <a:cs typeface="Roboto"/>
                <a:sym typeface="Roboto"/>
              </a:rPr>
              <a:t>Cheap</a:t>
            </a:r>
            <a:endParaRPr sz="2300">
              <a:solidFill>
                <a:srgbClr val="0C58D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Classic Dilemma: Software Edition</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2200"/>
          </a:p>
        </p:txBody>
      </p:sp>
      <p:sp>
        <p:nvSpPr>
          <p:cNvPr id="111" name="Google Shape;111;p20"/>
          <p:cNvSpPr/>
          <p:nvPr/>
        </p:nvSpPr>
        <p:spPr>
          <a:xfrm>
            <a:off x="3112200" y="1661277"/>
            <a:ext cx="2919600" cy="2398800"/>
          </a:xfrm>
          <a:prstGeom prst="triangle">
            <a:avLst>
              <a:gd fmla="val 50000" name="adj"/>
            </a:avLst>
          </a:prstGeom>
          <a:solidFill>
            <a:srgbClr val="A1C3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0"/>
          <p:cNvSpPr txBox="1"/>
          <p:nvPr/>
        </p:nvSpPr>
        <p:spPr>
          <a:xfrm>
            <a:off x="3761614" y="2942096"/>
            <a:ext cx="1621500" cy="965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Choose two</a:t>
            </a:r>
            <a:endParaRPr sz="2300">
              <a:solidFill>
                <a:srgbClr val="0C58D3"/>
              </a:solidFill>
            </a:endParaRPr>
          </a:p>
        </p:txBody>
      </p:sp>
      <p:sp>
        <p:nvSpPr>
          <p:cNvPr id="113" name="Google Shape;113;p20"/>
          <p:cNvSpPr txBox="1"/>
          <p:nvPr/>
        </p:nvSpPr>
        <p:spPr>
          <a:xfrm>
            <a:off x="3761625" y="1209275"/>
            <a:ext cx="1621500" cy="5727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300">
                <a:solidFill>
                  <a:srgbClr val="0C58D3"/>
                </a:solidFill>
                <a:latin typeface="Roboto"/>
                <a:ea typeface="Roboto"/>
                <a:cs typeface="Roboto"/>
                <a:sym typeface="Roboto"/>
              </a:rPr>
              <a:t>Features</a:t>
            </a:r>
            <a:endParaRPr sz="2300">
              <a:solidFill>
                <a:srgbClr val="0C58D3"/>
              </a:solidFill>
            </a:endParaRPr>
          </a:p>
        </p:txBody>
      </p:sp>
      <p:sp>
        <p:nvSpPr>
          <p:cNvPr id="114" name="Google Shape;114;p20"/>
          <p:cNvSpPr txBox="1"/>
          <p:nvPr/>
        </p:nvSpPr>
        <p:spPr>
          <a:xfrm>
            <a:off x="1490700" y="3739875"/>
            <a:ext cx="1621500" cy="5727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0"/>
              </a:spcAft>
              <a:buNone/>
            </a:pPr>
            <a:r>
              <a:rPr b="1" lang="en" sz="2300">
                <a:solidFill>
                  <a:srgbClr val="0C58D3"/>
                </a:solidFill>
                <a:latin typeface="Roboto"/>
                <a:ea typeface="Roboto"/>
                <a:cs typeface="Roboto"/>
                <a:sym typeface="Roboto"/>
              </a:rPr>
              <a:t>Time</a:t>
            </a:r>
            <a:endParaRPr sz="2300">
              <a:solidFill>
                <a:srgbClr val="0C58D3"/>
              </a:solidFill>
            </a:endParaRPr>
          </a:p>
        </p:txBody>
      </p:sp>
      <p:sp>
        <p:nvSpPr>
          <p:cNvPr id="115" name="Google Shape;115;p20"/>
          <p:cNvSpPr txBox="1"/>
          <p:nvPr/>
        </p:nvSpPr>
        <p:spPr>
          <a:xfrm>
            <a:off x="6032550" y="3739875"/>
            <a:ext cx="16215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rgbClr val="0C58D3"/>
                </a:solidFill>
                <a:latin typeface="Roboto"/>
                <a:ea typeface="Roboto"/>
                <a:cs typeface="Roboto"/>
                <a:sym typeface="Roboto"/>
              </a:rPr>
              <a:t>Resources</a:t>
            </a:r>
            <a:endParaRPr sz="2300">
              <a:solidFill>
                <a:srgbClr val="0C58D3"/>
              </a:solidFill>
            </a:endParaRPr>
          </a:p>
        </p:txBody>
      </p:sp>
      <p:pic>
        <p:nvPicPr>
          <p:cNvPr id="116" name="Google Shape;116;p20"/>
          <p:cNvPicPr preferRelativeResize="0"/>
          <p:nvPr/>
        </p:nvPicPr>
        <p:blipFill>
          <a:blip r:embed="rId3">
            <a:alphaModFix/>
          </a:blip>
          <a:stretch>
            <a:fillRect/>
          </a:stretch>
        </p:blipFill>
        <p:spPr>
          <a:xfrm>
            <a:off x="6343823" y="1365500"/>
            <a:ext cx="2440050" cy="15766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Prevent Feature Creep</a:t>
            </a:r>
            <a:endParaRPr/>
          </a:p>
        </p:txBody>
      </p:sp>
      <p:sp>
        <p:nvSpPr>
          <p:cNvPr id="122" name="Google Shape;122;p21"/>
          <p:cNvSpPr txBox="1"/>
          <p:nvPr>
            <p:ph idx="1" type="body"/>
          </p:nvPr>
        </p:nvSpPr>
        <p:spPr>
          <a:xfrm>
            <a:off x="311700" y="1152475"/>
            <a:ext cx="8520600" cy="3746100"/>
          </a:xfrm>
          <a:prstGeom prst="rect">
            <a:avLst/>
          </a:prstGeom>
        </p:spPr>
        <p:txBody>
          <a:bodyPr anchorCtr="0" anchor="t" bIns="91425" lIns="91425" spcFirstLastPara="1" rIns="91425" wrap="square" tIns="91425">
            <a:normAutofit/>
          </a:bodyPr>
          <a:lstStyle/>
          <a:p>
            <a:pPr indent="-374650" lvl="0" marL="457200" rtl="0" algn="l">
              <a:lnSpc>
                <a:spcPct val="105000"/>
              </a:lnSpc>
              <a:spcBef>
                <a:spcPts val="0"/>
              </a:spcBef>
              <a:spcAft>
                <a:spcPts val="0"/>
              </a:spcAft>
              <a:buSzPts val="2300"/>
              <a:buChar char="●"/>
            </a:pPr>
            <a:r>
              <a:rPr b="1" lang="en" sz="2300"/>
              <a:t>Feature creep</a:t>
            </a:r>
            <a:r>
              <a:rPr lang="en" sz="2300"/>
              <a:t>: gradual accumulation of features over time</a:t>
            </a:r>
            <a:endParaRPr sz="2300"/>
          </a:p>
          <a:p>
            <a:pPr indent="-349250" lvl="1" marL="914400" rtl="0" algn="l">
              <a:lnSpc>
                <a:spcPct val="105000"/>
              </a:lnSpc>
              <a:spcBef>
                <a:spcPts val="0"/>
              </a:spcBef>
              <a:spcAft>
                <a:spcPts val="0"/>
              </a:spcAft>
              <a:buSzPts val="1900"/>
              <a:buChar char="○"/>
            </a:pPr>
            <a:r>
              <a:rPr lang="en" sz="1900"/>
              <a:t>Often has a negative overall effect on a project</a:t>
            </a:r>
            <a:endParaRPr sz="1900"/>
          </a:p>
          <a:p>
            <a:pPr indent="-374650" lvl="0" marL="457200" rtl="0" algn="l">
              <a:lnSpc>
                <a:spcPct val="105000"/>
              </a:lnSpc>
              <a:spcBef>
                <a:spcPts val="0"/>
              </a:spcBef>
              <a:spcAft>
                <a:spcPts val="0"/>
              </a:spcAft>
              <a:buSzPts val="2300"/>
              <a:buChar char="●"/>
            </a:pPr>
            <a:r>
              <a:rPr lang="en" sz="2300"/>
              <a:t>Why does it happen?</a:t>
            </a:r>
            <a:endParaRPr sz="2300"/>
          </a:p>
          <a:p>
            <a:pPr indent="-349250" lvl="1" marL="914400" rtl="0" algn="l">
              <a:lnSpc>
                <a:spcPct val="105000"/>
              </a:lnSpc>
              <a:spcBef>
                <a:spcPts val="0"/>
              </a:spcBef>
              <a:spcAft>
                <a:spcPts val="0"/>
              </a:spcAft>
              <a:buSzPts val="1900"/>
              <a:buChar char="○"/>
            </a:pPr>
            <a:r>
              <a:rPr lang="en" sz="1900"/>
              <a:t>Features are “fun”!</a:t>
            </a:r>
            <a:endParaRPr sz="1900"/>
          </a:p>
          <a:p>
            <a:pPr indent="-349250" lvl="2" marL="1371600" rtl="0" algn="l">
              <a:lnSpc>
                <a:spcPct val="105000"/>
              </a:lnSpc>
              <a:spcBef>
                <a:spcPts val="0"/>
              </a:spcBef>
              <a:spcAft>
                <a:spcPts val="0"/>
              </a:spcAft>
              <a:buSzPts val="1900"/>
              <a:buChar char="■"/>
            </a:pPr>
            <a:r>
              <a:rPr lang="en" sz="1900"/>
              <a:t>Developers like to code them</a:t>
            </a:r>
            <a:endParaRPr sz="1900"/>
          </a:p>
          <a:p>
            <a:pPr indent="-349250" lvl="2" marL="1371600" rtl="0" algn="l">
              <a:lnSpc>
                <a:spcPct val="105000"/>
              </a:lnSpc>
              <a:spcBef>
                <a:spcPts val="0"/>
              </a:spcBef>
              <a:spcAft>
                <a:spcPts val="0"/>
              </a:spcAft>
              <a:buSzPts val="1900"/>
              <a:buChar char="■"/>
            </a:pPr>
            <a:r>
              <a:rPr lang="en" sz="1900"/>
              <a:t>Marketers like to brag about them</a:t>
            </a:r>
            <a:endParaRPr sz="1900"/>
          </a:p>
          <a:p>
            <a:pPr indent="-349250" lvl="2" marL="1371600" rtl="0" algn="l">
              <a:lnSpc>
                <a:spcPct val="105000"/>
              </a:lnSpc>
              <a:spcBef>
                <a:spcPts val="0"/>
              </a:spcBef>
              <a:spcAft>
                <a:spcPts val="0"/>
              </a:spcAft>
              <a:buSzPts val="1900"/>
              <a:buChar char="■"/>
            </a:pPr>
            <a:r>
              <a:rPr lang="en" sz="1900"/>
              <a:t>Users want them</a:t>
            </a:r>
            <a:endParaRPr sz="1900"/>
          </a:p>
          <a:p>
            <a:pPr indent="-349250" lvl="1" marL="914400" rtl="0" algn="l">
              <a:lnSpc>
                <a:spcPct val="105000"/>
              </a:lnSpc>
              <a:spcBef>
                <a:spcPts val="0"/>
              </a:spcBef>
              <a:spcAft>
                <a:spcPts val="0"/>
              </a:spcAft>
              <a:buSzPts val="1900"/>
              <a:buChar char="○"/>
            </a:pPr>
            <a:r>
              <a:rPr lang="en" sz="1900"/>
              <a:t>…but…</a:t>
            </a:r>
            <a:endParaRPr sz="1900"/>
          </a:p>
          <a:p>
            <a:pPr indent="-349250" lvl="2" marL="1371600" rtl="0" algn="l">
              <a:lnSpc>
                <a:spcPct val="105000"/>
              </a:lnSpc>
              <a:spcBef>
                <a:spcPts val="0"/>
              </a:spcBef>
              <a:spcAft>
                <a:spcPts val="0"/>
              </a:spcAft>
              <a:buSzPts val="1900"/>
              <a:buChar char="■"/>
            </a:pPr>
            <a:r>
              <a:rPr lang="en" sz="1900"/>
              <a:t>More bugs</a:t>
            </a:r>
            <a:endParaRPr sz="1900"/>
          </a:p>
          <a:p>
            <a:pPr indent="-349250" lvl="2" marL="1371600" rtl="0" algn="l">
              <a:lnSpc>
                <a:spcPct val="105000"/>
              </a:lnSpc>
              <a:spcBef>
                <a:spcPts val="0"/>
              </a:spcBef>
              <a:spcAft>
                <a:spcPts val="0"/>
              </a:spcAft>
              <a:buSzPts val="1900"/>
              <a:buChar char="■"/>
            </a:pPr>
            <a:r>
              <a:rPr lang="en" sz="1900"/>
              <a:t>More testing</a:t>
            </a:r>
            <a:endParaRPr sz="1900"/>
          </a:p>
          <a:p>
            <a:pPr indent="-349250" lvl="2" marL="1371600" rtl="0" algn="l">
              <a:lnSpc>
                <a:spcPct val="105000"/>
              </a:lnSpc>
              <a:spcBef>
                <a:spcPts val="0"/>
              </a:spcBef>
              <a:spcAft>
                <a:spcPts val="0"/>
              </a:spcAft>
              <a:buSzPts val="1900"/>
              <a:buChar char="■"/>
            </a:pPr>
            <a:r>
              <a:rPr lang="en" sz="1900"/>
              <a:t>More time</a:t>
            </a:r>
            <a:endParaRPr sz="1900"/>
          </a:p>
        </p:txBody>
      </p:sp>
      <p:pic>
        <p:nvPicPr>
          <p:cNvPr id="123" name="Google Shape;123;p21"/>
          <p:cNvPicPr preferRelativeResize="0"/>
          <p:nvPr/>
        </p:nvPicPr>
        <p:blipFill>
          <a:blip r:embed="rId3">
            <a:alphaModFix/>
          </a:blip>
          <a:stretch>
            <a:fillRect/>
          </a:stretch>
        </p:blipFill>
        <p:spPr>
          <a:xfrm>
            <a:off x="6162275" y="2727950"/>
            <a:ext cx="2210225" cy="193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