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e0c99e0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e0c99e0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0c99e00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e0c99e00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e0c99e00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e0c99e00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e0c99e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e0c99e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e0c99e0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e0c99e0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e0c99e0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e0c99e0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e0c99e0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e0c99e0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e0c99e00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e0c99e0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e0c99e0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e0c99e0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e0c99e00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e0c99e00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e0c99e00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e0c99e00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e0c99e0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e0c99e0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e0c99e0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e0c99e0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e0c99e00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e0c99e00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e0c99e0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e0c99e0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e0c99e00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e0c99e00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e0c99e0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e0c99e0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e0c99e00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e0c99e00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e0c99e00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e0c99e00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e0c99e00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e0c99e00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6626dee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6626dee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e0c99e00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e0c99e00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e0c99e00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e0c99e00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e0c99e00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e0c99e00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e0c99e00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e0c99e00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e0c99e00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e0c99e00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e0c99e00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e0c99e00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e0c99e00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ee0c99e00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hoosealicense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python/cpython/tree/3.11/Lib/urllib" TargetMode="External"/><Relationship Id="rId4" Type="http://schemas.openxmlformats.org/officeDocument/2006/relationships/hyperlink" Target="https://google.com" TargetMode="External"/><Relationship Id="rId5" Type="http://schemas.openxmlformats.org/officeDocument/2006/relationships/hyperlink" Target="https://goog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python/cpython/tree/3.11/Lib/tomllib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python/cpython/tree/3.11/Lib/jso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python/cpython/blob/3.11/Lib/collections/__init__.py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Modules, Packages, and Imports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25,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vs relative imports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Absolute Imports (works in Python 2 and 3)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Import from the top-level Python package. e.g.,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&lt;package&gt;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Relative Imports: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Import based on your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" sz="2000">
                <a:solidFill>
                  <a:schemeClr val="dk1"/>
                </a:solidFill>
              </a:rPr>
              <a:t> location.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</a:rPr>
              <a:t>Explicit </a:t>
            </a:r>
            <a:r>
              <a:rPr b="1" lang="en" sz="2400">
                <a:solidFill>
                  <a:schemeClr val="dk1"/>
                </a:solidFill>
              </a:rPr>
              <a:t>Relative Imports (works in Python 2 and 3)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Import using . (current directory) and .. (parent directory) notation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chemeClr val="dk1"/>
                </a:solidFill>
              </a:rPr>
              <a:t>Implicit </a:t>
            </a:r>
            <a:r>
              <a:rPr b="1" lang="en" sz="2400">
                <a:solidFill>
                  <a:schemeClr val="dk1"/>
                </a:solidFill>
              </a:rPr>
              <a:t>Relative Imports (only Python 2)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Discontinued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Wildcard imports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EVERYTHING from a package or module into the current namespace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*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BAD BAD BAD! Why?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Conflicts between names defined locally and the ones imported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code readability - where did a name come from?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Clutters the local namespace, which makes debugging more difficult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in the materials for today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myproject 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1" name="Google Shape;151;p26"/>
          <p:cNvGrpSpPr/>
          <p:nvPr/>
        </p:nvGrpSpPr>
        <p:grpSpPr>
          <a:xfrm>
            <a:off x="2137225" y="939500"/>
            <a:ext cx="6289500" cy="677100"/>
            <a:chOff x="2137225" y="939500"/>
            <a:chExt cx="6289500" cy="677100"/>
          </a:xfrm>
        </p:grpSpPr>
        <p:sp>
          <p:nvSpPr>
            <p:cNvPr id="152" name="Google Shape;152;p26"/>
            <p:cNvSpPr txBox="1"/>
            <p:nvPr/>
          </p:nvSpPr>
          <p:spPr>
            <a:xfrm>
              <a:off x="3650425" y="939500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is your git repository, usually matching the name on Github</a:t>
              </a:r>
              <a:endParaRPr sz="1600"/>
            </a:p>
          </p:txBody>
        </p:sp>
        <p:cxnSp>
          <p:nvCxnSpPr>
            <p:cNvPr id="153" name="Google Shape;153;p26"/>
            <p:cNvCxnSpPr>
              <a:stCxn id="152" idx="1"/>
            </p:cNvCxnSpPr>
            <p:nvPr/>
          </p:nvCxnSpPr>
          <p:spPr>
            <a:xfrm rot="10800000">
              <a:off x="2137225" y="12714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myproject 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0" name="Google Shape;160;p27"/>
          <p:cNvGrpSpPr/>
          <p:nvPr/>
        </p:nvGrpSpPr>
        <p:grpSpPr>
          <a:xfrm>
            <a:off x="2295025" y="1168975"/>
            <a:ext cx="6289500" cy="677100"/>
            <a:chOff x="2295025" y="1168975"/>
            <a:chExt cx="6289500" cy="677100"/>
          </a:xfrm>
        </p:grpSpPr>
        <p:sp>
          <p:nvSpPr>
            <p:cNvPr id="161" name="Google Shape;161;p27"/>
            <p:cNvSpPr txBox="1"/>
            <p:nvPr/>
          </p:nvSpPr>
          <p:spPr>
            <a:xfrm>
              <a:off x="3808225" y="11689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Markdown-formatted or plain text file describing the package</a:t>
              </a:r>
              <a:endParaRPr sz="1600"/>
            </a:p>
          </p:txBody>
        </p:sp>
        <p:cxnSp>
          <p:nvCxnSpPr>
            <p:cNvPr id="162" name="Google Shape;162;p27"/>
            <p:cNvCxnSpPr>
              <a:stCxn id="161" idx="1"/>
            </p:cNvCxnSpPr>
            <p:nvPr/>
          </p:nvCxnSpPr>
          <p:spPr>
            <a:xfrm rot="10800000">
              <a:off x="2295025" y="15009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myproject 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9" name="Google Shape;169;p28"/>
          <p:cNvGrpSpPr/>
          <p:nvPr/>
        </p:nvGrpSpPr>
        <p:grpSpPr>
          <a:xfrm>
            <a:off x="2230475" y="1445375"/>
            <a:ext cx="6289500" cy="677100"/>
            <a:chOff x="2230475" y="1445375"/>
            <a:chExt cx="6289500" cy="677100"/>
          </a:xfrm>
        </p:grpSpPr>
        <p:sp>
          <p:nvSpPr>
            <p:cNvPr id="170" name="Google Shape;170;p28"/>
            <p:cNvSpPr txBox="1"/>
            <p:nvPr/>
          </p:nvSpPr>
          <p:spPr>
            <a:xfrm>
              <a:off x="3743675" y="14453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u="sng">
                  <a:solidFill>
                    <a:schemeClr val="hlink"/>
                  </a:solidFill>
                  <a:hlinkClick r:id="rId3"/>
                </a:rPr>
                <a:t>Software license</a:t>
              </a:r>
              <a:r>
                <a:rPr lang="en" sz="1600"/>
                <a:t> specifying how others may use your code</a:t>
              </a:r>
              <a:endParaRPr sz="1600"/>
            </a:p>
          </p:txBody>
        </p:sp>
        <p:cxnSp>
          <p:nvCxnSpPr>
            <p:cNvPr id="171" name="Google Shape;171;p28"/>
            <p:cNvCxnSpPr>
              <a:stCxn id="170" idx="1"/>
            </p:cNvCxnSpPr>
            <p:nvPr/>
          </p:nvCxnSpPr>
          <p:spPr>
            <a:xfrm rot="10800000">
              <a:off x="2230475" y="17773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8" name="Google Shape;178;p29"/>
          <p:cNvGrpSpPr/>
          <p:nvPr/>
        </p:nvGrpSpPr>
        <p:grpSpPr>
          <a:xfrm>
            <a:off x="2409775" y="1696375"/>
            <a:ext cx="6289500" cy="677100"/>
            <a:chOff x="2409775" y="1696375"/>
            <a:chExt cx="6289500" cy="677100"/>
          </a:xfrm>
        </p:grpSpPr>
        <p:sp>
          <p:nvSpPr>
            <p:cNvPr id="179" name="Google Shape;179;p29"/>
            <p:cNvSpPr txBox="1"/>
            <p:nvPr/>
          </p:nvSpPr>
          <p:spPr>
            <a:xfrm>
              <a:off x="3922975" y="16963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The Python package, helpful for</a:t>
              </a:r>
              <a:endParaRPr sz="16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highlight>
                    <a:srgbClr val="F3F3F3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 myproject</a:t>
              </a:r>
              <a:r>
                <a:rPr lang="en" sz="1600"/>
                <a:t> into separate namespaces.</a:t>
              </a:r>
              <a:endParaRPr sz="1600"/>
            </a:p>
          </p:txBody>
        </p:sp>
        <p:cxnSp>
          <p:nvCxnSpPr>
            <p:cNvPr id="180" name="Google Shape;180;p29"/>
            <p:cNvCxnSpPr>
              <a:stCxn id="179" idx="1"/>
            </p:cNvCxnSpPr>
            <p:nvPr/>
          </p:nvCxnSpPr>
          <p:spPr>
            <a:xfrm rot="10800000">
              <a:off x="2409775" y="20283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7" name="Google Shape;187;p30"/>
          <p:cNvGrpSpPr/>
          <p:nvPr/>
        </p:nvGrpSpPr>
        <p:grpSpPr>
          <a:xfrm>
            <a:off x="3334842" y="1976075"/>
            <a:ext cx="5364315" cy="677100"/>
            <a:chOff x="2409775" y="1976075"/>
            <a:chExt cx="6289500" cy="677100"/>
          </a:xfrm>
        </p:grpSpPr>
        <p:sp>
          <p:nvSpPr>
            <p:cNvPr id="188" name="Google Shape;188;p30"/>
            <p:cNvSpPr txBox="1"/>
            <p:nvPr/>
          </p:nvSpPr>
          <p:spPr>
            <a:xfrm>
              <a:off x="3922975" y="19760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This module marks the directory as a Python package and is run upon import</a:t>
              </a:r>
              <a:endParaRPr sz="1600"/>
            </a:p>
          </p:txBody>
        </p:sp>
        <p:cxnSp>
          <p:nvCxnSpPr>
            <p:cNvPr id="189" name="Google Shape;189;p30"/>
            <p:cNvCxnSpPr>
              <a:stCxn id="188" idx="1"/>
            </p:cNvCxnSpPr>
            <p:nvPr/>
          </p:nvCxnSpPr>
          <p:spPr>
            <a:xfrm rot="10800000">
              <a:off x="2409775" y="23080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96" name="Google Shape;196;p31"/>
          <p:cNvGrpSpPr/>
          <p:nvPr/>
        </p:nvGrpSpPr>
        <p:grpSpPr>
          <a:xfrm>
            <a:off x="2703673" y="2233200"/>
            <a:ext cx="5815901" cy="677100"/>
            <a:chOff x="2409775" y="1976075"/>
            <a:chExt cx="6289500" cy="677100"/>
          </a:xfrm>
        </p:grpSpPr>
        <p:sp>
          <p:nvSpPr>
            <p:cNvPr id="197" name="Google Shape;197;p31"/>
            <p:cNvSpPr txBox="1"/>
            <p:nvPr/>
          </p:nvSpPr>
          <p:spPr>
            <a:xfrm>
              <a:off x="3922975" y="1976075"/>
              <a:ext cx="4776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Other modules in the package containing importable code.</a:t>
              </a:r>
              <a:endParaRPr sz="1600"/>
            </a:p>
          </p:txBody>
        </p:sp>
        <p:cxnSp>
          <p:nvCxnSpPr>
            <p:cNvPr id="198" name="Google Shape;198;p31"/>
            <p:cNvCxnSpPr>
              <a:stCxn id="197" idx="1"/>
            </p:cNvCxnSpPr>
            <p:nvPr/>
          </p:nvCxnSpPr>
          <p:spPr>
            <a:xfrm rot="10800000">
              <a:off x="2409775" y="2308025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Object</a:t>
            </a:r>
            <a:r>
              <a:rPr lang="en" sz="2500"/>
              <a:t>: Most things in Python, e.g. function, variable, class.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Module</a:t>
            </a:r>
            <a:r>
              <a:rPr lang="en" sz="2500"/>
              <a:t>: A *.py script; carries the name as the file.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Namespace</a:t>
            </a:r>
            <a:r>
              <a:rPr lang="en" sz="2500"/>
              <a:t>: A mapping of unique names to objects.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Package</a:t>
            </a:r>
            <a:r>
              <a:rPr lang="en" sz="2500"/>
              <a:t>: A directory-like concept that can hold multiple Python objects, modules, or subpackages under same namespace.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subpackage/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05" name="Google Shape;205;p32"/>
          <p:cNvGrpSpPr/>
          <p:nvPr/>
        </p:nvGrpSpPr>
        <p:grpSpPr>
          <a:xfrm>
            <a:off x="3621664" y="2423375"/>
            <a:ext cx="5249931" cy="923400"/>
            <a:chOff x="2648950" y="2166250"/>
            <a:chExt cx="6485400" cy="923400"/>
          </a:xfrm>
        </p:grpSpPr>
        <p:sp>
          <p:nvSpPr>
            <p:cNvPr id="206" name="Google Shape;206;p32"/>
            <p:cNvSpPr txBox="1"/>
            <p:nvPr/>
          </p:nvSpPr>
          <p:spPr>
            <a:xfrm>
              <a:off x="4162150" y="2166250"/>
              <a:ext cx="4972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Packages can have subpackages (and sub-subpackages, etc.) to any depth. They contain their own </a:t>
              </a:r>
              <a:r>
                <a:rPr lang="en" sz="1600">
                  <a:latin typeface="Courier New"/>
                  <a:ea typeface="Courier New"/>
                  <a:cs typeface="Courier New"/>
                  <a:sym typeface="Courier New"/>
                </a:rPr>
                <a:t>__init__.py</a:t>
              </a:r>
              <a:r>
                <a:rPr lang="en" sz="1600"/>
                <a:t> files.</a:t>
              </a:r>
              <a:endParaRPr sz="1600"/>
            </a:p>
          </p:txBody>
        </p:sp>
        <p:cxnSp>
          <p:nvCxnSpPr>
            <p:cNvPr id="207" name="Google Shape;207;p32"/>
            <p:cNvCxnSpPr>
              <a:stCxn id="206" idx="1"/>
            </p:cNvCxnSpPr>
            <p:nvPr/>
          </p:nvCxnSpPr>
          <p:spPr>
            <a:xfrm rot="10800000">
              <a:off x="2648950" y="26213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submodule/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4" name="Google Shape;214;p33"/>
          <p:cNvGrpSpPr/>
          <p:nvPr/>
        </p:nvGrpSpPr>
        <p:grpSpPr>
          <a:xfrm>
            <a:off x="3582364" y="3240950"/>
            <a:ext cx="5249931" cy="923400"/>
            <a:chOff x="2648950" y="2166250"/>
            <a:chExt cx="6485400" cy="923400"/>
          </a:xfrm>
        </p:grpSpPr>
        <p:sp>
          <p:nvSpPr>
            <p:cNvPr id="215" name="Google Shape;215;p33"/>
            <p:cNvSpPr txBox="1"/>
            <p:nvPr/>
          </p:nvSpPr>
          <p:spPr>
            <a:xfrm>
              <a:off x="4162150" y="2166250"/>
              <a:ext cx="4972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Packages can also have modules to any depth - ie without the </a:t>
              </a:r>
              <a:r>
                <a:rPr lang="en" sz="1600">
                  <a:highlight>
                    <a:srgbClr val="F3F3F3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__init__.py</a:t>
              </a:r>
              <a:r>
                <a:rPr lang="en" sz="1600"/>
                <a:t>, this directory is just a collection of modules.</a:t>
              </a:r>
              <a:endParaRPr sz="1600"/>
            </a:p>
          </p:txBody>
        </p:sp>
        <p:cxnSp>
          <p:nvCxnSpPr>
            <p:cNvPr id="216" name="Google Shape;216;p33"/>
            <p:cNvCxnSpPr>
              <a:stCxn id="215" idx="1"/>
            </p:cNvCxnSpPr>
            <p:nvPr/>
          </p:nvCxnSpPr>
          <p:spPr>
            <a:xfrm rot="10800000">
              <a:off x="2648950" y="26213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b="1" sz="19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23" name="Google Shape;223;p34"/>
          <p:cNvGrpSpPr/>
          <p:nvPr/>
        </p:nvGrpSpPr>
        <p:grpSpPr>
          <a:xfrm>
            <a:off x="3630340" y="4194800"/>
            <a:ext cx="5104707" cy="431100"/>
            <a:chOff x="2708216" y="3120100"/>
            <a:chExt cx="6306000" cy="431100"/>
          </a:xfrm>
        </p:grpSpPr>
        <p:sp>
          <p:nvSpPr>
            <p:cNvPr id="224" name="Google Shape;224;p34"/>
            <p:cNvSpPr txBox="1"/>
            <p:nvPr/>
          </p:nvSpPr>
          <p:spPr>
            <a:xfrm>
              <a:off x="4221416" y="3120100"/>
              <a:ext cx="4792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Unit tests go into their own subpackage</a:t>
              </a:r>
              <a:endParaRPr sz="1600"/>
            </a:p>
          </p:txBody>
        </p:sp>
        <p:cxnSp>
          <p:nvCxnSpPr>
            <p:cNvPr id="225" name="Google Shape;225;p34"/>
            <p:cNvCxnSpPr>
              <a:stCxn id="224" idx="1"/>
            </p:cNvCxnSpPr>
            <p:nvPr/>
          </p:nvCxnSpPr>
          <p:spPr>
            <a:xfrm rot="10800000">
              <a:off x="2708216" y="3329050"/>
              <a:ext cx="15132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codebase in a git repository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017725"/>
            <a:ext cx="85206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README.md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LICENSE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subpackage/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subpackage.py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submodule/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submodule.py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tests/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__init__.py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		test_core.py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wait - what actually goes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is empty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/>
              <a:t>Example: </a:t>
            </a:r>
            <a:r>
              <a:rPr lang="en" sz="1917" u="sng">
                <a:solidFill>
                  <a:schemeClr val="hlink"/>
                </a:solidFill>
                <a:hlinkClick r:id="rId3"/>
              </a:rPr>
              <a:t>urllib</a:t>
            </a:r>
            <a:endParaRPr sz="1917"/>
          </a:p>
          <a:p>
            <a:pPr indent="-3321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17"/>
              <a:t>Pros</a:t>
            </a:r>
            <a:endParaRPr sz="19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Simple</a:t>
            </a:r>
            <a:endParaRPr sz="1517"/>
          </a:p>
          <a:p>
            <a:pPr indent="-3321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17"/>
              <a:t>Cons</a:t>
            </a:r>
            <a:endParaRPr sz="19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You don’t get a </a:t>
            </a:r>
            <a:r>
              <a:rPr i="1" lang="en" sz="1517"/>
              <a:t>namespace</a:t>
            </a:r>
            <a:endParaRPr i="1"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You have to specify a specific submodule to import</a:t>
            </a:r>
            <a:endParaRPr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Importing just the package is useless</a:t>
            </a:r>
            <a:endParaRPr sz="1517"/>
          </a:p>
          <a:p>
            <a:pPr indent="-31051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517"/>
              <a:t>Important to have good module names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/>
              <a:t>Eg:</a:t>
            </a:r>
            <a:endParaRPr sz="191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import urllib.parse</a:t>
            </a:r>
            <a:endParaRPr sz="191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urllib.parse.urlparse(“</a:t>
            </a:r>
            <a:r>
              <a:rPr lang="en" sz="1917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https://google.com</a:t>
            </a: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 sz="1917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917"/>
              <a:t>Not</a:t>
            </a:r>
            <a:endParaRPr sz="191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import urllib</a:t>
            </a:r>
            <a:endParaRPr sz="1917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361"/>
              <a:buFont typeface="Arial"/>
              <a:buNone/>
            </a:pP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urllib.urlparse(“</a:t>
            </a:r>
            <a:r>
              <a:rPr lang="en" sz="1917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https://google.com</a:t>
            </a:r>
            <a:r>
              <a:rPr lang="en" sz="1917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 sz="1917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imports from subpackages/modules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Import from subpackages and submodules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Determine order of import (where that’s important)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Example: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tomllib</a:t>
            </a:r>
            <a:r>
              <a:rPr lang="en" sz="2100"/>
              <a:t> (library that parses TOML files)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create a helpful namespace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Interface of your package is more clear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Interface of package is not super clear</a:t>
            </a:r>
            <a:endParaRPr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defines the interface for the package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Define the interface for the package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Importing/piecing together submodules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Example: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json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Great for someone reading your package to know where to start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Functionality is clear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goes in __init__.py vs submodule?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/>
              <a:t> defines everything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Example: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collections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One single file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work well for small packages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Can be unwieldy if package is big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Make it work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11700" y="1152475"/>
            <a:ext cx="85206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the course website and download the “imports” folder from the lecture materials for week 4. This uses code from last week.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the imports so that you can run both main.py and run/runner.py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Hint: there are multiple ways to run python code. We’ve seen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ython path/to/file.py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you can also run a module with: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ython -m path.to.module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What’s the difference? The -m version keeps the path as the current directory! Try it out and print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Definitions: Example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000"/>
              <a:t>Example from https://www.programiz.com</a:t>
            </a:r>
            <a:endParaRPr i="1" sz="1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372" y="1017725"/>
            <a:ext cx="5425265" cy="3965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5"/>
          <p:cNvGrpSpPr/>
          <p:nvPr/>
        </p:nvGrpSpPr>
        <p:grpSpPr>
          <a:xfrm>
            <a:off x="915850" y="3149800"/>
            <a:ext cx="2612100" cy="1426800"/>
            <a:chOff x="915850" y="3149800"/>
            <a:chExt cx="2612100" cy="1426800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915850" y="3261850"/>
              <a:ext cx="1328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Modules (files)</a:t>
              </a:r>
              <a:endParaRPr sz="1600"/>
            </a:p>
          </p:txBody>
        </p:sp>
        <p:cxnSp>
          <p:nvCxnSpPr>
            <p:cNvPr id="80" name="Google Shape;80;p15"/>
            <p:cNvCxnSpPr>
              <a:stCxn id="79" idx="3"/>
            </p:cNvCxnSpPr>
            <p:nvPr/>
          </p:nvCxnSpPr>
          <p:spPr>
            <a:xfrm flipH="1" rot="10800000">
              <a:off x="2243950" y="3564700"/>
              <a:ext cx="1271100" cy="35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1" name="Google Shape;81;p15"/>
            <p:cNvCxnSpPr>
              <a:stCxn id="79" idx="3"/>
            </p:cNvCxnSpPr>
            <p:nvPr/>
          </p:nvCxnSpPr>
          <p:spPr>
            <a:xfrm>
              <a:off x="2243950" y="3600400"/>
              <a:ext cx="1284000" cy="470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2" name="Google Shape;82;p15"/>
            <p:cNvCxnSpPr>
              <a:stCxn id="79" idx="3"/>
            </p:cNvCxnSpPr>
            <p:nvPr/>
          </p:nvCxnSpPr>
          <p:spPr>
            <a:xfrm flipH="1" rot="10800000">
              <a:off x="2243950" y="3149800"/>
              <a:ext cx="1219200" cy="450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" name="Google Shape;83;p15"/>
            <p:cNvCxnSpPr>
              <a:stCxn id="79" idx="3"/>
            </p:cNvCxnSpPr>
            <p:nvPr/>
          </p:nvCxnSpPr>
          <p:spPr>
            <a:xfrm>
              <a:off x="2243950" y="3600400"/>
              <a:ext cx="1257900" cy="976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4" name="Google Shape;84;p15"/>
          <p:cNvGrpSpPr/>
          <p:nvPr/>
        </p:nvGrpSpPr>
        <p:grpSpPr>
          <a:xfrm>
            <a:off x="1335925" y="376125"/>
            <a:ext cx="7496375" cy="4622825"/>
            <a:chOff x="1335925" y="376125"/>
            <a:chExt cx="7496375" cy="4622825"/>
          </a:xfrm>
        </p:grpSpPr>
        <p:sp>
          <p:nvSpPr>
            <p:cNvPr id="85" name="Google Shape;85;p15"/>
            <p:cNvSpPr/>
            <p:nvPr/>
          </p:nvSpPr>
          <p:spPr>
            <a:xfrm>
              <a:off x="1335925" y="1001750"/>
              <a:ext cx="7366800" cy="39972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6705300" y="376125"/>
              <a:ext cx="2127000" cy="1416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w</a:t>
              </a:r>
              <a:r>
                <a:rPr lang="en" sz="1600">
                  <a:solidFill>
                    <a:schemeClr val="dk1"/>
                  </a:solidFill>
                </a:rPr>
                <a:t>hen running 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import game</a:t>
              </a:r>
              <a:endParaRPr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</a:rPr>
                <a:t>a</a:t>
              </a:r>
              <a:r>
                <a:rPr lang="en" sz="1600">
                  <a:solidFill>
                    <a:schemeClr val="dk1"/>
                  </a:solidFill>
                </a:rPr>
                <a:t>ll objects in all modules are in the 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</a:t>
              </a:r>
              <a:r>
                <a:rPr lang="en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ame</a:t>
              </a:r>
              <a:r>
                <a:rPr lang="en" sz="1600">
                  <a:solidFill>
                    <a:schemeClr val="dk1"/>
                  </a:solidFill>
                </a:rPr>
                <a:t> </a:t>
              </a:r>
              <a:r>
                <a:rPr lang="en" sz="1600" u="sng">
                  <a:solidFill>
                    <a:schemeClr val="dk1"/>
                  </a:solidFill>
                </a:rPr>
                <a:t>namespace</a:t>
              </a:r>
              <a:endParaRPr sz="1600" u="sng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46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here are 4 different syntaxes for writing import statements.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&lt;package&gt;</a:t>
            </a:r>
            <a:endParaRPr sz="1700"/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&lt;package&gt;</a:t>
            </a:r>
            <a:r>
              <a:rPr lang="en" sz="1700"/>
              <a:t> into the current namespace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&lt;module&gt;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&lt;module&gt;</a:t>
            </a:r>
            <a:r>
              <a:rPr lang="en" sz="1700"/>
              <a:t> into the current namespace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&lt;module or subpackage or object&gt;</a:t>
            </a:r>
            <a:endParaRPr sz="1700"/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&lt;module or subpackage or object&gt;</a:t>
            </a:r>
            <a:r>
              <a:rPr lang="en" sz="1700"/>
              <a:t> into the current namespace</a:t>
            </a:r>
            <a:endParaRPr sz="1700"/>
          </a:p>
          <a:p>
            <a:pPr indent="-3365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&lt;module&gt; import &lt;object&gt;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 sz="1700"/>
              <a:t>Brings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&lt;object&gt;</a:t>
            </a:r>
            <a:r>
              <a:rPr lang="en" sz="1700"/>
              <a:t> into the current namespace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imports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be whatever name comes after import.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the name of a module or package, then to use objects defined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you have to write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X.object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# for these cases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&lt;package&gt;</a:t>
            </a:r>
            <a:endParaRPr sz="17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import &lt;module&gt;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&lt;module or subpackage&gt;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variable name, then it can be used directly.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function name, then it can be invoked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&lt;package&gt; import &lt;object&gt;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from &lt;module&gt; import &lt;object&gt;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imports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&lt;module&gt; import &lt;object1&gt;, &lt;object2&gt;, &lt;object3&gt;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&lt;module&gt; import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&lt;object1&gt;,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&lt;object2&gt;,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&lt;object3&gt;,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as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Optionally,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as Y</a:t>
            </a:r>
            <a:r>
              <a:rPr lang="en"/>
              <a:t> can be added after any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X</a:t>
            </a:r>
            <a:r>
              <a:rPr lang="en"/>
              <a:t> statement: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X as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rom X import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foo as Y,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 as Z,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order of search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does Python find modules/packages to import?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Python Standard Library packages/modules (eg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2000"/>
              <a:t>,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sys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Packages/modules in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" sz="2000"/>
              <a:t>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run with the Python interpreter (ie just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ys.path[0]</a:t>
            </a:r>
            <a:r>
              <a:rPr lang="en" sz="1600"/>
              <a:t> is the empty string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’’</a:t>
            </a:r>
            <a:r>
              <a:rPr lang="en" sz="1600"/>
              <a:t>, which means the current working directory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run with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 &lt;module.py&gt;</a:t>
            </a:r>
            <a:r>
              <a:rPr lang="en" sz="1600"/>
              <a:t>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ys.path[0]</a:t>
            </a:r>
            <a:r>
              <a:rPr lang="en" sz="1600"/>
              <a:t> is the path to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&lt;module&gt;.py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Directories in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PYTHONPATH</a:t>
            </a:r>
            <a:r>
              <a:rPr lang="en" sz="1600"/>
              <a:t> environment variable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Default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sys.path</a:t>
            </a:r>
            <a:r>
              <a:rPr lang="en" sz="1600"/>
              <a:t> locations - dependent on Python installation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