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Robot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bold.fntdata"/><Relationship Id="rId14" Type="http://schemas.openxmlformats.org/officeDocument/2006/relationships/slide" Target="slides/slide9.xml"/><Relationship Id="rId58" Type="http://schemas.openxmlformats.org/officeDocument/2006/relationships/font" Target="fonts/Robo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844a3fcd2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844a3fcd2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8b0c039d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8b0c039d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844a3fcd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844a3fcd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844a3fcd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844a3fcd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844a3fc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844a3fc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844a3fcd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844a3fcd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844a3fcd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844a3fcd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844a3fcd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844a3fcd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844a3fcd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844a3fcd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70a87924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70a87924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0844a3fc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0844a3fc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844a3fcd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844a3fcd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844a3fcd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844a3fcd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8b0c039d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8b0c039d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08b0c039d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08b0c039d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8b0c039d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08b0c039d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8b0c039d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08b0c039d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8b0c039d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08b0c039d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670a8792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670a8792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08b0c039d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08b0c039d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0844a3fc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0844a3fc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0844a3fcd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0844a3fcd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08b0c039d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08b0c039d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08b0c039d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08b0c039d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08b0c039d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08b0c039d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08b0c039d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08b0c039d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08b0c039d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08b0c039d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08b0c039d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08b0c039d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08b0c039d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08b0c039d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08b0c039d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08b0c039d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08b0c039d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08b0c039d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08b0c039d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08b0c039d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8b0c039d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8b0c039d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08b0c039d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08b0c039d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08b0c039d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08b0c039d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08b0c039d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08b0c039d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670a87924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670a87924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0844a3fcd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0844a3fcd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08b0c039d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08b0c039d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08b0c039d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08b0c039d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08b0c039d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08b0c039d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08b0c039d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08b0c039d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08b0c039d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08b0c039d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8b0c039d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8b0c039d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08b0c039d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08b0c039d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670a87924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670a87924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08b0c039d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08b0c039d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8b0c039d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8b0c039d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844a3fcd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844a3fcd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844a3fcd2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844a3fcd2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844a3fcd2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844a3fcd2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22311" l="0" r="0" t="0"/>
          <a:stretch/>
        </p:blipFill>
        <p:spPr>
          <a:xfrm>
            <a:off x="0" y="0"/>
            <a:ext cx="9144000" cy="5143499"/>
          </a:xfrm>
          <a:prstGeom prst="rect">
            <a:avLst/>
          </a:prstGeom>
          <a:noFill/>
          <a:ln>
            <a:noFill/>
          </a:ln>
        </p:spPr>
      </p:pic>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2800"/>
              <a:buNone/>
              <a:defRPr sz="28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5" name="Google Shape;15;p2"/>
          <p:cNvPicPr preferRelativeResize="0"/>
          <p:nvPr/>
        </p:nvPicPr>
        <p:blipFill>
          <a:blip r:embed="rId3">
            <a:alphaModFix/>
          </a:blip>
          <a:stretch>
            <a:fillRect/>
          </a:stretch>
        </p:blipFill>
        <p:spPr>
          <a:xfrm>
            <a:off x="109525" y="114901"/>
            <a:ext cx="3203124" cy="215775"/>
          </a:xfrm>
          <a:prstGeom prst="rect">
            <a:avLst/>
          </a:prstGeom>
          <a:noFill/>
          <a:ln>
            <a:noFill/>
          </a:ln>
        </p:spPr>
      </p:pic>
      <p:pic>
        <p:nvPicPr>
          <p:cNvPr id="16" name="Google Shape;16;p2"/>
          <p:cNvPicPr preferRelativeResize="0"/>
          <p:nvPr/>
        </p:nvPicPr>
        <p:blipFill>
          <a:blip r:embed="rId4">
            <a:alphaModFix/>
          </a:blip>
          <a:stretch>
            <a:fillRect/>
          </a:stretch>
        </p:blipFill>
        <p:spPr>
          <a:xfrm>
            <a:off x="8436596" y="4663214"/>
            <a:ext cx="584554" cy="393600"/>
          </a:xfrm>
          <a:prstGeom prst="rect">
            <a:avLst/>
          </a:prstGeom>
          <a:noFill/>
          <a:ln>
            <a:noFill/>
          </a:ln>
        </p:spPr>
      </p:pic>
      <p:sp>
        <p:nvSpPr>
          <p:cNvPr id="17" name="Google Shape;17;p2"/>
          <p:cNvSpPr txBox="1"/>
          <p:nvPr>
            <p:ph idx="2" type="subTitle"/>
          </p:nvPr>
        </p:nvSpPr>
        <p:spPr>
          <a:xfrm>
            <a:off x="311700" y="366367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2000"/>
              <a:buNone/>
              <a:defRPr i="1" sz="20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22311" l="0" r="0" t="0"/>
          <a:stretch/>
        </p:blipFill>
        <p:spPr>
          <a:xfrm>
            <a:off x="0" y="0"/>
            <a:ext cx="9144000" cy="5143499"/>
          </a:xfrm>
          <a:prstGeom prst="rect">
            <a:avLst/>
          </a:prstGeom>
          <a:noFill/>
          <a:ln>
            <a:noFill/>
          </a:ln>
        </p:spPr>
      </p:pic>
      <p:sp>
        <p:nvSpPr>
          <p:cNvPr id="20" name="Google Shape;20;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b="1"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3"/>
          <p:cNvPicPr preferRelativeResize="0"/>
          <p:nvPr/>
        </p:nvPicPr>
        <p:blipFill>
          <a:blip r:embed="rId3">
            <a:alphaModFix/>
          </a:blip>
          <a:stretch>
            <a:fillRect/>
          </a:stretch>
        </p:blipFill>
        <p:spPr>
          <a:xfrm>
            <a:off x="109525" y="114901"/>
            <a:ext cx="3203124" cy="215775"/>
          </a:xfrm>
          <a:prstGeom prst="rect">
            <a:avLst/>
          </a:prstGeom>
          <a:noFill/>
          <a:ln>
            <a:noFill/>
          </a:ln>
        </p:spPr>
      </p:pic>
      <p:pic>
        <p:nvPicPr>
          <p:cNvPr id="23" name="Google Shape;23;p3"/>
          <p:cNvPicPr preferRelativeResize="0"/>
          <p:nvPr/>
        </p:nvPicPr>
        <p:blipFill>
          <a:blip r:embed="rId4">
            <a:alphaModFix/>
          </a:blip>
          <a:stretch>
            <a:fillRect/>
          </a:stretch>
        </p:blipFill>
        <p:spPr>
          <a:xfrm>
            <a:off x="8436596" y="4663214"/>
            <a:ext cx="584554" cy="39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b="1"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95825" y="95825"/>
            <a:ext cx="8925324" cy="4961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UWDATA515/lecture-materials/blob/main/03/DATA515_03_InterfaceSpecification.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www.websequencediagrams.com/" TargetMode="Externa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app.diagrams.ne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The_Mythical_Man-Month"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uwdata515.github.io/projects.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t>Software Design for Data Science</a:t>
            </a:r>
            <a:endParaRPr/>
          </a:p>
        </p:txBody>
      </p:sp>
      <p:sp>
        <p:nvSpPr>
          <p:cNvPr id="63" name="Google Shape;63;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Software &amp; Use Case Design</a:t>
            </a:r>
            <a:endParaRPr/>
          </a:p>
        </p:txBody>
      </p:sp>
      <p:sp>
        <p:nvSpPr>
          <p:cNvPr id="64" name="Google Shape;64;p13"/>
          <p:cNvSpPr txBox="1"/>
          <p:nvPr>
            <p:ph idx="2" type="subTitle"/>
          </p:nvPr>
        </p:nvSpPr>
        <p:spPr>
          <a:xfrm>
            <a:off x="311700" y="3663675"/>
            <a:ext cx="85206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Clr>
                <a:schemeClr val="dk1"/>
              </a:buClr>
              <a:buSzPct val="55000"/>
              <a:buFont typeface="Arial"/>
              <a:buNone/>
            </a:pPr>
            <a:r>
              <a:rPr lang="en"/>
              <a:t>Melissa Winstanley</a:t>
            </a:r>
            <a:endParaRPr/>
          </a:p>
          <a:p>
            <a:pPr indent="0" lvl="0" marL="0" rtl="0" algn="ctr">
              <a:spcBef>
                <a:spcPts val="0"/>
              </a:spcBef>
              <a:spcAft>
                <a:spcPts val="0"/>
              </a:spcAft>
              <a:buClr>
                <a:schemeClr val="dk1"/>
              </a:buClr>
              <a:buSzPct val="55000"/>
              <a:buFont typeface="Arial"/>
              <a:buNone/>
            </a:pPr>
            <a:r>
              <a:rPr lang="en"/>
              <a:t>University of Washington</a:t>
            </a:r>
            <a:endParaRPr/>
          </a:p>
          <a:p>
            <a:pPr indent="0" lvl="0" marL="0" rtl="0" algn="ctr">
              <a:spcBef>
                <a:spcPts val="0"/>
              </a:spcBef>
              <a:spcAft>
                <a:spcPts val="0"/>
              </a:spcAft>
              <a:buClr>
                <a:schemeClr val="dk1"/>
              </a:buClr>
              <a:buSzPct val="55000"/>
              <a:buFont typeface="Arial"/>
              <a:buNone/>
            </a:pPr>
            <a:r>
              <a:rPr lang="en"/>
              <a:t>February 1,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 Your Time Estimation</a:t>
            </a:r>
            <a:endParaRPr/>
          </a:p>
        </p:txBody>
      </p:sp>
      <p:sp>
        <p:nvSpPr>
          <p:cNvPr id="129" name="Google Shape;129;p22"/>
          <p:cNvSpPr txBox="1"/>
          <p:nvPr>
            <p:ph idx="1" type="body"/>
          </p:nvPr>
        </p:nvSpPr>
        <p:spPr>
          <a:xfrm>
            <a:off x="311700" y="1152475"/>
            <a:ext cx="8520600" cy="37176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Time</a:t>
            </a:r>
            <a:r>
              <a:rPr lang="en" sz="2200"/>
              <a:t> is the </a:t>
            </a:r>
            <a:r>
              <a:rPr lang="en" sz="2200"/>
              <a:t>most valuable resource for your project</a:t>
            </a:r>
            <a:endParaRPr sz="2200"/>
          </a:p>
          <a:p>
            <a:pPr indent="-368300" lvl="0" marL="457200" rtl="0" algn="l">
              <a:spcBef>
                <a:spcPts val="0"/>
              </a:spcBef>
              <a:spcAft>
                <a:spcPts val="0"/>
              </a:spcAft>
              <a:buSzPts val="2200"/>
              <a:buChar char="●"/>
            </a:pPr>
            <a:r>
              <a:rPr lang="en" sz="2200"/>
              <a:t>To spend your team’s time efficiently…</a:t>
            </a:r>
            <a:endParaRPr sz="2200"/>
          </a:p>
          <a:p>
            <a:pPr indent="-342900" lvl="1" marL="914400" rtl="0" algn="l">
              <a:spcBef>
                <a:spcPts val="0"/>
              </a:spcBef>
              <a:spcAft>
                <a:spcPts val="0"/>
              </a:spcAft>
              <a:buSzPts val="1800"/>
              <a:buChar char="○"/>
            </a:pPr>
            <a:r>
              <a:rPr lang="en" sz="1800"/>
              <a:t>…you need to know </a:t>
            </a:r>
            <a:r>
              <a:rPr b="1" lang="en" sz="1800"/>
              <a:t>what to build</a:t>
            </a:r>
            <a:endParaRPr b="1" sz="1800"/>
          </a:p>
          <a:p>
            <a:pPr indent="-342900" lvl="1" marL="914400" rtl="0" algn="l">
              <a:spcBef>
                <a:spcPts val="0"/>
              </a:spcBef>
              <a:spcAft>
                <a:spcPts val="0"/>
              </a:spcAft>
              <a:buSzPts val="1800"/>
              <a:buChar char="○"/>
            </a:pPr>
            <a:r>
              <a:rPr lang="en" sz="1800"/>
              <a:t>…you need to know what </a:t>
            </a:r>
            <a:r>
              <a:rPr b="1" i="1" lang="en" sz="1800"/>
              <a:t>not</a:t>
            </a:r>
            <a:r>
              <a:rPr lang="en" sz="1800"/>
              <a:t> to build</a:t>
            </a:r>
            <a:endParaRPr sz="1800"/>
          </a:p>
          <a:p>
            <a:pPr indent="-342900" lvl="1" marL="914400" rtl="0" algn="l">
              <a:spcBef>
                <a:spcPts val="0"/>
              </a:spcBef>
              <a:spcAft>
                <a:spcPts val="0"/>
              </a:spcAft>
              <a:buSzPts val="1800"/>
              <a:buChar char="○"/>
            </a:pPr>
            <a:r>
              <a:rPr lang="en" sz="1800"/>
              <a:t>…you need to know </a:t>
            </a:r>
            <a:r>
              <a:rPr b="1" lang="en" sz="1800"/>
              <a:t>what order</a:t>
            </a:r>
            <a:r>
              <a:rPr lang="en" sz="1800"/>
              <a:t> to build things</a:t>
            </a:r>
            <a:endParaRPr sz="1800"/>
          </a:p>
          <a:p>
            <a:pPr indent="-368300" lvl="0" marL="457200" rtl="0" algn="l">
              <a:spcBef>
                <a:spcPts val="0"/>
              </a:spcBef>
              <a:spcAft>
                <a:spcPts val="0"/>
              </a:spcAft>
              <a:buSzPts val="2200"/>
              <a:buChar char="●"/>
            </a:pPr>
            <a:r>
              <a:rPr lang="en" sz="2200"/>
              <a:t>Design can help with this!</a:t>
            </a:r>
            <a:endParaRPr sz="2200"/>
          </a:p>
          <a:p>
            <a:pPr indent="-368300" lvl="0" marL="457200" rtl="0" algn="l">
              <a:spcBef>
                <a:spcPts val="0"/>
              </a:spcBef>
              <a:spcAft>
                <a:spcPts val="0"/>
              </a:spcAft>
              <a:buSzPts val="2200"/>
              <a:buChar char="●"/>
            </a:pPr>
            <a:r>
              <a:rPr lang="en" sz="2200"/>
              <a:t>Estimating how long something is going to take is HARD!</a:t>
            </a:r>
            <a:endParaRPr sz="2200"/>
          </a:p>
          <a:p>
            <a:pPr indent="-342900" lvl="1" marL="914400" rtl="0" algn="l">
              <a:spcBef>
                <a:spcPts val="0"/>
              </a:spcBef>
              <a:spcAft>
                <a:spcPts val="0"/>
              </a:spcAft>
              <a:buSzPts val="1800"/>
              <a:buChar char="○"/>
            </a:pPr>
            <a:r>
              <a:rPr lang="en" sz="1800"/>
              <a:t>Almost everything takes longer than you think it will</a:t>
            </a:r>
            <a:endParaRPr sz="1800"/>
          </a:p>
          <a:p>
            <a:pPr indent="-342900" lvl="1" marL="914400" rtl="0" algn="l">
              <a:spcBef>
                <a:spcPts val="0"/>
              </a:spcBef>
              <a:spcAft>
                <a:spcPts val="0"/>
              </a:spcAft>
              <a:buSzPts val="1800"/>
              <a:buChar char="○"/>
            </a:pPr>
            <a:r>
              <a:rPr lang="en" sz="1800"/>
              <a:t>Design will help you order and parallelize your work so you aren’t surprised</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1"/>
                                        <p:tgtEl>
                                          <p:spTgt spid="1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animEffect filter="fade" transition="in">
                                      <p:cBhvr>
                                        <p:cTn dur="1"/>
                                        <p:tgtEl>
                                          <p:spTgt spid="1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6" st="6"/>
                                            </p:txEl>
                                          </p:spTgt>
                                        </p:tgtEl>
                                        <p:attrNameLst>
                                          <p:attrName>style.visibility</p:attrName>
                                        </p:attrNameLst>
                                      </p:cBhvr>
                                      <p:to>
                                        <p:strVal val="visible"/>
                                      </p:to>
                                    </p:set>
                                    <p:animEffect filter="fade" transition="in">
                                      <p:cBhvr>
                                        <p:cTn dur="1"/>
                                        <p:tgtEl>
                                          <p:spTgt spid="1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7" st="7"/>
                                            </p:txEl>
                                          </p:spTgt>
                                        </p:tgtEl>
                                        <p:attrNameLst>
                                          <p:attrName>style.visibility</p:attrName>
                                        </p:attrNameLst>
                                      </p:cBhvr>
                                      <p:to>
                                        <p:strVal val="visible"/>
                                      </p:to>
                                    </p:set>
                                    <p:animEffect filter="fade" transition="in">
                                      <p:cBhvr>
                                        <p:cTn dur="1"/>
                                        <p:tgtEl>
                                          <p:spTgt spid="1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8" st="8"/>
                                            </p:txEl>
                                          </p:spTgt>
                                        </p:tgtEl>
                                        <p:attrNameLst>
                                          <p:attrName>style.visibility</p:attrName>
                                        </p:attrNameLst>
                                      </p:cBhvr>
                                      <p:to>
                                        <p:strVal val="visible"/>
                                      </p:to>
                                    </p:set>
                                    <p:animEffect filter="fade" transition="in">
                                      <p:cBhvr>
                                        <p:cTn dur="1"/>
                                        <p:tgtEl>
                                          <p:spTgt spid="12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Benefits</a:t>
            </a:r>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Systematic approach to a complex problem</a:t>
            </a:r>
            <a:endParaRPr sz="2200"/>
          </a:p>
          <a:p>
            <a:pPr indent="-368300" lvl="0" marL="457200" rtl="0" algn="l">
              <a:spcBef>
                <a:spcPts val="0"/>
              </a:spcBef>
              <a:spcAft>
                <a:spcPts val="0"/>
              </a:spcAft>
              <a:buSzPts val="2200"/>
              <a:buChar char="●"/>
            </a:pPr>
            <a:r>
              <a:rPr lang="en" sz="2200"/>
              <a:t>Finds bugs before you code</a:t>
            </a:r>
            <a:endParaRPr sz="2200"/>
          </a:p>
          <a:p>
            <a:pPr indent="-368300" lvl="0" marL="457200" rtl="0" algn="l">
              <a:spcBef>
                <a:spcPts val="0"/>
              </a:spcBef>
              <a:spcAft>
                <a:spcPts val="0"/>
              </a:spcAft>
              <a:buSzPts val="2200"/>
              <a:buChar char="●"/>
            </a:pPr>
            <a:r>
              <a:rPr lang="en" sz="2200"/>
              <a:t>Enables parallel work</a:t>
            </a:r>
            <a:endParaRPr sz="2200"/>
          </a:p>
          <a:p>
            <a:pPr indent="-368300" lvl="0" marL="457200" rtl="0" algn="l">
              <a:spcBef>
                <a:spcPts val="0"/>
              </a:spcBef>
              <a:spcAft>
                <a:spcPts val="0"/>
              </a:spcAft>
              <a:buSzPts val="2200"/>
              <a:buChar char="●"/>
            </a:pPr>
            <a:r>
              <a:rPr lang="en" sz="2200"/>
              <a:t>Promotes testability</a:t>
            </a:r>
            <a:endParaRPr sz="2200"/>
          </a:p>
          <a:p>
            <a:pPr indent="-368300" lvl="0" marL="457200" rtl="0" algn="l">
              <a:spcBef>
                <a:spcPts val="0"/>
              </a:spcBef>
              <a:spcAft>
                <a:spcPts val="0"/>
              </a:spcAft>
              <a:buSzPts val="2200"/>
              <a:buChar char="●"/>
            </a:pPr>
            <a:r>
              <a:rPr lang="en" sz="2200"/>
              <a:t>Build an understandable, extendable, maintainable system</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Design Process (for this class)</a:t>
            </a:r>
            <a:endParaRPr/>
          </a:p>
        </p:txBody>
      </p:sp>
      <p:sp>
        <p:nvSpPr>
          <p:cNvPr id="141" name="Google Shape;14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lang="en" sz="2200"/>
              <a:t>Identify the users</a:t>
            </a:r>
            <a:endParaRPr sz="2200"/>
          </a:p>
          <a:p>
            <a:pPr indent="-342900" lvl="1" marL="914400" rtl="0" algn="l">
              <a:spcBef>
                <a:spcPts val="0"/>
              </a:spcBef>
              <a:spcAft>
                <a:spcPts val="0"/>
              </a:spcAft>
              <a:buSzPts val="1800"/>
              <a:buChar char="○"/>
            </a:pPr>
            <a:r>
              <a:rPr lang="en" sz="1800"/>
              <a:t>Who they are, what they want</a:t>
            </a:r>
            <a:endParaRPr sz="1800"/>
          </a:p>
          <a:p>
            <a:pPr indent="-342900" lvl="1" marL="914400" rtl="0" algn="l">
              <a:spcBef>
                <a:spcPts val="0"/>
              </a:spcBef>
              <a:spcAft>
                <a:spcPts val="0"/>
              </a:spcAft>
              <a:buSzPts val="1800"/>
              <a:buChar char="○"/>
            </a:pPr>
            <a:r>
              <a:rPr lang="en" sz="1800"/>
              <a:t>High level</a:t>
            </a:r>
            <a:endParaRPr sz="1800"/>
          </a:p>
          <a:p>
            <a:pPr indent="-368300" lvl="0" marL="457200" rtl="0" algn="l">
              <a:spcBef>
                <a:spcPts val="0"/>
              </a:spcBef>
              <a:spcAft>
                <a:spcPts val="0"/>
              </a:spcAft>
              <a:buSzPts val="2200"/>
              <a:buAutoNum type="arabicPeriod"/>
            </a:pPr>
            <a:r>
              <a:rPr lang="en" sz="2200"/>
              <a:t>Functional design</a:t>
            </a:r>
            <a:endParaRPr sz="2200"/>
          </a:p>
          <a:p>
            <a:pPr indent="-342900" lvl="1" marL="914400" rtl="0" algn="l">
              <a:spcBef>
                <a:spcPts val="0"/>
              </a:spcBef>
              <a:spcAft>
                <a:spcPts val="0"/>
              </a:spcAft>
              <a:buSzPts val="1800"/>
              <a:buChar char="○"/>
            </a:pPr>
            <a:r>
              <a:rPr lang="en" sz="1800"/>
              <a:t>What the system does</a:t>
            </a:r>
            <a:endParaRPr sz="1800"/>
          </a:p>
          <a:p>
            <a:pPr indent="-342900" lvl="1" marL="914400" rtl="0" algn="l">
              <a:spcBef>
                <a:spcPts val="0"/>
              </a:spcBef>
              <a:spcAft>
                <a:spcPts val="0"/>
              </a:spcAft>
              <a:buSzPts val="1800"/>
              <a:buChar char="○"/>
            </a:pPr>
            <a:r>
              <a:rPr lang="en" sz="1800"/>
              <a:t>Specification</a:t>
            </a:r>
            <a:endParaRPr sz="1800"/>
          </a:p>
          <a:p>
            <a:pPr indent="-368300" lvl="0" marL="457200" rtl="0" algn="l">
              <a:spcBef>
                <a:spcPts val="0"/>
              </a:spcBef>
              <a:spcAft>
                <a:spcPts val="0"/>
              </a:spcAft>
              <a:buSzPts val="2200"/>
              <a:buAutoNum type="arabicPeriod"/>
            </a:pPr>
            <a:r>
              <a:rPr lang="en" sz="2200"/>
              <a:t>Component design</a:t>
            </a:r>
            <a:endParaRPr sz="2200"/>
          </a:p>
          <a:p>
            <a:pPr indent="-342900" lvl="1" marL="914400" rtl="0" algn="l">
              <a:spcBef>
                <a:spcPts val="0"/>
              </a:spcBef>
              <a:spcAft>
                <a:spcPts val="0"/>
              </a:spcAft>
              <a:buSzPts val="1800"/>
              <a:buChar char="○"/>
            </a:pPr>
            <a:r>
              <a:rPr lang="en" sz="1800"/>
              <a:t>How the software will work</a:t>
            </a:r>
            <a:endParaRPr sz="1800"/>
          </a:p>
          <a:p>
            <a:pPr indent="-342900" lvl="1" marL="914400" rtl="0" algn="l">
              <a:spcBef>
                <a:spcPts val="0"/>
              </a:spcBef>
              <a:spcAft>
                <a:spcPts val="0"/>
              </a:spcAft>
              <a:buSzPts val="1800"/>
              <a:buChar char="○"/>
            </a:pPr>
            <a:r>
              <a:rPr lang="en" sz="1800"/>
              <a:t>Implementation</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5"/>
          <p:cNvPicPr preferRelativeResize="0"/>
          <p:nvPr/>
        </p:nvPicPr>
        <p:blipFill rotWithShape="1">
          <a:blip r:embed="rId3">
            <a:alphaModFix/>
          </a:blip>
          <a:srcRect b="13100" l="7498" r="7002" t="13751"/>
          <a:stretch/>
        </p:blipFill>
        <p:spPr>
          <a:xfrm>
            <a:off x="2968712" y="1017713"/>
            <a:ext cx="5863576" cy="3762426"/>
          </a:xfrm>
          <a:prstGeom prst="rect">
            <a:avLst/>
          </a:prstGeom>
          <a:noFill/>
          <a:ln>
            <a:noFill/>
          </a:ln>
        </p:spPr>
      </p:pic>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Example: Inventory Management</a:t>
            </a:r>
            <a:endParaRPr/>
          </a:p>
        </p:txBody>
      </p:sp>
      <p:sp>
        <p:nvSpPr>
          <p:cNvPr id="148" name="Google Shape;148;p25"/>
          <p:cNvSpPr txBox="1"/>
          <p:nvPr>
            <p:ph idx="1" type="body"/>
          </p:nvPr>
        </p:nvSpPr>
        <p:spPr>
          <a:xfrm>
            <a:off x="311700" y="1152475"/>
            <a:ext cx="3688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2600"/>
              <a:t>Data: historical</a:t>
            </a:r>
            <a:br>
              <a:rPr lang="en" sz="2600"/>
            </a:br>
            <a:r>
              <a:rPr lang="en" sz="2600"/>
              <a:t>          product</a:t>
            </a:r>
            <a:br>
              <a:rPr lang="en" sz="2600"/>
            </a:br>
            <a:r>
              <a:rPr lang="en" sz="2600"/>
              <a:t>	     inventory</a:t>
            </a:r>
            <a:endParaRPr sz="2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2285400"/>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User Stories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 with your users</a:t>
            </a:r>
            <a:endParaRPr/>
          </a:p>
        </p:txBody>
      </p:sp>
      <p:sp>
        <p:nvSpPr>
          <p:cNvPr id="159" name="Google Shape;159;p27"/>
          <p:cNvSpPr txBox="1"/>
          <p:nvPr>
            <p:ph idx="1" type="body"/>
          </p:nvPr>
        </p:nvSpPr>
        <p:spPr>
          <a:xfrm>
            <a:off x="311700" y="1152475"/>
            <a:ext cx="8520600" cy="37587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Who are your users?</a:t>
            </a:r>
            <a:endParaRPr sz="2200"/>
          </a:p>
          <a:p>
            <a:pPr indent="-342900" lvl="1" marL="914400" rtl="0" algn="l">
              <a:spcBef>
                <a:spcPts val="0"/>
              </a:spcBef>
              <a:spcAft>
                <a:spcPts val="0"/>
              </a:spcAft>
              <a:buSzPts val="1800"/>
              <a:buChar char="○"/>
            </a:pPr>
            <a:r>
              <a:rPr lang="en" sz="1800"/>
              <a:t>Researchers?</a:t>
            </a:r>
            <a:endParaRPr sz="1800"/>
          </a:p>
          <a:p>
            <a:pPr indent="-342900" lvl="1" marL="914400" rtl="0" algn="l">
              <a:spcBef>
                <a:spcPts val="0"/>
              </a:spcBef>
              <a:spcAft>
                <a:spcPts val="0"/>
              </a:spcAft>
              <a:buSzPts val="1800"/>
              <a:buChar char="○"/>
            </a:pPr>
            <a:r>
              <a:rPr lang="en" sz="1800"/>
              <a:t>Policy makers?</a:t>
            </a:r>
            <a:endParaRPr sz="1800"/>
          </a:p>
          <a:p>
            <a:pPr indent="-342900" lvl="1" marL="914400" rtl="0" algn="l">
              <a:spcBef>
                <a:spcPts val="0"/>
              </a:spcBef>
              <a:spcAft>
                <a:spcPts val="0"/>
              </a:spcAft>
              <a:buSzPts val="1800"/>
              <a:buChar char="○"/>
            </a:pPr>
            <a:r>
              <a:rPr lang="en" sz="1800"/>
              <a:t>Developers?</a:t>
            </a:r>
            <a:endParaRPr sz="1800"/>
          </a:p>
          <a:p>
            <a:pPr indent="-342900" lvl="1" marL="914400" rtl="0" algn="l">
              <a:spcBef>
                <a:spcPts val="0"/>
              </a:spcBef>
              <a:spcAft>
                <a:spcPts val="0"/>
              </a:spcAft>
              <a:buSzPts val="1800"/>
              <a:buChar char="○"/>
            </a:pPr>
            <a:r>
              <a:rPr lang="en" sz="1800"/>
              <a:t>Children?</a:t>
            </a:r>
            <a:endParaRPr sz="1800"/>
          </a:p>
          <a:p>
            <a:pPr indent="-342900" lvl="1" marL="914400" rtl="0" algn="l">
              <a:spcBef>
                <a:spcPts val="0"/>
              </a:spcBef>
              <a:spcAft>
                <a:spcPts val="0"/>
              </a:spcAft>
              <a:buSzPts val="1800"/>
              <a:buChar char="○"/>
            </a:pPr>
            <a:r>
              <a:rPr lang="en" sz="1800"/>
              <a:t>Trained monkeys?</a:t>
            </a:r>
            <a:endParaRPr sz="1800"/>
          </a:p>
          <a:p>
            <a:pPr indent="-368300" lvl="0" marL="457200" rtl="0" algn="l">
              <a:spcBef>
                <a:spcPts val="0"/>
              </a:spcBef>
              <a:spcAft>
                <a:spcPts val="0"/>
              </a:spcAft>
              <a:buSzPts val="2200"/>
              <a:buChar char="●"/>
            </a:pPr>
            <a:r>
              <a:rPr lang="en" sz="2200"/>
              <a:t>What do they want to do with your software?</a:t>
            </a:r>
            <a:endParaRPr sz="2200"/>
          </a:p>
          <a:p>
            <a:pPr indent="-368300" lvl="0" marL="457200" rtl="0" algn="l">
              <a:spcBef>
                <a:spcPts val="0"/>
              </a:spcBef>
              <a:spcAft>
                <a:spcPts val="0"/>
              </a:spcAft>
              <a:buSzPts val="2200"/>
              <a:buChar char="●"/>
            </a:pPr>
            <a:r>
              <a:rPr lang="en" sz="2200"/>
              <a:t>How are they interacting with it?</a:t>
            </a:r>
            <a:endParaRPr sz="2200"/>
          </a:p>
          <a:p>
            <a:pPr indent="-368300" lvl="0" marL="457200" rtl="0" algn="l">
              <a:spcBef>
                <a:spcPts val="0"/>
              </a:spcBef>
              <a:spcAft>
                <a:spcPts val="0"/>
              </a:spcAft>
              <a:buSzPts val="2200"/>
              <a:buChar char="●"/>
            </a:pPr>
            <a:r>
              <a:rPr lang="en" sz="2200"/>
              <a:t>What needs do they have?</a:t>
            </a:r>
            <a:endParaRPr sz="2200"/>
          </a:p>
          <a:p>
            <a:pPr indent="-368300" lvl="0" marL="457200" rtl="0" algn="l">
              <a:spcBef>
                <a:spcPts val="0"/>
              </a:spcBef>
              <a:spcAft>
                <a:spcPts val="0"/>
              </a:spcAft>
              <a:buSzPts val="2200"/>
              <a:buChar char="●"/>
            </a:pPr>
            <a:r>
              <a:rPr lang="en" sz="2200"/>
              <a:t>What skill levels do they have?</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Ram</a:t>
            </a:r>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Ram is a buyer for a store (he puts in orders to suppliers).</a:t>
            </a:r>
            <a:endParaRPr sz="2200"/>
          </a:p>
          <a:p>
            <a:pPr indent="0" lvl="0" marL="0" rtl="0" algn="l">
              <a:spcBef>
                <a:spcPts val="1200"/>
              </a:spcBef>
              <a:spcAft>
                <a:spcPts val="0"/>
              </a:spcAft>
              <a:buNone/>
            </a:pPr>
            <a:r>
              <a:rPr lang="en" sz="2200"/>
              <a:t>Ram wants to see current inventory of items.</a:t>
            </a:r>
            <a:endParaRPr sz="2200"/>
          </a:p>
          <a:p>
            <a:pPr indent="0" lvl="0" marL="0" rtl="0" algn="l">
              <a:spcBef>
                <a:spcPts val="1200"/>
              </a:spcBef>
              <a:spcAft>
                <a:spcPts val="0"/>
              </a:spcAft>
              <a:buNone/>
            </a:pPr>
            <a:r>
              <a:rPr lang="en" sz="2200"/>
              <a:t>Ram wants to see predictions of future purchase trends.</a:t>
            </a:r>
            <a:endParaRPr sz="2200"/>
          </a:p>
          <a:p>
            <a:pPr indent="0" lvl="0" marL="0" rtl="0" algn="l">
              <a:spcBef>
                <a:spcPts val="1200"/>
              </a:spcBef>
              <a:spcAft>
                <a:spcPts val="0"/>
              </a:spcAft>
              <a:buNone/>
            </a:pPr>
            <a:r>
              <a:rPr lang="en" sz="2200"/>
              <a:t>Ram needs to order items from suppliers.</a:t>
            </a:r>
            <a:endParaRPr sz="2200"/>
          </a:p>
          <a:p>
            <a:pPr indent="0" lvl="0" marL="0" rtl="0" algn="l">
              <a:spcBef>
                <a:spcPts val="1200"/>
              </a:spcBef>
              <a:spcAft>
                <a:spcPts val="1200"/>
              </a:spcAft>
              <a:buNone/>
            </a:pPr>
            <a:r>
              <a:rPr lang="en" sz="2200"/>
              <a:t>Ram’s job does not involve technical skills and he values a simple user interface.</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1"/>
                                        <p:tgtEl>
                                          <p:spTgt spid="1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1"/>
                                        <p:tgtEl>
                                          <p:spTgt spid="16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might be another user story?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Valentina</a:t>
            </a:r>
            <a:endParaRPr/>
          </a:p>
        </p:txBody>
      </p:sp>
      <p:sp>
        <p:nvSpPr>
          <p:cNvPr id="177" name="Google Shape;177;p30"/>
          <p:cNvSpPr txBox="1"/>
          <p:nvPr>
            <p:ph idx="1" type="body"/>
          </p:nvPr>
        </p:nvSpPr>
        <p:spPr>
          <a:xfrm>
            <a:off x="311700" y="1152475"/>
            <a:ext cx="8520600" cy="3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Valentina is a data scientist.</a:t>
            </a:r>
            <a:endParaRPr sz="2200"/>
          </a:p>
          <a:p>
            <a:pPr indent="0" lvl="0" marL="0" rtl="0" algn="l">
              <a:spcBef>
                <a:spcPts val="1200"/>
              </a:spcBef>
              <a:spcAft>
                <a:spcPts val="0"/>
              </a:spcAft>
              <a:buNone/>
            </a:pPr>
            <a:r>
              <a:rPr lang="en" sz="2200"/>
              <a:t>She keeps the software running and responds to bug reports.</a:t>
            </a:r>
            <a:endParaRPr sz="2200"/>
          </a:p>
          <a:p>
            <a:pPr indent="0" lvl="0" marL="0" rtl="0" algn="l">
              <a:spcBef>
                <a:spcPts val="1200"/>
              </a:spcBef>
              <a:spcAft>
                <a:spcPts val="0"/>
              </a:spcAft>
              <a:buNone/>
            </a:pPr>
            <a:r>
              <a:rPr lang="en" sz="2200"/>
              <a:t>She needs to update the inventory periodically.</a:t>
            </a:r>
            <a:endParaRPr sz="2200"/>
          </a:p>
          <a:p>
            <a:pPr indent="0" lvl="0" marL="0" rtl="0" algn="l">
              <a:spcBef>
                <a:spcPts val="1200"/>
              </a:spcBef>
              <a:spcAft>
                <a:spcPts val="0"/>
              </a:spcAft>
              <a:buNone/>
            </a:pPr>
            <a:r>
              <a:rPr lang="en" sz="2200"/>
              <a:t>She needs to iterate on the prediction model to improve accuracy.</a:t>
            </a:r>
            <a:endParaRPr sz="2200"/>
          </a:p>
          <a:p>
            <a:pPr indent="0" lvl="0" marL="0" rtl="0" algn="l">
              <a:spcBef>
                <a:spcPts val="1200"/>
              </a:spcBef>
              <a:spcAft>
                <a:spcPts val="1200"/>
              </a:spcAft>
              <a:buNone/>
            </a:pPr>
            <a:r>
              <a:rPr lang="en" sz="2200"/>
              <a:t>Valentina is highly technical and knows basic programming skills.</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1"/>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1"/>
                                        <p:tgtEl>
                                          <p:spTgt spid="17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Taylor</a:t>
            </a:r>
            <a:endParaRPr/>
          </a:p>
        </p:txBody>
      </p:sp>
      <p:sp>
        <p:nvSpPr>
          <p:cNvPr id="183" name="Google Shape;18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200"/>
              <a:t>Taylor</a:t>
            </a:r>
            <a:r>
              <a:rPr lang="en" sz="2200"/>
              <a:t> is the store manager.</a:t>
            </a:r>
            <a:endParaRPr sz="2200"/>
          </a:p>
          <a:p>
            <a:pPr indent="0" lvl="0" marL="0" rtl="0" algn="l">
              <a:spcBef>
                <a:spcPts val="1200"/>
              </a:spcBef>
              <a:spcAft>
                <a:spcPts val="0"/>
              </a:spcAft>
              <a:buNone/>
            </a:pPr>
            <a:r>
              <a:rPr lang="en" sz="2200"/>
              <a:t>She needs to see current inventory and predictions.</a:t>
            </a:r>
            <a:endParaRPr sz="2200"/>
          </a:p>
          <a:p>
            <a:pPr indent="0" lvl="0" marL="0" rtl="0" algn="l">
              <a:spcBef>
                <a:spcPts val="1200"/>
              </a:spcBef>
              <a:spcAft>
                <a:spcPts val="0"/>
              </a:spcAft>
              <a:buNone/>
            </a:pPr>
            <a:r>
              <a:rPr lang="en" sz="2200"/>
              <a:t>She wants to see orders that have been placed.</a:t>
            </a:r>
            <a:endParaRPr sz="2200"/>
          </a:p>
          <a:p>
            <a:pPr indent="0" lvl="0" marL="0" rtl="0" algn="l">
              <a:spcBef>
                <a:spcPts val="1200"/>
              </a:spcBef>
              <a:spcAft>
                <a:spcPts val="0"/>
              </a:spcAft>
              <a:buClr>
                <a:schemeClr val="dk1"/>
              </a:buClr>
              <a:buSzPts val="1100"/>
              <a:buFont typeface="Arial"/>
              <a:buNone/>
            </a:pPr>
            <a:r>
              <a:rPr lang="en" sz="2200"/>
              <a:t>She wants to see current purchase trends.</a:t>
            </a:r>
            <a:endParaRPr sz="2200"/>
          </a:p>
          <a:p>
            <a:pPr indent="0" lvl="0" marL="0" rtl="0" algn="l">
              <a:spcBef>
                <a:spcPts val="1200"/>
              </a:spcBef>
              <a:spcAft>
                <a:spcPts val="1200"/>
              </a:spcAft>
              <a:buNone/>
            </a:pPr>
            <a:r>
              <a:rPr lang="en" sz="2200"/>
              <a:t>Taylor’s job does not involve technical skills and she values a simple user interface.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Today’s agenda</a:t>
            </a:r>
            <a:endParaRPr/>
          </a:p>
        </p:txBody>
      </p:sp>
      <p:sp>
        <p:nvSpPr>
          <p:cNvPr id="70" name="Google Shape;7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Lecture on design</a:t>
            </a:r>
            <a:endParaRPr sz="2200"/>
          </a:p>
          <a:p>
            <a:pPr indent="-368300" lvl="0" marL="457200" rtl="0" algn="l">
              <a:spcBef>
                <a:spcPts val="0"/>
              </a:spcBef>
              <a:spcAft>
                <a:spcPts val="0"/>
              </a:spcAft>
              <a:buSzPts val="2200"/>
              <a:buChar char="●"/>
            </a:pPr>
            <a:r>
              <a:rPr lang="en" sz="2200"/>
              <a:t>Design exercise</a:t>
            </a:r>
            <a:endParaRPr sz="2200"/>
          </a:p>
          <a:p>
            <a:pPr indent="-342900" lvl="1" marL="914400" rtl="0" algn="l">
              <a:spcBef>
                <a:spcPts val="0"/>
              </a:spcBef>
              <a:spcAft>
                <a:spcPts val="0"/>
              </a:spcAft>
              <a:buSzPts val="1800"/>
              <a:buChar char="○"/>
            </a:pPr>
            <a:r>
              <a:rPr lang="en" sz="1800"/>
              <a:t>Create a </a:t>
            </a:r>
            <a:r>
              <a:rPr lang="en" sz="1800">
                <a:highlight>
                  <a:srgbClr val="F3F3F3"/>
                </a:highlight>
                <a:latin typeface="Courier New"/>
                <a:ea typeface="Courier New"/>
                <a:cs typeface="Courier New"/>
                <a:sym typeface="Courier New"/>
              </a:rPr>
              <a:t>docs</a:t>
            </a:r>
            <a:r>
              <a:rPr lang="en" sz="1800"/>
              <a:t> directory within the root of your project repository</a:t>
            </a:r>
            <a:endParaRPr sz="1800"/>
          </a:p>
          <a:p>
            <a:pPr indent="-342900" lvl="1" marL="914400" rtl="0" algn="l">
              <a:spcBef>
                <a:spcPts val="0"/>
              </a:spcBef>
              <a:spcAft>
                <a:spcPts val="0"/>
              </a:spcAft>
              <a:buSzPts val="1800"/>
              <a:buChar char="○"/>
            </a:pPr>
            <a:r>
              <a:rPr lang="en" sz="1800"/>
              <a:t>Create Markdown files in the </a:t>
            </a:r>
            <a:r>
              <a:rPr lang="en" sz="1800">
                <a:highlight>
                  <a:srgbClr val="F3F3F3"/>
                </a:highlight>
                <a:latin typeface="Courier New"/>
                <a:ea typeface="Courier New"/>
                <a:cs typeface="Courier New"/>
                <a:sym typeface="Courier New"/>
              </a:rPr>
              <a:t>docs</a:t>
            </a:r>
            <a:r>
              <a:rPr lang="en" sz="1800"/>
              <a:t> directory</a:t>
            </a:r>
            <a:endParaRPr sz="1800"/>
          </a:p>
          <a:p>
            <a:pPr indent="-342900" lvl="1" marL="914400" rtl="0" algn="l">
              <a:spcBef>
                <a:spcPts val="0"/>
              </a:spcBef>
              <a:spcAft>
                <a:spcPts val="0"/>
              </a:spcAft>
              <a:buSzPts val="1800"/>
              <a:buChar char="○"/>
            </a:pPr>
            <a:r>
              <a:rPr lang="en" sz="1800"/>
              <a:t>Add/commit/push at the end of class</a:t>
            </a:r>
            <a:endParaRPr sz="1800"/>
          </a:p>
          <a:p>
            <a:pPr indent="-342900" lvl="1" marL="914400" rtl="0" algn="l">
              <a:spcBef>
                <a:spcPts val="0"/>
              </a:spcBef>
              <a:spcAft>
                <a:spcPts val="0"/>
              </a:spcAft>
              <a:buSzPts val="1800"/>
              <a:buChar char="○"/>
            </a:pPr>
            <a:r>
              <a:rPr lang="en" sz="1800"/>
              <a:t>More exercises next week</a:t>
            </a:r>
            <a:endParaRPr sz="1800"/>
          </a:p>
          <a:p>
            <a:pPr indent="-342900" lvl="1" marL="914400" rtl="0" algn="l">
              <a:spcBef>
                <a:spcPts val="0"/>
              </a:spcBef>
              <a:spcAft>
                <a:spcPts val="0"/>
              </a:spcAft>
              <a:buSzPts val="1800"/>
              <a:buChar char="○"/>
            </a:pPr>
            <a:r>
              <a:rPr lang="en" sz="1800"/>
              <a:t>Finish up the design exercise for review by 2/15</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Your User Stories</a:t>
            </a:r>
            <a:endParaRPr/>
          </a:p>
        </p:txBody>
      </p:sp>
      <p:sp>
        <p:nvSpPr>
          <p:cNvPr id="189" name="Google Shape;189;p32"/>
          <p:cNvSpPr txBox="1"/>
          <p:nvPr>
            <p:ph idx="1" type="body"/>
          </p:nvPr>
        </p:nvSpPr>
        <p:spPr>
          <a:xfrm>
            <a:off x="311700" y="1152475"/>
            <a:ext cx="8520600" cy="37296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Char char="●"/>
            </a:pPr>
            <a:r>
              <a:rPr lang="en" sz="2200"/>
              <a:t>You will probably have several different kinds of “users” and a “technician” or two.</a:t>
            </a:r>
            <a:endParaRPr sz="2200"/>
          </a:p>
          <a:p>
            <a:pPr indent="-342900" lvl="1" marL="914400" rtl="0" algn="l">
              <a:spcBef>
                <a:spcPts val="0"/>
              </a:spcBef>
              <a:spcAft>
                <a:spcPts val="0"/>
              </a:spcAft>
              <a:buSzPts val="1800"/>
              <a:buChar char="○"/>
            </a:pPr>
            <a:r>
              <a:rPr lang="en" sz="1800"/>
              <a:t>If you have a machine learning model backing your tool, don’t forget the “technician” who will train the machine learning model or update it.</a:t>
            </a:r>
            <a:endParaRPr sz="1800"/>
          </a:p>
          <a:p>
            <a:pPr indent="-368300" lvl="0" marL="457200" rtl="0" algn="l">
              <a:spcBef>
                <a:spcPts val="0"/>
              </a:spcBef>
              <a:spcAft>
                <a:spcPts val="0"/>
              </a:spcAft>
              <a:buSzPts val="2200"/>
              <a:buChar char="●"/>
            </a:pPr>
            <a:r>
              <a:rPr lang="en" sz="2200"/>
              <a:t>Take 10 minutes to w</a:t>
            </a:r>
            <a:r>
              <a:rPr lang="en" sz="2200"/>
              <a:t>rite 2-3 user stories with your team.</a:t>
            </a:r>
            <a:endParaRPr sz="2200"/>
          </a:p>
          <a:p>
            <a:pPr indent="-342900" lvl="0" marL="457200" rtl="0" algn="l">
              <a:spcBef>
                <a:spcPts val="0"/>
              </a:spcBef>
              <a:spcAft>
                <a:spcPts val="0"/>
              </a:spcAft>
              <a:buSzPts val="1800"/>
              <a:buChar char="●"/>
            </a:pPr>
            <a:r>
              <a:rPr lang="en" sz="2200"/>
              <a:t>Use a Markdown file in the </a:t>
            </a:r>
            <a:r>
              <a:rPr lang="en" sz="2200">
                <a:highlight>
                  <a:srgbClr val="F3F3F3"/>
                </a:highlight>
                <a:latin typeface="Courier New"/>
                <a:ea typeface="Courier New"/>
                <a:cs typeface="Courier New"/>
                <a:sym typeface="Courier New"/>
              </a:rPr>
              <a:t>docs</a:t>
            </a:r>
            <a:r>
              <a:rPr lang="en" sz="2200"/>
              <a:t> directory</a:t>
            </a:r>
            <a:endParaRPr/>
          </a:p>
          <a:p>
            <a:pPr indent="-368300" lvl="0" marL="457200" rtl="0" algn="l">
              <a:spcBef>
                <a:spcPts val="0"/>
              </a:spcBef>
              <a:spcAft>
                <a:spcPts val="0"/>
              </a:spcAft>
              <a:buSzPts val="2200"/>
              <a:buChar char="●"/>
            </a:pPr>
            <a:r>
              <a:rPr lang="en" sz="2200"/>
              <a:t>Remember</a:t>
            </a:r>
            <a:endParaRPr sz="2200"/>
          </a:p>
          <a:p>
            <a:pPr indent="-342900" lvl="1" marL="914400" rtl="0" algn="l">
              <a:spcBef>
                <a:spcPts val="0"/>
              </a:spcBef>
              <a:spcAft>
                <a:spcPts val="0"/>
              </a:spcAft>
              <a:buSzPts val="1800"/>
              <a:buChar char="○"/>
            </a:pPr>
            <a:r>
              <a:rPr lang="en" sz="1800"/>
              <a:t>Who</a:t>
            </a:r>
            <a:endParaRPr sz="1800"/>
          </a:p>
          <a:p>
            <a:pPr indent="-342900" lvl="1" marL="914400" rtl="0" algn="l">
              <a:spcBef>
                <a:spcPts val="0"/>
              </a:spcBef>
              <a:spcAft>
                <a:spcPts val="0"/>
              </a:spcAft>
              <a:buSzPts val="1800"/>
              <a:buChar char="○"/>
            </a:pPr>
            <a:r>
              <a:rPr lang="en" sz="1800"/>
              <a:t>Wants</a:t>
            </a:r>
            <a:endParaRPr sz="1800"/>
          </a:p>
          <a:p>
            <a:pPr indent="-342900" lvl="1" marL="914400" rtl="0" algn="l">
              <a:spcBef>
                <a:spcPts val="0"/>
              </a:spcBef>
              <a:spcAft>
                <a:spcPts val="0"/>
              </a:spcAft>
              <a:buSzPts val="1800"/>
              <a:buChar char="○"/>
            </a:pPr>
            <a:r>
              <a:rPr lang="en" sz="1800"/>
              <a:t>Interaction methods</a:t>
            </a:r>
            <a:endParaRPr sz="1800"/>
          </a:p>
          <a:p>
            <a:pPr indent="-342900" lvl="1" marL="914400" rtl="0" algn="l">
              <a:spcBef>
                <a:spcPts val="0"/>
              </a:spcBef>
              <a:spcAft>
                <a:spcPts val="0"/>
              </a:spcAft>
              <a:buSzPts val="1800"/>
              <a:buChar char="○"/>
            </a:pPr>
            <a:r>
              <a:rPr lang="en" sz="1800"/>
              <a:t>Needs</a:t>
            </a:r>
            <a:endParaRPr sz="1800"/>
          </a:p>
          <a:p>
            <a:pPr indent="-342900" lvl="1" marL="914400" rtl="0" algn="l">
              <a:spcBef>
                <a:spcPts val="0"/>
              </a:spcBef>
              <a:spcAft>
                <a:spcPts val="0"/>
              </a:spcAft>
              <a:buSzPts val="1800"/>
              <a:buChar char="○"/>
            </a:pPr>
            <a:r>
              <a:rPr lang="en" sz="1800"/>
              <a:t>Skills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2285400"/>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Functional Design</a:t>
            </a:r>
            <a:endParaRPr/>
          </a:p>
          <a:p>
            <a:pPr indent="0" lvl="0" marL="0" rtl="0" algn="ctr">
              <a:spcBef>
                <a:spcPts val="0"/>
              </a:spcBef>
              <a:spcAft>
                <a:spcPts val="0"/>
              </a:spcAft>
              <a:buNone/>
            </a:pPr>
            <a:r>
              <a:rPr lang="en"/>
              <a:t>(Use Cases)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Ram</a:t>
            </a:r>
            <a:endParaRPr/>
          </a:p>
        </p:txBody>
      </p:sp>
      <p:sp>
        <p:nvSpPr>
          <p:cNvPr id="200" name="Google Shape;20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Ram is a buyer for a store. Ram wants to see current inventory of items. Ram wants to see predictions of future purchase trends. Ram needs to order items from suppliers. Ram’s job does not involve technical skills and he values a simple user interface.</a:t>
            </a:r>
            <a:endParaRPr sz="2200"/>
          </a:p>
          <a:p>
            <a:pPr indent="-368300" lvl="0" marL="914400" rtl="0" algn="l">
              <a:spcBef>
                <a:spcPts val="1200"/>
              </a:spcBef>
              <a:spcAft>
                <a:spcPts val="0"/>
              </a:spcAft>
              <a:buSzPts val="2200"/>
              <a:buChar char="●"/>
            </a:pPr>
            <a:r>
              <a:rPr lang="en" sz="2200"/>
              <a:t>View inventory</a:t>
            </a:r>
            <a:endParaRPr sz="2200"/>
          </a:p>
          <a:p>
            <a:pPr indent="-368300" lvl="0" marL="914400" rtl="0" algn="l">
              <a:spcBef>
                <a:spcPts val="0"/>
              </a:spcBef>
              <a:spcAft>
                <a:spcPts val="0"/>
              </a:spcAft>
              <a:buSzPts val="2200"/>
              <a:buChar char="●"/>
            </a:pPr>
            <a:r>
              <a:rPr lang="en" sz="2200"/>
              <a:t>View predictions for an item</a:t>
            </a:r>
            <a:endParaRPr sz="2200"/>
          </a:p>
          <a:p>
            <a:pPr indent="-368300" lvl="0" marL="914400" rtl="0" algn="l">
              <a:spcBef>
                <a:spcPts val="0"/>
              </a:spcBef>
              <a:spcAft>
                <a:spcPts val="0"/>
              </a:spcAft>
              <a:buSzPts val="2200"/>
              <a:buChar char="●"/>
            </a:pPr>
            <a:r>
              <a:rPr lang="en" sz="2200"/>
              <a:t>Make order</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1"/>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1"/>
                                        <p:tgtEl>
                                          <p:spTgt spid="2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animEffect filter="fade" transition="in">
                                      <p:cBhvr>
                                        <p:cTn dur="1"/>
                                        <p:tgtEl>
                                          <p:spTgt spid="2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animEffect filter="fade" transition="in">
                                      <p:cBhvr>
                                        <p:cTn dur="1"/>
                                        <p:tgtEl>
                                          <p:spTgt spid="20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do </a:t>
            </a:r>
            <a:r>
              <a:rPr lang="en"/>
              <a:t>with</a:t>
            </a:r>
            <a:r>
              <a:rPr lang="en"/>
              <a:t> inventory management systems?</a:t>
            </a:r>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View inventory</a:t>
            </a:r>
            <a:endParaRPr sz="2200"/>
          </a:p>
          <a:p>
            <a:pPr indent="-368300" lvl="0" marL="457200" rtl="0" algn="l">
              <a:spcBef>
                <a:spcPts val="0"/>
              </a:spcBef>
              <a:spcAft>
                <a:spcPts val="0"/>
              </a:spcAft>
              <a:buSzPts val="2200"/>
              <a:buChar char="●"/>
            </a:pPr>
            <a:r>
              <a:rPr lang="en" sz="2200"/>
              <a:t>View predictions for an item</a:t>
            </a:r>
            <a:endParaRPr sz="2200"/>
          </a:p>
          <a:p>
            <a:pPr indent="-368300" lvl="0" marL="457200" rtl="0" algn="l">
              <a:spcBef>
                <a:spcPts val="0"/>
              </a:spcBef>
              <a:spcAft>
                <a:spcPts val="0"/>
              </a:spcAft>
              <a:buSzPts val="2200"/>
              <a:buChar char="●"/>
            </a:pPr>
            <a:r>
              <a:rPr lang="en" sz="2200"/>
              <a:t>Make order</a:t>
            </a:r>
            <a:endParaRPr sz="2200"/>
          </a:p>
          <a:p>
            <a:pPr indent="-368300" lvl="0" marL="457200" rtl="0" algn="l">
              <a:spcBef>
                <a:spcPts val="0"/>
              </a:spcBef>
              <a:spcAft>
                <a:spcPts val="0"/>
              </a:spcAft>
              <a:buSzPts val="2200"/>
              <a:buChar char="●"/>
            </a:pPr>
            <a:r>
              <a:rPr lang="en" sz="2200"/>
              <a:t>View purchase history graph</a:t>
            </a:r>
            <a:endParaRPr sz="2200"/>
          </a:p>
          <a:p>
            <a:pPr indent="0" lvl="0" marL="0" rtl="0" algn="l">
              <a:spcBef>
                <a:spcPts val="1200"/>
              </a:spcBef>
              <a:spcAft>
                <a:spcPts val="0"/>
              </a:spcAft>
              <a:buNone/>
            </a:pPr>
            <a:r>
              <a:t/>
            </a:r>
            <a:endParaRPr sz="2200"/>
          </a:p>
          <a:p>
            <a:pPr indent="0" lvl="0" marL="0" rtl="0" algn="l">
              <a:spcBef>
                <a:spcPts val="1200"/>
              </a:spcBef>
              <a:spcAft>
                <a:spcPts val="1200"/>
              </a:spcAft>
              <a:buNone/>
            </a:pPr>
            <a:r>
              <a:rPr lang="en" sz="2200"/>
              <a:t>These are </a:t>
            </a:r>
            <a:r>
              <a:rPr lang="en" sz="2200" u="sng"/>
              <a:t>use cases</a:t>
            </a:r>
            <a:r>
              <a:rPr lang="en" sz="2200"/>
              <a:t> - from the point of view of a user, how will they use your system?</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use cases</a:t>
            </a:r>
            <a:endParaRPr/>
          </a:p>
        </p:txBody>
      </p:sp>
      <p:sp>
        <p:nvSpPr>
          <p:cNvPr id="212" name="Google Shape;21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There’s an additional </a:t>
            </a:r>
            <a:r>
              <a:rPr lang="en" sz="2200" u="sng"/>
              <a:t>implicit</a:t>
            </a:r>
            <a:r>
              <a:rPr lang="en" sz="2200"/>
              <a:t> use case in Ram’s example (not explicitly stated but understood to be the case).</a:t>
            </a:r>
            <a:endParaRPr sz="2200"/>
          </a:p>
          <a:p>
            <a:pPr indent="-368300" lvl="0" marL="457200" rtl="0" algn="l">
              <a:spcBef>
                <a:spcPts val="1200"/>
              </a:spcBef>
              <a:spcAft>
                <a:spcPts val="0"/>
              </a:spcAft>
              <a:buSzPts val="2200"/>
              <a:buChar char="●"/>
            </a:pPr>
            <a:r>
              <a:rPr lang="en" sz="2200"/>
              <a:t>User authentication!</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1"/>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Effect filter="fade" transition="in">
                                      <p:cBhvr>
                                        <p:cTn dur="1"/>
                                        <p:tgtEl>
                                          <p:spTgt spid="21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Describing a use case</a:t>
            </a:r>
            <a:endParaRPr/>
          </a:p>
        </p:txBody>
      </p:sp>
      <p:sp>
        <p:nvSpPr>
          <p:cNvPr id="218" name="Google Shape;21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lang="en" sz="2200"/>
              <a:t>Objective of the user interaction</a:t>
            </a:r>
            <a:endParaRPr sz="2200"/>
          </a:p>
          <a:p>
            <a:pPr indent="-368300" lvl="0" marL="457200" rtl="0" algn="l">
              <a:spcBef>
                <a:spcPts val="0"/>
              </a:spcBef>
              <a:spcAft>
                <a:spcPts val="0"/>
              </a:spcAft>
              <a:buSzPts val="2200"/>
              <a:buAutoNum type="arabicPeriod"/>
            </a:pPr>
            <a:r>
              <a:rPr lang="en" sz="2200"/>
              <a:t>What information does the user provide?</a:t>
            </a:r>
            <a:endParaRPr sz="2200"/>
          </a:p>
          <a:p>
            <a:pPr indent="-368300" lvl="0" marL="457200" rtl="0" algn="l">
              <a:spcBef>
                <a:spcPts val="0"/>
              </a:spcBef>
              <a:spcAft>
                <a:spcPts val="0"/>
              </a:spcAft>
              <a:buSzPts val="2200"/>
              <a:buAutoNum type="arabicPeriod"/>
            </a:pPr>
            <a:r>
              <a:rPr lang="en" sz="2200"/>
              <a:t>What response does the system provide?</a:t>
            </a:r>
            <a:endParaRPr sz="2200"/>
          </a:p>
          <a:p>
            <a:pPr indent="0" lvl="0" marL="0" rtl="0" algn="l">
              <a:spcBef>
                <a:spcPts val="1200"/>
              </a:spcBef>
              <a:spcAft>
                <a:spcPts val="0"/>
              </a:spcAft>
              <a:buNone/>
            </a:pPr>
            <a:r>
              <a:rPr lang="en" sz="2200"/>
              <a:t>Usually about 3-9 clearly written steps.</a:t>
            </a:r>
            <a:endParaRPr sz="2200"/>
          </a:p>
          <a:p>
            <a:pPr indent="0" lvl="0" marL="0" rtl="0" algn="l">
              <a:spcBef>
                <a:spcPts val="1200"/>
              </a:spcBef>
              <a:spcAft>
                <a:spcPts val="1200"/>
              </a:spcAft>
              <a:buNone/>
            </a:pPr>
            <a:r>
              <a:rPr lang="en" sz="2200"/>
              <a:t>This is not code!</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System user authentication use case</a:t>
            </a:r>
            <a:endParaRPr/>
          </a:p>
        </p:txBody>
      </p:sp>
      <p:sp>
        <p:nvSpPr>
          <p:cNvPr id="224" name="Google Shape;22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System validates that the user is allowed to access an account</a:t>
            </a:r>
            <a:endParaRPr/>
          </a:p>
          <a:p>
            <a:pPr indent="0" lvl="0" marL="0" rtl="0" algn="l">
              <a:spcBef>
                <a:spcPts val="1200"/>
              </a:spcBef>
              <a:spcAft>
                <a:spcPts val="0"/>
              </a:spcAft>
              <a:buNone/>
            </a:pPr>
            <a:r>
              <a:rPr b="1" lang="en"/>
              <a:t>User:</a:t>
            </a:r>
            <a:r>
              <a:rPr lang="en"/>
              <a:t> access login page</a:t>
            </a:r>
            <a:endParaRPr/>
          </a:p>
          <a:p>
            <a:pPr indent="0" lvl="0" marL="0" rtl="0" algn="l">
              <a:spcBef>
                <a:spcPts val="1200"/>
              </a:spcBef>
              <a:spcAft>
                <a:spcPts val="0"/>
              </a:spcAft>
              <a:buNone/>
            </a:pPr>
            <a:r>
              <a:rPr b="1" lang="en"/>
              <a:t>System:</a:t>
            </a:r>
            <a:r>
              <a:rPr lang="en"/>
              <a:t> display “enter username and password”</a:t>
            </a:r>
            <a:endParaRPr/>
          </a:p>
          <a:p>
            <a:pPr indent="0" lvl="0" marL="0" rtl="0" algn="l">
              <a:spcBef>
                <a:spcPts val="1200"/>
              </a:spcBef>
              <a:spcAft>
                <a:spcPts val="0"/>
              </a:spcAft>
              <a:buNone/>
            </a:pPr>
            <a:r>
              <a:rPr b="1" lang="en"/>
              <a:t>User:</a:t>
            </a:r>
            <a:r>
              <a:rPr lang="en"/>
              <a:t> enter username and password on keypad</a:t>
            </a:r>
            <a:endParaRPr/>
          </a:p>
          <a:p>
            <a:pPr indent="0" lvl="0" marL="0" rtl="0" algn="l">
              <a:spcBef>
                <a:spcPts val="1200"/>
              </a:spcBef>
              <a:spcAft>
                <a:spcPts val="0"/>
              </a:spcAft>
              <a:buNone/>
            </a:pPr>
            <a:r>
              <a:rPr b="1" lang="en"/>
              <a:t>System</a:t>
            </a:r>
            <a:r>
              <a:rPr b="1" lang="en"/>
              <a:t>:</a:t>
            </a:r>
            <a:r>
              <a:rPr lang="en"/>
              <a:t> [if correct] show inventory screen</a:t>
            </a:r>
            <a:endParaRPr/>
          </a:p>
          <a:p>
            <a:pPr indent="0" lvl="0" marL="0" rtl="0" algn="l">
              <a:spcBef>
                <a:spcPts val="1200"/>
              </a:spcBef>
              <a:spcAft>
                <a:spcPts val="1200"/>
              </a:spcAft>
              <a:buNone/>
            </a:pPr>
            <a:r>
              <a:rPr lang="en"/>
              <a:t>	   [if incorrect] display “incorrect username or password, please try again”</a:t>
            </a:r>
            <a:endParaRPr/>
          </a:p>
        </p:txBody>
      </p:sp>
      <p:grpSp>
        <p:nvGrpSpPr>
          <p:cNvPr id="225" name="Google Shape;225;p38"/>
          <p:cNvGrpSpPr/>
          <p:nvPr/>
        </p:nvGrpSpPr>
        <p:grpSpPr>
          <a:xfrm>
            <a:off x="1973775" y="3975775"/>
            <a:ext cx="3081000" cy="593100"/>
            <a:chOff x="1973775" y="3975775"/>
            <a:chExt cx="3081000" cy="593100"/>
          </a:xfrm>
        </p:grpSpPr>
        <p:sp>
          <p:nvSpPr>
            <p:cNvPr id="226" name="Google Shape;226;p38"/>
            <p:cNvSpPr txBox="1"/>
            <p:nvPr/>
          </p:nvSpPr>
          <p:spPr>
            <a:xfrm>
              <a:off x="2385375" y="4168675"/>
              <a:ext cx="26694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Think about edge cases!</a:t>
              </a:r>
              <a:endParaRPr/>
            </a:p>
          </p:txBody>
        </p:sp>
        <p:cxnSp>
          <p:nvCxnSpPr>
            <p:cNvPr id="227" name="Google Shape;227;p38"/>
            <p:cNvCxnSpPr>
              <a:stCxn id="226" idx="1"/>
            </p:cNvCxnSpPr>
            <p:nvPr/>
          </p:nvCxnSpPr>
          <p:spPr>
            <a:xfrm rot="10800000">
              <a:off x="1973775" y="3975775"/>
              <a:ext cx="411600" cy="393000"/>
            </a:xfrm>
            <a:prstGeom prst="straightConnector1">
              <a:avLst/>
            </a:prstGeom>
            <a:noFill/>
            <a:ln cap="flat" cmpd="sng" w="19050">
              <a:solidFill>
                <a:srgbClr val="FF00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r>
              <a:rPr lang="en"/>
              <a:t>View inventory</a:t>
            </a:r>
            <a:endParaRPr/>
          </a:p>
        </p:txBody>
      </p:sp>
      <p:sp>
        <p:nvSpPr>
          <p:cNvPr id="233" name="Google Shape;23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System displays accurate inventory information that the user needs</a:t>
            </a:r>
            <a:endParaRPr/>
          </a:p>
          <a:p>
            <a:pPr indent="0" lvl="0" marL="0" rtl="0" algn="l">
              <a:spcBef>
                <a:spcPts val="1200"/>
              </a:spcBef>
              <a:spcAft>
                <a:spcPts val="0"/>
              </a:spcAft>
              <a:buNone/>
            </a:pPr>
            <a:r>
              <a:rPr b="1" lang="en"/>
              <a:t>User:</a:t>
            </a:r>
            <a:r>
              <a:rPr lang="en"/>
              <a:t> access inventory page</a:t>
            </a:r>
            <a:endParaRPr/>
          </a:p>
          <a:p>
            <a:pPr indent="0" lvl="0" marL="0" rtl="0" algn="l">
              <a:spcBef>
                <a:spcPts val="1200"/>
              </a:spcBef>
              <a:spcAft>
                <a:spcPts val="0"/>
              </a:spcAft>
              <a:buNone/>
            </a:pPr>
            <a:r>
              <a:rPr b="1" lang="en"/>
              <a:t>System</a:t>
            </a:r>
            <a:r>
              <a:rPr b="1" lang="en"/>
              <a:t>:</a:t>
            </a:r>
            <a:r>
              <a:rPr lang="en"/>
              <a:t> display first 100 items with inventory quantity</a:t>
            </a:r>
            <a:endParaRPr/>
          </a:p>
          <a:p>
            <a:pPr indent="0" lvl="0" marL="0" rtl="0" algn="l">
              <a:spcBef>
                <a:spcPts val="1200"/>
              </a:spcBef>
              <a:spcAft>
                <a:spcPts val="0"/>
              </a:spcAft>
              <a:buNone/>
            </a:pPr>
            <a:r>
              <a:rPr b="1" lang="en"/>
              <a:t>User:</a:t>
            </a:r>
            <a:r>
              <a:rPr lang="en"/>
              <a:t> selects a filter on product category, quantity, or name</a:t>
            </a:r>
            <a:endParaRPr/>
          </a:p>
          <a:p>
            <a:pPr indent="0" lvl="0" marL="0" rtl="0" algn="l">
              <a:spcBef>
                <a:spcPts val="1200"/>
              </a:spcBef>
              <a:spcAft>
                <a:spcPts val="0"/>
              </a:spcAft>
              <a:buNone/>
            </a:pPr>
            <a:r>
              <a:rPr b="1" lang="en"/>
              <a:t>System</a:t>
            </a:r>
            <a:r>
              <a:rPr b="1" lang="en"/>
              <a:t>:</a:t>
            </a:r>
            <a:r>
              <a:rPr lang="en"/>
              <a:t> shows subset of items</a:t>
            </a:r>
            <a:endParaRPr/>
          </a:p>
          <a:p>
            <a:pPr indent="0" lvl="0" marL="0" rtl="0" algn="l">
              <a:spcBef>
                <a:spcPts val="1200"/>
              </a:spcBef>
              <a:spcAft>
                <a:spcPts val="0"/>
              </a:spcAft>
              <a:buNone/>
            </a:pPr>
            <a:r>
              <a:rPr b="1" lang="en"/>
              <a:t>User:</a:t>
            </a:r>
            <a:r>
              <a:rPr lang="en"/>
              <a:t> selects “next page”</a:t>
            </a:r>
            <a:endParaRPr/>
          </a:p>
          <a:p>
            <a:pPr indent="0" lvl="0" marL="0" rtl="0" algn="l">
              <a:spcBef>
                <a:spcPts val="1200"/>
              </a:spcBef>
              <a:spcAft>
                <a:spcPts val="1200"/>
              </a:spcAft>
              <a:buNone/>
            </a:pPr>
            <a:r>
              <a:rPr b="1" lang="en"/>
              <a:t>System:</a:t>
            </a:r>
            <a:r>
              <a:rPr lang="en"/>
              <a:t> shows next 100 filtered items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Exercise: </a:t>
            </a:r>
            <a:r>
              <a:rPr lang="en" sz="2620"/>
              <a:t>Your Use Cases</a:t>
            </a:r>
            <a:endParaRPr sz="2620"/>
          </a:p>
        </p:txBody>
      </p:sp>
      <p:sp>
        <p:nvSpPr>
          <p:cNvPr id="239" name="Google Shape;239;p40"/>
          <p:cNvSpPr txBox="1"/>
          <p:nvPr>
            <p:ph idx="1" type="body"/>
          </p:nvPr>
        </p:nvSpPr>
        <p:spPr>
          <a:xfrm>
            <a:off x="311700" y="1152475"/>
            <a:ext cx="8520600" cy="37296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sz="2600"/>
              <a:t>Tr</a:t>
            </a:r>
            <a:r>
              <a:rPr lang="en" sz="2600"/>
              <a:t>anslate</a:t>
            </a:r>
            <a:r>
              <a:rPr lang="en" sz="2600"/>
              <a:t> your user stories into use cases (functional designs)</a:t>
            </a:r>
            <a:endParaRPr sz="2600"/>
          </a:p>
          <a:p>
            <a:pPr indent="-393700" lvl="0" marL="457200" rtl="0" algn="l">
              <a:spcBef>
                <a:spcPts val="0"/>
              </a:spcBef>
              <a:spcAft>
                <a:spcPts val="0"/>
              </a:spcAft>
              <a:buSzPts val="2600"/>
              <a:buChar char="●"/>
            </a:pPr>
            <a:r>
              <a:rPr lang="en" sz="2600"/>
              <a:t>Use a Markdown file in the </a:t>
            </a:r>
            <a:r>
              <a:rPr lang="en" sz="2600">
                <a:highlight>
                  <a:srgbClr val="F3F3F3"/>
                </a:highlight>
                <a:latin typeface="Courier New"/>
                <a:ea typeface="Courier New"/>
                <a:cs typeface="Courier New"/>
                <a:sym typeface="Courier New"/>
              </a:rPr>
              <a:t>docs</a:t>
            </a:r>
            <a:r>
              <a:rPr lang="en" sz="2600"/>
              <a:t> directory </a:t>
            </a:r>
            <a:endParaRPr sz="2600"/>
          </a:p>
          <a:p>
            <a:pPr indent="-393700" lvl="0" marL="457200" rtl="0" algn="l">
              <a:spcBef>
                <a:spcPts val="0"/>
              </a:spcBef>
              <a:spcAft>
                <a:spcPts val="0"/>
              </a:spcAft>
              <a:buSzPts val="2600"/>
              <a:buChar char="●"/>
            </a:pPr>
            <a:r>
              <a:rPr lang="en" sz="2600"/>
              <a:t>Remember</a:t>
            </a:r>
            <a:endParaRPr sz="2600"/>
          </a:p>
          <a:p>
            <a:pPr indent="-368300" lvl="1" marL="914400" rtl="0" algn="l">
              <a:spcBef>
                <a:spcPts val="0"/>
              </a:spcBef>
              <a:spcAft>
                <a:spcPts val="0"/>
              </a:spcAft>
              <a:buSzPts val="2200"/>
              <a:buChar char="○"/>
            </a:pPr>
            <a:r>
              <a:rPr lang="en" sz="2200"/>
              <a:t>Explicit use cases</a:t>
            </a:r>
            <a:endParaRPr sz="2200"/>
          </a:p>
          <a:p>
            <a:pPr indent="-368300" lvl="1" marL="914400" rtl="0" algn="l">
              <a:spcBef>
                <a:spcPts val="0"/>
              </a:spcBef>
              <a:spcAft>
                <a:spcPts val="0"/>
              </a:spcAft>
              <a:buSzPts val="2200"/>
              <a:buChar char="○"/>
            </a:pPr>
            <a:r>
              <a:rPr lang="en" sz="2200"/>
              <a:t>Implicit use cases</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11700" y="2285400"/>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Component Design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2285400"/>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Software Design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component?</a:t>
            </a:r>
            <a:endParaRPr/>
          </a:p>
        </p:txBody>
      </p:sp>
      <p:sp>
        <p:nvSpPr>
          <p:cNvPr id="250" name="Google Shape;250;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400"/>
              <a:t>“An individual software component is a </a:t>
            </a:r>
            <a:r>
              <a:rPr i="1" lang="en" sz="2400" u="sng"/>
              <a:t>software package</a:t>
            </a:r>
            <a:r>
              <a:rPr i="1" lang="en" sz="2400"/>
              <a:t>, a </a:t>
            </a:r>
            <a:r>
              <a:rPr i="1" lang="en" sz="2400" u="sng"/>
              <a:t>web service</a:t>
            </a:r>
            <a:r>
              <a:rPr i="1" lang="en" sz="2400"/>
              <a:t>, a </a:t>
            </a:r>
            <a:r>
              <a:rPr i="1" lang="en" sz="2400" u="sng"/>
              <a:t>web resource</a:t>
            </a:r>
            <a:r>
              <a:rPr i="1" lang="en" sz="2400"/>
              <a:t>, or a </a:t>
            </a:r>
            <a:r>
              <a:rPr i="1" lang="en" sz="2400" u="sng"/>
              <a:t>module</a:t>
            </a:r>
            <a:r>
              <a:rPr i="1" lang="en" sz="2400"/>
              <a:t> that encapsulates a </a:t>
            </a:r>
            <a:r>
              <a:rPr i="1" lang="en" sz="2400" u="sng"/>
              <a:t>set of related functions</a:t>
            </a:r>
            <a:r>
              <a:rPr i="1" lang="en" sz="2400"/>
              <a:t> (or </a:t>
            </a:r>
            <a:r>
              <a:rPr i="1" lang="en" sz="2400" u="sng"/>
              <a:t>data</a:t>
            </a:r>
            <a:r>
              <a:rPr i="1" lang="en" sz="2400"/>
              <a:t>).”</a:t>
            </a:r>
            <a:endParaRPr i="1" sz="2400"/>
          </a:p>
          <a:p>
            <a:pPr indent="-381000" lvl="0" marL="5486400" rtl="0" algn="l">
              <a:spcBef>
                <a:spcPts val="1200"/>
              </a:spcBef>
              <a:spcAft>
                <a:spcPts val="0"/>
              </a:spcAft>
              <a:buSzPts val="2400"/>
              <a:buChar char="-"/>
            </a:pPr>
            <a:r>
              <a:rPr lang="en" sz="2400"/>
              <a:t>Wikipedia</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Specifying</a:t>
            </a:r>
            <a:r>
              <a:rPr lang="en"/>
              <a:t> components</a:t>
            </a:r>
            <a:endParaRPr/>
          </a:p>
        </p:txBody>
      </p:sp>
      <p:sp>
        <p:nvSpPr>
          <p:cNvPr id="256" name="Google Shape;25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t>Describe components with sufficient detail so that someone with modest knowledge of the project can implement the code for the component.</a:t>
            </a:r>
            <a:endParaRPr sz="2000"/>
          </a:p>
          <a:p>
            <a:pPr indent="-355600" lvl="0" marL="457200" rtl="0" algn="l">
              <a:spcBef>
                <a:spcPts val="1200"/>
              </a:spcBef>
              <a:spcAft>
                <a:spcPts val="0"/>
              </a:spcAft>
              <a:buSzPts val="2000"/>
              <a:buChar char="●"/>
            </a:pPr>
            <a:r>
              <a:rPr lang="en" sz="2000"/>
              <a:t>Name</a:t>
            </a:r>
            <a:endParaRPr sz="2000"/>
          </a:p>
          <a:p>
            <a:pPr indent="-355600" lvl="0" marL="457200" rtl="0" algn="l">
              <a:spcBef>
                <a:spcPts val="0"/>
              </a:spcBef>
              <a:spcAft>
                <a:spcPts val="0"/>
              </a:spcAft>
              <a:buSzPts val="2000"/>
              <a:buChar char="●"/>
            </a:pPr>
            <a:r>
              <a:rPr lang="en" sz="2000"/>
              <a:t>What it does</a:t>
            </a:r>
            <a:endParaRPr sz="2000"/>
          </a:p>
          <a:p>
            <a:pPr indent="-355600" lvl="0" marL="457200" rtl="0" algn="l">
              <a:spcBef>
                <a:spcPts val="0"/>
              </a:spcBef>
              <a:spcAft>
                <a:spcPts val="0"/>
              </a:spcAft>
              <a:buSzPts val="2000"/>
              <a:buChar char="●"/>
            </a:pPr>
            <a:r>
              <a:rPr lang="en" sz="2000"/>
              <a:t>Inputs (with type information)</a:t>
            </a:r>
            <a:endParaRPr sz="2000"/>
          </a:p>
          <a:p>
            <a:pPr indent="-355600" lvl="0" marL="457200" rtl="0" algn="l">
              <a:spcBef>
                <a:spcPts val="0"/>
              </a:spcBef>
              <a:spcAft>
                <a:spcPts val="0"/>
              </a:spcAft>
              <a:buSzPts val="2000"/>
              <a:buChar char="●"/>
            </a:pPr>
            <a:r>
              <a:rPr lang="en" sz="2000"/>
              <a:t>Outputs (with type information)</a:t>
            </a:r>
            <a:endParaRPr sz="2000"/>
          </a:p>
          <a:p>
            <a:pPr indent="-355600" lvl="0" marL="457200" rtl="0" algn="l">
              <a:spcBef>
                <a:spcPts val="0"/>
              </a:spcBef>
              <a:spcAft>
                <a:spcPts val="0"/>
              </a:spcAft>
              <a:buSzPts val="2000"/>
              <a:buChar char="●"/>
            </a:pPr>
            <a:r>
              <a:rPr lang="en" sz="2000"/>
              <a:t>Assumptions</a:t>
            </a:r>
            <a:endParaRPr sz="2000"/>
          </a:p>
          <a:p>
            <a:pPr indent="-355600" lvl="0" marL="457200" rtl="0" algn="l">
              <a:spcBef>
                <a:spcPts val="0"/>
              </a:spcBef>
              <a:spcAft>
                <a:spcPts val="0"/>
              </a:spcAft>
              <a:buSzPts val="2000"/>
              <a:buChar char="●"/>
            </a:pPr>
            <a:r>
              <a:rPr lang="en" sz="2000"/>
              <a:t>How it uses other components</a:t>
            </a:r>
            <a:endParaRPr sz="2000"/>
          </a:p>
        </p:txBody>
      </p:sp>
      <p:sp>
        <p:nvSpPr>
          <p:cNvPr id="257" name="Google Shape;257;p43"/>
          <p:cNvSpPr txBox="1"/>
          <p:nvPr/>
        </p:nvSpPr>
        <p:spPr>
          <a:xfrm>
            <a:off x="1008150" y="4353275"/>
            <a:ext cx="7127700" cy="4617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t>Sound familiar? </a:t>
            </a:r>
            <a:r>
              <a:rPr lang="en" sz="1800" u="sng">
                <a:solidFill>
                  <a:schemeClr val="hlink"/>
                </a:solidFill>
                <a:hlinkClick r:id="rId3"/>
              </a:rPr>
              <a:t>Check out Lecture 3 on Interface Specifications!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Developing Component Specifications</a:t>
            </a:r>
            <a:endParaRPr/>
          </a:p>
        </p:txBody>
      </p:sp>
      <p:sp>
        <p:nvSpPr>
          <p:cNvPr id="263" name="Google Shape;263;p44"/>
          <p:cNvSpPr txBox="1"/>
          <p:nvPr>
            <p:ph idx="1" type="body"/>
          </p:nvPr>
        </p:nvSpPr>
        <p:spPr>
          <a:xfrm>
            <a:off x="311700" y="1152475"/>
            <a:ext cx="8520600" cy="37602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AutoNum type="arabicPeriod"/>
            </a:pPr>
            <a:r>
              <a:rPr lang="en" sz="2200"/>
              <a:t>What are the components in the use cases?</a:t>
            </a:r>
            <a:endParaRPr sz="2200"/>
          </a:p>
          <a:p>
            <a:pPr indent="-368300" lvl="1" marL="914400" rtl="0" algn="l">
              <a:spcBef>
                <a:spcPts val="0"/>
              </a:spcBef>
              <a:spcAft>
                <a:spcPts val="0"/>
              </a:spcAft>
              <a:buSzPts val="2200"/>
              <a:buAutoNum type="alphaLcPeriod"/>
            </a:pPr>
            <a:r>
              <a:rPr lang="en" sz="2200"/>
              <a:t>Packages</a:t>
            </a:r>
            <a:endParaRPr sz="2200"/>
          </a:p>
          <a:p>
            <a:pPr indent="-368300" lvl="1" marL="914400" rtl="0" algn="l">
              <a:spcBef>
                <a:spcPts val="0"/>
              </a:spcBef>
              <a:spcAft>
                <a:spcPts val="0"/>
              </a:spcAft>
              <a:buSzPts val="2200"/>
              <a:buAutoNum type="alphaLcPeriod"/>
            </a:pPr>
            <a:r>
              <a:rPr lang="en" sz="2200"/>
              <a:t>Modules</a:t>
            </a:r>
            <a:endParaRPr sz="2200"/>
          </a:p>
          <a:p>
            <a:pPr indent="-368300" lvl="1" marL="914400" rtl="0" algn="l">
              <a:spcBef>
                <a:spcPts val="0"/>
              </a:spcBef>
              <a:spcAft>
                <a:spcPts val="0"/>
              </a:spcAft>
              <a:buSzPts val="2200"/>
              <a:buAutoNum type="alphaLcPeriod"/>
            </a:pPr>
            <a:r>
              <a:rPr lang="en" sz="2200"/>
              <a:t>Resources</a:t>
            </a:r>
            <a:endParaRPr sz="2200"/>
          </a:p>
          <a:p>
            <a:pPr indent="-368300" lvl="1" marL="914400" rtl="0" algn="l">
              <a:spcBef>
                <a:spcPts val="0"/>
              </a:spcBef>
              <a:spcAft>
                <a:spcPts val="0"/>
              </a:spcAft>
              <a:buSzPts val="2200"/>
              <a:buAutoNum type="alphaLcPeriod"/>
            </a:pPr>
            <a:r>
              <a:rPr lang="en" sz="2200"/>
              <a:t>Data</a:t>
            </a:r>
            <a:endParaRPr sz="2200"/>
          </a:p>
          <a:p>
            <a:pPr indent="-368300" lvl="1" marL="914400" rtl="0" algn="l">
              <a:spcBef>
                <a:spcPts val="0"/>
              </a:spcBef>
              <a:spcAft>
                <a:spcPts val="0"/>
              </a:spcAft>
              <a:buSzPts val="2200"/>
              <a:buAutoNum type="alphaLcPeriod"/>
            </a:pPr>
            <a:r>
              <a:rPr lang="en" sz="2200"/>
              <a:t>Functions</a:t>
            </a:r>
            <a:endParaRPr sz="2200"/>
          </a:p>
          <a:p>
            <a:pPr indent="-368300" lvl="0" marL="457200" rtl="0" algn="l">
              <a:spcBef>
                <a:spcPts val="0"/>
              </a:spcBef>
              <a:spcAft>
                <a:spcPts val="0"/>
              </a:spcAft>
              <a:buSzPts val="2200"/>
              <a:buAutoNum type="arabicPeriod"/>
            </a:pPr>
            <a:r>
              <a:rPr lang="en" sz="2200"/>
              <a:t>What components are already available?</a:t>
            </a:r>
            <a:endParaRPr sz="2200"/>
          </a:p>
          <a:p>
            <a:pPr indent="-368300" lvl="0" marL="457200" rtl="0" algn="l">
              <a:spcBef>
                <a:spcPts val="0"/>
              </a:spcBef>
              <a:spcAft>
                <a:spcPts val="0"/>
              </a:spcAft>
              <a:buSzPts val="2200"/>
              <a:buAutoNum type="arabicPeriod"/>
            </a:pPr>
            <a:r>
              <a:rPr lang="en" sz="2200"/>
              <a:t>What are the sub-components needed to implement those components that aren't already available?</a:t>
            </a:r>
            <a:endParaRPr sz="2200"/>
          </a:p>
          <a:p>
            <a:pPr indent="457200" lvl="0" marL="457200" rtl="0" algn="l">
              <a:spcBef>
                <a:spcPts val="1200"/>
              </a:spcBef>
              <a:spcAft>
                <a:spcPts val="1200"/>
              </a:spcAft>
              <a:buNone/>
            </a:pPr>
            <a:r>
              <a:rPr lang="en" sz="2200"/>
              <a:t>Do 1-2 for each such component</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1"/>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1"/>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1"/>
                                        <p:tgtEl>
                                          <p:spTgt spid="2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Effect filter="fade" transition="in">
                                      <p:cBhvr>
                                        <p:cTn dur="1"/>
                                        <p:tgtEl>
                                          <p:spTgt spid="2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5" st="5"/>
                                            </p:txEl>
                                          </p:spTgt>
                                        </p:tgtEl>
                                        <p:attrNameLst>
                                          <p:attrName>style.visibility</p:attrName>
                                        </p:attrNameLst>
                                      </p:cBhvr>
                                      <p:to>
                                        <p:strVal val="visible"/>
                                      </p:to>
                                    </p:set>
                                    <p:animEffect filter="fade" transition="in">
                                      <p:cBhvr>
                                        <p:cTn dur="1"/>
                                        <p:tgtEl>
                                          <p:spTgt spid="2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6" st="6"/>
                                            </p:txEl>
                                          </p:spTgt>
                                        </p:tgtEl>
                                        <p:attrNameLst>
                                          <p:attrName>style.visibility</p:attrName>
                                        </p:attrNameLst>
                                      </p:cBhvr>
                                      <p:to>
                                        <p:strVal val="visible"/>
                                      </p:to>
                                    </p:set>
                                    <p:animEffect filter="fade" transition="in">
                                      <p:cBhvr>
                                        <p:cTn dur="1"/>
                                        <p:tgtEl>
                                          <p:spTgt spid="2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7" st="7"/>
                                            </p:txEl>
                                          </p:spTgt>
                                        </p:tgtEl>
                                        <p:attrNameLst>
                                          <p:attrName>style.visibility</p:attrName>
                                        </p:attrNameLst>
                                      </p:cBhvr>
                                      <p:to>
                                        <p:strVal val="visible"/>
                                      </p:to>
                                    </p:set>
                                    <p:animEffect filter="fade" transition="in">
                                      <p:cBhvr>
                                        <p:cTn dur="1"/>
                                        <p:tgtEl>
                                          <p:spTgt spid="2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8" st="8"/>
                                            </p:txEl>
                                          </p:spTgt>
                                        </p:tgtEl>
                                        <p:attrNameLst>
                                          <p:attrName>style.visibility</p:attrName>
                                        </p:attrNameLst>
                                      </p:cBhvr>
                                      <p:to>
                                        <p:strVal val="visible"/>
                                      </p:to>
                                    </p:set>
                                    <p:animEffect filter="fade" transition="in">
                                      <p:cBhvr>
                                        <p:cTn dur="1"/>
                                        <p:tgtEl>
                                          <p:spTgt spid="26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System</a:t>
            </a:r>
            <a:r>
              <a:rPr lang="en"/>
              <a:t> authentication use case</a:t>
            </a:r>
            <a:endParaRPr/>
          </a:p>
        </p:txBody>
      </p:sp>
      <p:sp>
        <p:nvSpPr>
          <p:cNvPr id="269" name="Google Shape;26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Components:</a:t>
            </a:r>
            <a:endParaRPr sz="2200"/>
          </a:p>
          <a:p>
            <a:pPr indent="-368300" lvl="0" marL="457200" rtl="0" algn="l">
              <a:spcBef>
                <a:spcPts val="1200"/>
              </a:spcBef>
              <a:spcAft>
                <a:spcPts val="0"/>
              </a:spcAft>
              <a:buSzPts val="2200"/>
              <a:buChar char="●"/>
            </a:pPr>
            <a:r>
              <a:rPr lang="en" sz="2200"/>
              <a:t>Database with username =&gt; password data</a:t>
            </a:r>
            <a:endParaRPr sz="2200"/>
          </a:p>
          <a:p>
            <a:pPr indent="-368300" lvl="0" marL="457200" rtl="0" algn="l">
              <a:spcBef>
                <a:spcPts val="0"/>
              </a:spcBef>
              <a:spcAft>
                <a:spcPts val="0"/>
              </a:spcAft>
              <a:buSzPts val="2200"/>
              <a:buChar char="●"/>
            </a:pPr>
            <a:r>
              <a:rPr lang="en" sz="2200"/>
              <a:t>User interface to prompt for a username/password</a:t>
            </a:r>
            <a:endParaRPr sz="2200"/>
          </a:p>
          <a:p>
            <a:pPr indent="-368300" lvl="0" marL="457200" rtl="0" algn="l">
              <a:spcBef>
                <a:spcPts val="0"/>
              </a:spcBef>
              <a:spcAft>
                <a:spcPts val="0"/>
              </a:spcAft>
              <a:buSzPts val="2200"/>
              <a:buChar char="●"/>
            </a:pPr>
            <a:r>
              <a:rPr lang="en" sz="2200"/>
              <a:t>Control logic</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Effect filter="fade" transition="in">
                                      <p:cBhvr>
                                        <p:cTn dur="1"/>
                                        <p:tgtEl>
                                          <p:spTgt spid="2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Effect filter="fade" transition="in">
                                      <p:cBhvr>
                                        <p:cTn dur="1"/>
                                        <p:tgtEl>
                                          <p:spTgt spid="2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Effect filter="fade" transition="in">
                                      <p:cBhvr>
                                        <p:cTn dur="1"/>
                                        <p:tgtEl>
                                          <p:spTgt spid="2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animEffect filter="fade" transition="in">
                                      <p:cBhvr>
                                        <p:cTn dur="1"/>
                                        <p:tgtEl>
                                          <p:spTgt spid="26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System authentication control logic</a:t>
            </a:r>
            <a:endParaRPr/>
          </a:p>
        </p:txBody>
      </p:sp>
      <p:sp>
        <p:nvSpPr>
          <p:cNvPr id="275" name="Google Shape;275;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Name</a:t>
            </a:r>
            <a:endParaRPr sz="2200"/>
          </a:p>
          <a:p>
            <a:pPr indent="-342900" lvl="1" marL="914400" rtl="0" algn="l">
              <a:spcBef>
                <a:spcPts val="0"/>
              </a:spcBef>
              <a:spcAft>
                <a:spcPts val="0"/>
              </a:spcAft>
              <a:buSzPts val="1800"/>
              <a:buFont typeface="Courier New"/>
              <a:buChar char="○"/>
            </a:pPr>
            <a:r>
              <a:rPr lang="en" sz="1800">
                <a:latin typeface="Courier New"/>
                <a:ea typeface="Courier New"/>
                <a:cs typeface="Courier New"/>
                <a:sym typeface="Courier New"/>
              </a:rPr>
              <a:t>authenticate</a:t>
            </a:r>
            <a:endParaRPr sz="1800">
              <a:latin typeface="Courier New"/>
              <a:ea typeface="Courier New"/>
              <a:cs typeface="Courier New"/>
              <a:sym typeface="Courier New"/>
            </a:endParaRPr>
          </a:p>
          <a:p>
            <a:pPr indent="-368300" lvl="0" marL="457200" rtl="0" algn="l">
              <a:spcBef>
                <a:spcPts val="0"/>
              </a:spcBef>
              <a:spcAft>
                <a:spcPts val="0"/>
              </a:spcAft>
              <a:buSzPts val="2200"/>
              <a:buChar char="●"/>
            </a:pPr>
            <a:r>
              <a:rPr lang="en" sz="2200"/>
              <a:t>What it does:</a:t>
            </a:r>
            <a:endParaRPr sz="2200"/>
          </a:p>
          <a:p>
            <a:pPr indent="-342900" lvl="1" marL="914400" rtl="0" algn="l">
              <a:spcBef>
                <a:spcPts val="0"/>
              </a:spcBef>
              <a:spcAft>
                <a:spcPts val="0"/>
              </a:spcAft>
              <a:buSzPts val="1800"/>
              <a:buChar char="○"/>
            </a:pPr>
            <a:r>
              <a:rPr lang="en" sz="1800"/>
              <a:t>Verifies a user is known &amp; the password supplied by the user is correct</a:t>
            </a:r>
            <a:endParaRPr sz="1800"/>
          </a:p>
          <a:p>
            <a:pPr indent="-368300" lvl="0" marL="457200" rtl="0" algn="l">
              <a:spcBef>
                <a:spcPts val="0"/>
              </a:spcBef>
              <a:spcAft>
                <a:spcPts val="0"/>
              </a:spcAft>
              <a:buSzPts val="2200"/>
              <a:buChar char="●"/>
            </a:pPr>
            <a:r>
              <a:rPr lang="en" sz="2200"/>
              <a:t>Inputs (with type information)</a:t>
            </a:r>
            <a:endParaRPr sz="2200"/>
          </a:p>
          <a:p>
            <a:pPr indent="-342900" lvl="1" marL="914400" rtl="0" algn="l">
              <a:spcBef>
                <a:spcPts val="0"/>
              </a:spcBef>
              <a:spcAft>
                <a:spcPts val="0"/>
              </a:spcAft>
              <a:buSzPts val="1800"/>
              <a:buChar char="○"/>
            </a:pPr>
            <a:r>
              <a:rPr i="1" lang="en" sz="1800"/>
              <a:t>Username</a:t>
            </a:r>
            <a:r>
              <a:rPr lang="en" sz="1800"/>
              <a:t>, a string that is the user’s account identifier</a:t>
            </a:r>
            <a:endParaRPr sz="1800"/>
          </a:p>
          <a:p>
            <a:pPr indent="-342900" lvl="1" marL="914400" rtl="0" algn="l">
              <a:spcBef>
                <a:spcPts val="0"/>
              </a:spcBef>
              <a:spcAft>
                <a:spcPts val="0"/>
              </a:spcAft>
              <a:buSzPts val="1800"/>
              <a:buChar char="○"/>
            </a:pPr>
            <a:r>
              <a:rPr i="1" lang="en" sz="1800"/>
              <a:t>Password</a:t>
            </a:r>
            <a:r>
              <a:rPr lang="en" sz="1800"/>
              <a:t>, a string</a:t>
            </a:r>
            <a:endParaRPr sz="2200"/>
          </a:p>
          <a:p>
            <a:pPr indent="-368300" lvl="0" marL="457200" rtl="0" algn="l">
              <a:spcBef>
                <a:spcPts val="0"/>
              </a:spcBef>
              <a:spcAft>
                <a:spcPts val="0"/>
              </a:spcAft>
              <a:buSzPts val="2200"/>
              <a:buChar char="●"/>
            </a:pPr>
            <a:r>
              <a:rPr lang="en" sz="2200"/>
              <a:t>Outputs (with type information)</a:t>
            </a:r>
            <a:endParaRPr sz="2200"/>
          </a:p>
          <a:p>
            <a:pPr indent="-342900" lvl="1" marL="914400" rtl="0" algn="l">
              <a:spcBef>
                <a:spcPts val="0"/>
              </a:spcBef>
              <a:spcAft>
                <a:spcPts val="0"/>
              </a:spcAft>
              <a:buSzPts val="1800"/>
              <a:buChar char="○"/>
            </a:pPr>
            <a:r>
              <a:rPr lang="en" sz="1800"/>
              <a:t>Boolean: True if success, False if failure</a:t>
            </a:r>
            <a:endParaRPr sz="1800"/>
          </a:p>
          <a:p>
            <a:pPr indent="-368300" lvl="0" marL="457200" rtl="0" algn="l">
              <a:spcBef>
                <a:spcPts val="0"/>
              </a:spcBef>
              <a:spcAft>
                <a:spcPts val="0"/>
              </a:spcAft>
              <a:buSzPts val="2200"/>
              <a:buChar char="●"/>
            </a:pPr>
            <a:r>
              <a:rPr lang="en" sz="2200"/>
              <a:t>Assumptions: none</a:t>
            </a:r>
            <a:endParaRPr sz="2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View inventory use case</a:t>
            </a:r>
            <a:endParaRPr/>
          </a:p>
        </p:txBody>
      </p:sp>
      <p:sp>
        <p:nvSpPr>
          <p:cNvPr id="281" name="Google Shape;281;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Components:</a:t>
            </a:r>
            <a:endParaRPr sz="2200"/>
          </a:p>
          <a:p>
            <a:pPr indent="-368300" lvl="0" marL="457200" rtl="0" algn="l">
              <a:spcBef>
                <a:spcPts val="1200"/>
              </a:spcBef>
              <a:spcAft>
                <a:spcPts val="0"/>
              </a:spcAft>
              <a:buSzPts val="2200"/>
              <a:buChar char="●"/>
            </a:pPr>
            <a:r>
              <a:rPr lang="en" sz="2200"/>
              <a:t>Data manager with inventory</a:t>
            </a:r>
            <a:endParaRPr sz="2200"/>
          </a:p>
          <a:p>
            <a:pPr indent="-368300" lvl="0" marL="457200" rtl="0" algn="l">
              <a:spcBef>
                <a:spcPts val="0"/>
              </a:spcBef>
              <a:spcAft>
                <a:spcPts val="0"/>
              </a:spcAft>
              <a:buSzPts val="2200"/>
              <a:buChar char="●"/>
            </a:pPr>
            <a:r>
              <a:rPr lang="en" sz="2200"/>
              <a:t>User interface with filters and inventory display</a:t>
            </a:r>
            <a:endParaRPr sz="2200"/>
          </a:p>
          <a:p>
            <a:pPr indent="-368300" lvl="0" marL="457200" rtl="0" algn="l">
              <a:spcBef>
                <a:spcPts val="0"/>
              </a:spcBef>
              <a:spcAft>
                <a:spcPts val="0"/>
              </a:spcAft>
              <a:buSzPts val="2200"/>
              <a:buChar char="●"/>
            </a:pPr>
            <a:r>
              <a:rPr lang="en" sz="2200"/>
              <a:t>Control logic</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1"/>
                                        <p:tgtEl>
                                          <p:spTgt spid="2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animEffect filter="fade" transition="in">
                                      <p:cBhvr>
                                        <p:cTn dur="1"/>
                                        <p:tgtEl>
                                          <p:spTgt spid="2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animEffect filter="fade" transition="in">
                                      <p:cBhvr>
                                        <p:cTn dur="1"/>
                                        <p:tgtEl>
                                          <p:spTgt spid="2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3" st="3"/>
                                            </p:txEl>
                                          </p:spTgt>
                                        </p:tgtEl>
                                        <p:attrNameLst>
                                          <p:attrName>style.visibility</p:attrName>
                                        </p:attrNameLst>
                                      </p:cBhvr>
                                      <p:to>
                                        <p:strVal val="visible"/>
                                      </p:to>
                                    </p:set>
                                    <p:animEffect filter="fade" transition="in">
                                      <p:cBhvr>
                                        <p:cTn dur="1"/>
                                        <p:tgtEl>
                                          <p:spTgt spid="28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View inventory control logic</a:t>
            </a:r>
            <a:endParaRPr/>
          </a:p>
        </p:txBody>
      </p:sp>
      <p:sp>
        <p:nvSpPr>
          <p:cNvPr id="287" name="Google Shape;287;p48"/>
          <p:cNvSpPr txBox="1"/>
          <p:nvPr>
            <p:ph idx="1" type="body"/>
          </p:nvPr>
        </p:nvSpPr>
        <p:spPr>
          <a:xfrm>
            <a:off x="311700" y="1152475"/>
            <a:ext cx="8520600" cy="3788700"/>
          </a:xfrm>
          <a:prstGeom prst="rect">
            <a:avLst/>
          </a:prstGeom>
        </p:spPr>
        <p:txBody>
          <a:bodyPr anchorCtr="0" anchor="t" bIns="91425" lIns="91425" spcFirstLastPara="1" rIns="91425" wrap="square" tIns="91425">
            <a:noAutofit/>
          </a:bodyPr>
          <a:lstStyle/>
          <a:p>
            <a:pPr indent="-372745" lvl="0" marL="457200" rtl="0" algn="l">
              <a:lnSpc>
                <a:spcPct val="95000"/>
              </a:lnSpc>
              <a:spcBef>
                <a:spcPts val="0"/>
              </a:spcBef>
              <a:spcAft>
                <a:spcPts val="0"/>
              </a:spcAft>
              <a:buSzPts val="2270"/>
              <a:buChar char="●"/>
            </a:pPr>
            <a:r>
              <a:rPr lang="en" sz="2270"/>
              <a:t>Name</a:t>
            </a:r>
            <a:endParaRPr sz="2270"/>
          </a:p>
          <a:p>
            <a:pPr indent="-351155" lvl="1" marL="914400" rtl="0" algn="l">
              <a:lnSpc>
                <a:spcPct val="95000"/>
              </a:lnSpc>
              <a:spcBef>
                <a:spcPts val="0"/>
              </a:spcBef>
              <a:spcAft>
                <a:spcPts val="0"/>
              </a:spcAft>
              <a:buSzPts val="1930"/>
              <a:buFont typeface="Courier New"/>
              <a:buChar char="○"/>
            </a:pPr>
            <a:r>
              <a:rPr lang="en" sz="1929">
                <a:latin typeface="Courier New"/>
                <a:ea typeface="Courier New"/>
                <a:cs typeface="Courier New"/>
                <a:sym typeface="Courier New"/>
              </a:rPr>
              <a:t>viewInventory</a:t>
            </a:r>
            <a:endParaRPr sz="1929">
              <a:latin typeface="Courier New"/>
              <a:ea typeface="Courier New"/>
              <a:cs typeface="Courier New"/>
              <a:sym typeface="Courier New"/>
            </a:endParaRPr>
          </a:p>
          <a:p>
            <a:pPr indent="-372745" lvl="0" marL="457200" rtl="0" algn="l">
              <a:lnSpc>
                <a:spcPct val="95000"/>
              </a:lnSpc>
              <a:spcBef>
                <a:spcPts val="0"/>
              </a:spcBef>
              <a:spcAft>
                <a:spcPts val="0"/>
              </a:spcAft>
              <a:buSzPts val="2270"/>
              <a:buChar char="●"/>
            </a:pPr>
            <a:r>
              <a:rPr lang="en" sz="2270"/>
              <a:t>What it does:</a:t>
            </a:r>
            <a:endParaRPr sz="2270"/>
          </a:p>
          <a:p>
            <a:pPr indent="-351155" lvl="1" marL="914400" rtl="0" algn="l">
              <a:lnSpc>
                <a:spcPct val="95000"/>
              </a:lnSpc>
              <a:spcBef>
                <a:spcPts val="0"/>
              </a:spcBef>
              <a:spcAft>
                <a:spcPts val="0"/>
              </a:spcAft>
              <a:buSzPts val="1930"/>
              <a:buChar char="○"/>
            </a:pPr>
            <a:r>
              <a:rPr lang="en" sz="1929"/>
              <a:t>Verifies that the withdrawn amount is available in the user’s account and debits the account if so</a:t>
            </a:r>
            <a:endParaRPr sz="1929"/>
          </a:p>
          <a:p>
            <a:pPr indent="-372745" lvl="0" marL="457200" rtl="0" algn="l">
              <a:lnSpc>
                <a:spcPct val="95000"/>
              </a:lnSpc>
              <a:spcBef>
                <a:spcPts val="0"/>
              </a:spcBef>
              <a:spcAft>
                <a:spcPts val="0"/>
              </a:spcAft>
              <a:buSzPts val="2270"/>
              <a:buChar char="●"/>
            </a:pPr>
            <a:r>
              <a:rPr lang="en" sz="2270"/>
              <a:t>Inputs (with type information)</a:t>
            </a:r>
            <a:endParaRPr sz="2270"/>
          </a:p>
          <a:p>
            <a:pPr indent="-351155" lvl="1" marL="914400" rtl="0" algn="l">
              <a:lnSpc>
                <a:spcPct val="95000"/>
              </a:lnSpc>
              <a:spcBef>
                <a:spcPts val="0"/>
              </a:spcBef>
              <a:spcAft>
                <a:spcPts val="0"/>
              </a:spcAft>
              <a:buSzPts val="1930"/>
              <a:buChar char="○"/>
            </a:pPr>
            <a:r>
              <a:rPr i="1" lang="en" sz="1929"/>
              <a:t>Page</a:t>
            </a:r>
            <a:r>
              <a:rPr lang="en" sz="1929"/>
              <a:t>, which set of 100 items the user is viewing</a:t>
            </a:r>
            <a:endParaRPr sz="1929"/>
          </a:p>
          <a:p>
            <a:pPr indent="-351155" lvl="1" marL="914400" rtl="0" algn="l">
              <a:lnSpc>
                <a:spcPct val="95000"/>
              </a:lnSpc>
              <a:spcBef>
                <a:spcPts val="0"/>
              </a:spcBef>
              <a:spcAft>
                <a:spcPts val="0"/>
              </a:spcAft>
              <a:buSzPts val="1930"/>
              <a:buChar char="○"/>
            </a:pPr>
            <a:r>
              <a:rPr i="1" lang="en" sz="1929"/>
              <a:t>Filters</a:t>
            </a:r>
            <a:r>
              <a:rPr lang="en" sz="1929"/>
              <a:t>, a dictionary of </a:t>
            </a:r>
            <a:r>
              <a:rPr lang="en" sz="1929">
                <a:highlight>
                  <a:srgbClr val="F3F3F3"/>
                </a:highlight>
                <a:latin typeface="Courier New"/>
                <a:ea typeface="Courier New"/>
                <a:cs typeface="Courier New"/>
                <a:sym typeface="Courier New"/>
              </a:rPr>
              <a:t>{ filterName: filterValue }</a:t>
            </a:r>
            <a:endParaRPr sz="1929">
              <a:highlight>
                <a:srgbClr val="F3F3F3"/>
              </a:highlight>
              <a:latin typeface="Courier New"/>
              <a:ea typeface="Courier New"/>
              <a:cs typeface="Courier New"/>
              <a:sym typeface="Courier New"/>
            </a:endParaRPr>
          </a:p>
          <a:p>
            <a:pPr indent="-372745" lvl="0" marL="457200" rtl="0" algn="l">
              <a:lnSpc>
                <a:spcPct val="95000"/>
              </a:lnSpc>
              <a:spcBef>
                <a:spcPts val="0"/>
              </a:spcBef>
              <a:spcAft>
                <a:spcPts val="0"/>
              </a:spcAft>
              <a:buSzPts val="2270"/>
              <a:buChar char="●"/>
            </a:pPr>
            <a:r>
              <a:rPr lang="en" sz="2270"/>
              <a:t>Outputs (with type information)</a:t>
            </a:r>
            <a:endParaRPr sz="2270"/>
          </a:p>
          <a:p>
            <a:pPr indent="-351155" lvl="1" marL="914400" rtl="0" algn="l">
              <a:lnSpc>
                <a:spcPct val="95000"/>
              </a:lnSpc>
              <a:spcBef>
                <a:spcPts val="0"/>
              </a:spcBef>
              <a:spcAft>
                <a:spcPts val="0"/>
              </a:spcAft>
              <a:buSzPts val="1930"/>
              <a:buChar char="○"/>
            </a:pPr>
            <a:r>
              <a:rPr lang="en" sz="1929"/>
              <a:t>Boolean: True if success, False if failure</a:t>
            </a:r>
            <a:endParaRPr sz="1929"/>
          </a:p>
          <a:p>
            <a:pPr indent="-370046" lvl="0" marL="457200" rtl="0" algn="l">
              <a:lnSpc>
                <a:spcPct val="95000"/>
              </a:lnSpc>
              <a:spcBef>
                <a:spcPts val="0"/>
              </a:spcBef>
              <a:spcAft>
                <a:spcPts val="0"/>
              </a:spcAft>
              <a:buSzPts val="2228"/>
              <a:buChar char="●"/>
            </a:pPr>
            <a:r>
              <a:rPr lang="en" sz="2227"/>
              <a:t>Assumptions</a:t>
            </a:r>
            <a:endParaRPr sz="2227"/>
          </a:p>
          <a:p>
            <a:pPr indent="-348456" lvl="1" marL="914400" rtl="0" algn="l">
              <a:lnSpc>
                <a:spcPct val="95000"/>
              </a:lnSpc>
              <a:spcBef>
                <a:spcPts val="0"/>
              </a:spcBef>
              <a:spcAft>
                <a:spcPts val="0"/>
              </a:spcAft>
              <a:buSzPts val="1888"/>
              <a:buChar char="○"/>
            </a:pPr>
            <a:r>
              <a:rPr lang="en" sz="1887"/>
              <a:t>User is already authenticated</a:t>
            </a:r>
            <a:endParaRPr sz="1929"/>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Pseudocode</a:t>
            </a:r>
            <a:endParaRPr/>
          </a:p>
        </p:txBody>
      </p:sp>
      <p:sp>
        <p:nvSpPr>
          <p:cNvPr id="293" name="Google Shape;293;p49"/>
          <p:cNvSpPr txBox="1"/>
          <p:nvPr>
            <p:ph idx="1" type="body"/>
          </p:nvPr>
        </p:nvSpPr>
        <p:spPr>
          <a:xfrm>
            <a:off x="311700" y="1152475"/>
            <a:ext cx="8520600" cy="373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Helpful to gain insight into how components interact</a:t>
            </a:r>
            <a:endParaRPr/>
          </a:p>
          <a:p>
            <a:pPr indent="-342900" lvl="0" marL="457200" rtl="0" algn="l">
              <a:spcBef>
                <a:spcPts val="0"/>
              </a:spcBef>
              <a:spcAft>
                <a:spcPts val="0"/>
              </a:spcAft>
              <a:buSzPts val="1800"/>
              <a:buChar char="●"/>
            </a:pPr>
            <a:r>
              <a:rPr lang="en"/>
              <a:t>Not really code - mostly readable English with some flow </a:t>
            </a:r>
            <a:r>
              <a:rPr lang="en"/>
              <a:t>control &amp; variables</a:t>
            </a:r>
            <a:endParaRPr/>
          </a:p>
          <a:p>
            <a:pPr indent="0" lvl="0" marL="0" rtl="0" algn="l">
              <a:spcBef>
                <a:spcPts val="1200"/>
              </a:spcBef>
              <a:spcAft>
                <a:spcPts val="0"/>
              </a:spcAft>
              <a:buNone/>
            </a:pPr>
            <a:r>
              <a:t/>
            </a:r>
            <a:endParaRPr/>
          </a:p>
          <a:p>
            <a:pPr indent="0" lvl="0" marL="0" rtl="0" algn="l">
              <a:spcBef>
                <a:spcPts val="0"/>
              </a:spcBef>
              <a:spcAft>
                <a:spcPts val="0"/>
              </a:spcAft>
              <a:buNone/>
            </a:pPr>
            <a:r>
              <a:rPr lang="en">
                <a:latin typeface="Courier New"/>
                <a:ea typeface="Courier New"/>
                <a:cs typeface="Courier New"/>
                <a:sym typeface="Courier New"/>
              </a:rPr>
              <a:t>viewInventory(page=0, filters=None):</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translate filters into data model equivalents</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select item and quantity from data manager</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where filters match</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skip the first 100*page</a:t>
            </a:r>
            <a:endParaRPr>
              <a:latin typeface="Courier New"/>
              <a:ea typeface="Courier New"/>
              <a:cs typeface="Courier New"/>
              <a:sym typeface="Courier New"/>
            </a:endParaRPr>
          </a:p>
          <a:p>
            <a:pPr indent="457200" lvl="0" marL="0" rtl="0" algn="l">
              <a:spcBef>
                <a:spcPts val="0"/>
              </a:spcBef>
              <a:spcAft>
                <a:spcPts val="0"/>
              </a:spcAft>
              <a:buNone/>
            </a:pPr>
            <a:r>
              <a:rPr lang="en">
                <a:latin typeface="Courier New"/>
                <a:ea typeface="Courier New"/>
                <a:cs typeface="Courier New"/>
                <a:sym typeface="Courier New"/>
              </a:rPr>
              <a:t>maximum 100</a:t>
            </a:r>
            <a:endParaRPr>
              <a:latin typeface="Courier New"/>
              <a:ea typeface="Courier New"/>
              <a:cs typeface="Courier New"/>
              <a:sym typeface="Courier New"/>
            </a:endParaRPr>
          </a:p>
        </p:txBody>
      </p:sp>
      <p:grpSp>
        <p:nvGrpSpPr>
          <p:cNvPr id="294" name="Google Shape;294;p49"/>
          <p:cNvGrpSpPr/>
          <p:nvPr/>
        </p:nvGrpSpPr>
        <p:grpSpPr>
          <a:xfrm>
            <a:off x="4888572" y="3061350"/>
            <a:ext cx="4255423" cy="579050"/>
            <a:chOff x="4554210" y="2189175"/>
            <a:chExt cx="3950815" cy="579050"/>
          </a:xfrm>
        </p:grpSpPr>
        <p:sp>
          <p:nvSpPr>
            <p:cNvPr id="295" name="Google Shape;295;p49"/>
            <p:cNvSpPr/>
            <p:nvPr/>
          </p:nvSpPr>
          <p:spPr>
            <a:xfrm>
              <a:off x="4554210" y="2342225"/>
              <a:ext cx="1662000" cy="426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9"/>
            <p:cNvSpPr txBox="1"/>
            <p:nvPr/>
          </p:nvSpPr>
          <p:spPr>
            <a:xfrm>
              <a:off x="6432025" y="2189175"/>
              <a:ext cx="207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00"/>
                  </a:solidFill>
                </a:rPr>
                <a:t>Another component!</a:t>
              </a:r>
              <a:endParaRPr sz="1600">
                <a:solidFill>
                  <a:srgbClr val="FF0000"/>
                </a:solidFill>
              </a:endParaRPr>
            </a:p>
          </p:txBody>
        </p:sp>
        <p:cxnSp>
          <p:nvCxnSpPr>
            <p:cNvPr id="297" name="Google Shape;297;p49"/>
            <p:cNvCxnSpPr>
              <a:stCxn id="296" idx="1"/>
              <a:endCxn id="295" idx="3"/>
            </p:cNvCxnSpPr>
            <p:nvPr/>
          </p:nvCxnSpPr>
          <p:spPr>
            <a:xfrm flipH="1">
              <a:off x="6216325" y="2404725"/>
              <a:ext cx="215700" cy="150600"/>
            </a:xfrm>
            <a:prstGeom prst="straightConnector1">
              <a:avLst/>
            </a:prstGeom>
            <a:noFill/>
            <a:ln cap="flat" cmpd="sng" w="19050">
              <a:solidFill>
                <a:srgbClr val="FF00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Specifying component interactions</a:t>
            </a:r>
            <a:endParaRPr/>
          </a:p>
        </p:txBody>
      </p:sp>
      <p:sp>
        <p:nvSpPr>
          <p:cNvPr id="303" name="Google Shape;30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Diagrams are very helpful!</a:t>
            </a:r>
            <a:endParaRPr sz="2200"/>
          </a:p>
          <a:p>
            <a:pPr indent="0" lvl="0" marL="0" rtl="0" algn="l">
              <a:spcBef>
                <a:spcPts val="1200"/>
              </a:spcBef>
              <a:spcAft>
                <a:spcPts val="0"/>
              </a:spcAft>
              <a:buNone/>
            </a:pPr>
            <a:r>
              <a:t/>
            </a:r>
            <a:endParaRPr sz="2200"/>
          </a:p>
          <a:p>
            <a:pPr indent="0" lvl="0" marL="0" rtl="0" algn="l">
              <a:spcBef>
                <a:spcPts val="1200"/>
              </a:spcBef>
              <a:spcAft>
                <a:spcPts val="0"/>
              </a:spcAft>
              <a:buNone/>
            </a:pPr>
            <a:r>
              <a:rPr lang="en" sz="2200"/>
              <a:t>Web tool for making these:</a:t>
            </a:r>
            <a:endParaRPr sz="2200"/>
          </a:p>
          <a:p>
            <a:pPr indent="457200" lvl="0" marL="0" rtl="0" algn="l">
              <a:spcBef>
                <a:spcPts val="0"/>
              </a:spcBef>
              <a:spcAft>
                <a:spcPts val="1200"/>
              </a:spcAft>
              <a:buNone/>
            </a:pPr>
            <a:r>
              <a:rPr lang="en" sz="2200" u="sng">
                <a:solidFill>
                  <a:schemeClr val="hlink"/>
                </a:solidFill>
                <a:hlinkClick r:id="rId3"/>
              </a:rPr>
              <a:t>https://www.websequencediagrams.com/</a:t>
            </a:r>
            <a:endParaRPr sz="2200"/>
          </a:p>
        </p:txBody>
      </p:sp>
      <p:pic>
        <p:nvPicPr>
          <p:cNvPr id="304" name="Google Shape;304;p50"/>
          <p:cNvPicPr preferRelativeResize="0"/>
          <p:nvPr/>
        </p:nvPicPr>
        <p:blipFill>
          <a:blip r:embed="rId4">
            <a:alphaModFix/>
          </a:blip>
          <a:stretch>
            <a:fillRect/>
          </a:stretch>
        </p:blipFill>
        <p:spPr>
          <a:xfrm>
            <a:off x="6139025" y="354975"/>
            <a:ext cx="2693275" cy="44335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user authentication component interactions</a:t>
            </a:r>
            <a:endParaRPr/>
          </a:p>
        </p:txBody>
      </p:sp>
      <p:sp>
        <p:nvSpPr>
          <p:cNvPr id="310" name="Google Shape;310;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1" name="Google Shape;311;p51"/>
          <p:cNvPicPr preferRelativeResize="0"/>
          <p:nvPr/>
        </p:nvPicPr>
        <p:blipFill>
          <a:blip r:embed="rId3">
            <a:alphaModFix/>
          </a:blip>
          <a:stretch>
            <a:fillRect/>
          </a:stretch>
        </p:blipFill>
        <p:spPr>
          <a:xfrm>
            <a:off x="1071550" y="1155700"/>
            <a:ext cx="7000875" cy="340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Design</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400"/>
              <a:t>“…</a:t>
            </a:r>
            <a:r>
              <a:rPr i="1" lang="en" sz="2400"/>
              <a:t>a </a:t>
            </a:r>
            <a:r>
              <a:rPr i="1" lang="en" sz="2400" u="sng"/>
              <a:t>specification</a:t>
            </a:r>
            <a:r>
              <a:rPr i="1" lang="en" sz="2400"/>
              <a:t> of a </a:t>
            </a:r>
            <a:r>
              <a:rPr i="1" lang="en" sz="2400" u="sng"/>
              <a:t>software artifact</a:t>
            </a:r>
            <a:r>
              <a:rPr i="1" lang="en" sz="2400"/>
              <a:t> intended to accomplish </a:t>
            </a:r>
            <a:r>
              <a:rPr i="1" lang="en" sz="2400" u="sng"/>
              <a:t>goals</a:t>
            </a:r>
            <a:r>
              <a:rPr i="1" lang="en" sz="2400"/>
              <a:t>, using a set of </a:t>
            </a:r>
            <a:r>
              <a:rPr i="1" lang="en" sz="2400" u="sng"/>
              <a:t>primitive components</a:t>
            </a:r>
            <a:r>
              <a:rPr i="1" lang="en" sz="2400"/>
              <a:t> and subject to </a:t>
            </a:r>
            <a:r>
              <a:rPr i="1" lang="en" sz="2400" u="sng"/>
              <a:t>constraints</a:t>
            </a:r>
            <a:r>
              <a:rPr i="1" lang="en" sz="2400"/>
              <a:t>”</a:t>
            </a:r>
            <a:endParaRPr i="1" sz="2400"/>
          </a:p>
          <a:p>
            <a:pPr indent="-342900" lvl="0" marL="5943600" rtl="0" algn="l">
              <a:spcBef>
                <a:spcPts val="1200"/>
              </a:spcBef>
              <a:spcAft>
                <a:spcPts val="0"/>
              </a:spcAft>
              <a:buSzPts val="1800"/>
              <a:buChar char="-"/>
            </a:pPr>
            <a:r>
              <a:rPr lang="en"/>
              <a:t>Wikipedia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user authentication component interactions</a:t>
            </a:r>
            <a:endParaRPr/>
          </a:p>
        </p:txBody>
      </p:sp>
      <p:sp>
        <p:nvSpPr>
          <p:cNvPr id="317" name="Google Shape;317;p52"/>
          <p:cNvSpPr txBox="1"/>
          <p:nvPr>
            <p:ph idx="1" type="body"/>
          </p:nvPr>
        </p:nvSpPr>
        <p:spPr>
          <a:xfrm>
            <a:off x="311700" y="1152475"/>
            <a:ext cx="8520600" cy="3416400"/>
          </a:xfrm>
          <a:prstGeom prst="rect">
            <a:avLst/>
          </a:prstGeom>
          <a:solidFill>
            <a:schemeClr val="dk1"/>
          </a:solidFill>
        </p:spPr>
        <p:txBody>
          <a:bodyPr anchorCtr="0" anchor="t" bIns="91425" lIns="91425" spcFirstLastPara="1" rIns="91425" wrap="square" tIns="91425">
            <a:normAutofit/>
          </a:bodyPr>
          <a:lstStyle/>
          <a:p>
            <a:pPr indent="457200" lvl="0" marL="0" rtl="0" algn="l">
              <a:spcBef>
                <a:spcPts val="0"/>
              </a:spcBef>
              <a:spcAft>
                <a:spcPts val="0"/>
              </a:spcAft>
              <a:buClr>
                <a:schemeClr val="dk1"/>
              </a:buClr>
              <a:buSzPts val="1100"/>
              <a:buFont typeface="Arial"/>
              <a:buNone/>
            </a:pPr>
            <a:r>
              <a:rPr b="1" lang="en">
                <a:solidFill>
                  <a:srgbClr val="F1C232"/>
                </a:solidFill>
                <a:latin typeface="Courier New"/>
                <a:ea typeface="Courier New"/>
                <a:cs typeface="Courier New"/>
                <a:sym typeface="Courier New"/>
              </a:rPr>
              <a:t>title</a:t>
            </a:r>
            <a:r>
              <a:rPr lang="en">
                <a:solidFill>
                  <a:schemeClr val="lt1"/>
                </a:solidFill>
                <a:latin typeface="Courier New"/>
                <a:ea typeface="Courier New"/>
                <a:cs typeface="Courier New"/>
                <a:sym typeface="Courier New"/>
              </a:rPr>
              <a:t> User Authentication</a:t>
            </a:r>
            <a:endParaRPr>
              <a:solidFill>
                <a:schemeClr val="lt1"/>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a:solidFill>
                <a:schemeClr val="lt1"/>
              </a:solidFill>
              <a:latin typeface="Courier New"/>
              <a:ea typeface="Courier New"/>
              <a:cs typeface="Courier New"/>
              <a:sym typeface="Courier New"/>
            </a:endParaRPr>
          </a:p>
          <a:p>
            <a:pPr indent="457200" lvl="0" marL="0" rtl="0" algn="l">
              <a:spcBef>
                <a:spcPts val="1200"/>
              </a:spcBef>
              <a:spcAft>
                <a:spcPts val="0"/>
              </a:spcAft>
              <a:buClr>
                <a:schemeClr val="dk1"/>
              </a:buClr>
              <a:buSzPts val="1100"/>
              <a:buFont typeface="Arial"/>
              <a:buNone/>
            </a:pPr>
            <a:r>
              <a:rPr b="1" lang="en">
                <a:solidFill>
                  <a:srgbClr val="00FFFF"/>
                </a:solidFill>
                <a:latin typeface="Courier New"/>
                <a:ea typeface="Courier New"/>
                <a:cs typeface="Courier New"/>
                <a:sym typeface="Courier New"/>
              </a:rPr>
              <a:t>user</a:t>
            </a:r>
            <a:r>
              <a:rPr b="1" lang="en">
                <a:solidFill>
                  <a:srgbClr val="F1C232"/>
                </a:solidFill>
                <a:latin typeface="Courier New"/>
                <a:ea typeface="Courier New"/>
                <a:cs typeface="Courier New"/>
                <a:sym typeface="Courier New"/>
              </a:rPr>
              <a:t>-&gt;</a:t>
            </a:r>
            <a:r>
              <a:rPr b="1" lang="en">
                <a:solidFill>
                  <a:srgbClr val="00FFFF"/>
                </a:solidFill>
                <a:latin typeface="Courier New"/>
                <a:ea typeface="Courier New"/>
                <a:cs typeface="Courier New"/>
                <a:sym typeface="Courier New"/>
              </a:rPr>
              <a:t>System</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authentication request (username &amp; pwd)</a:t>
            </a:r>
            <a:endParaRPr>
              <a:solidFill>
                <a:schemeClr val="lt1"/>
              </a:solidFill>
              <a:latin typeface="Courier New"/>
              <a:ea typeface="Courier New"/>
              <a:cs typeface="Courier New"/>
              <a:sym typeface="Courier New"/>
            </a:endParaRPr>
          </a:p>
          <a:p>
            <a:pPr indent="457200" lvl="0" marL="0" rtl="0" algn="l">
              <a:spcBef>
                <a:spcPts val="1200"/>
              </a:spcBef>
              <a:spcAft>
                <a:spcPts val="0"/>
              </a:spcAft>
              <a:buClr>
                <a:schemeClr val="dk1"/>
              </a:buClr>
              <a:buSzPts val="1100"/>
              <a:buFont typeface="Arial"/>
              <a:buNone/>
            </a:pPr>
            <a:r>
              <a:rPr b="1" lang="en">
                <a:solidFill>
                  <a:srgbClr val="00FFFF"/>
                </a:solidFill>
                <a:latin typeface="Courier New"/>
                <a:ea typeface="Courier New"/>
                <a:cs typeface="Courier New"/>
                <a:sym typeface="Courier New"/>
              </a:rPr>
              <a:t>System</a:t>
            </a:r>
            <a:r>
              <a:rPr b="1" lang="en">
                <a:solidFill>
                  <a:srgbClr val="F1C232"/>
                </a:solidFill>
                <a:latin typeface="Courier New"/>
                <a:ea typeface="Courier New"/>
                <a:cs typeface="Courier New"/>
                <a:sym typeface="Courier New"/>
              </a:rPr>
              <a:t>-&gt;</a:t>
            </a:r>
            <a:r>
              <a:rPr b="1" lang="en">
                <a:solidFill>
                  <a:srgbClr val="00FFFF"/>
                </a:solidFill>
                <a:latin typeface="Courier New"/>
                <a:ea typeface="Courier New"/>
                <a:cs typeface="Courier New"/>
                <a:sym typeface="Courier New"/>
              </a:rPr>
              <a:t>Database</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does username/pwd combo exist?</a:t>
            </a:r>
            <a:endParaRPr>
              <a:solidFill>
                <a:schemeClr val="lt1"/>
              </a:solidFill>
              <a:latin typeface="Courier New"/>
              <a:ea typeface="Courier New"/>
              <a:cs typeface="Courier New"/>
              <a:sym typeface="Courier New"/>
            </a:endParaRPr>
          </a:p>
          <a:p>
            <a:pPr indent="457200" lvl="0" marL="0" rtl="0" algn="l">
              <a:spcBef>
                <a:spcPts val="1200"/>
              </a:spcBef>
              <a:spcAft>
                <a:spcPts val="0"/>
              </a:spcAft>
              <a:buClr>
                <a:schemeClr val="dk1"/>
              </a:buClr>
              <a:buSzPts val="1100"/>
              <a:buFont typeface="Arial"/>
              <a:buNone/>
            </a:pPr>
            <a:r>
              <a:rPr b="1" lang="en">
                <a:solidFill>
                  <a:srgbClr val="F1C232"/>
                </a:solidFill>
                <a:latin typeface="Courier New"/>
                <a:ea typeface="Courier New"/>
                <a:cs typeface="Courier New"/>
                <a:sym typeface="Courier New"/>
              </a:rPr>
              <a:t>note right of </a:t>
            </a:r>
            <a:r>
              <a:rPr b="1" lang="en">
                <a:solidFill>
                  <a:srgbClr val="00FFFF"/>
                </a:solidFill>
                <a:latin typeface="Courier New"/>
                <a:ea typeface="Courier New"/>
                <a:cs typeface="Courier New"/>
                <a:sym typeface="Courier New"/>
              </a:rPr>
              <a:t>Database</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search using username &amp; pwd</a:t>
            </a:r>
            <a:endParaRPr>
              <a:solidFill>
                <a:schemeClr val="lt1"/>
              </a:solidFill>
              <a:latin typeface="Courier New"/>
              <a:ea typeface="Courier New"/>
              <a:cs typeface="Courier New"/>
              <a:sym typeface="Courier New"/>
            </a:endParaRPr>
          </a:p>
          <a:p>
            <a:pPr indent="457200" lvl="0" marL="0" rtl="0" algn="l">
              <a:spcBef>
                <a:spcPts val="1200"/>
              </a:spcBef>
              <a:spcAft>
                <a:spcPts val="0"/>
              </a:spcAft>
              <a:buClr>
                <a:schemeClr val="dk1"/>
              </a:buClr>
              <a:buSzPts val="1100"/>
              <a:buFont typeface="Arial"/>
              <a:buNone/>
            </a:pPr>
            <a:r>
              <a:rPr b="1" lang="en">
                <a:solidFill>
                  <a:srgbClr val="00FFFF"/>
                </a:solidFill>
                <a:latin typeface="Courier New"/>
                <a:ea typeface="Courier New"/>
                <a:cs typeface="Courier New"/>
                <a:sym typeface="Courier New"/>
              </a:rPr>
              <a:t>Database</a:t>
            </a:r>
            <a:r>
              <a:rPr b="1" lang="en">
                <a:solidFill>
                  <a:srgbClr val="F1C232"/>
                </a:solidFill>
                <a:latin typeface="Courier New"/>
                <a:ea typeface="Courier New"/>
                <a:cs typeface="Courier New"/>
                <a:sym typeface="Courier New"/>
              </a:rPr>
              <a:t>-&gt;</a:t>
            </a:r>
            <a:r>
              <a:rPr b="1" lang="en">
                <a:solidFill>
                  <a:srgbClr val="00FFFF"/>
                </a:solidFill>
                <a:latin typeface="Courier New"/>
                <a:ea typeface="Courier New"/>
                <a:cs typeface="Courier New"/>
                <a:sym typeface="Courier New"/>
              </a:rPr>
              <a:t>System</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username &amp; password valid or not</a:t>
            </a:r>
            <a:endParaRPr>
              <a:solidFill>
                <a:schemeClr val="lt1"/>
              </a:solidFill>
              <a:latin typeface="Courier New"/>
              <a:ea typeface="Courier New"/>
              <a:cs typeface="Courier New"/>
              <a:sym typeface="Courier New"/>
            </a:endParaRPr>
          </a:p>
          <a:p>
            <a:pPr indent="457200" lvl="0" marL="0" rtl="0" algn="l">
              <a:spcBef>
                <a:spcPts val="1200"/>
              </a:spcBef>
              <a:spcAft>
                <a:spcPts val="1200"/>
              </a:spcAft>
              <a:buNone/>
            </a:pPr>
            <a:r>
              <a:rPr b="1" lang="en">
                <a:solidFill>
                  <a:srgbClr val="00FFFF"/>
                </a:solidFill>
                <a:latin typeface="Courier New"/>
                <a:ea typeface="Courier New"/>
                <a:cs typeface="Courier New"/>
                <a:sym typeface="Courier New"/>
              </a:rPr>
              <a:t>System</a:t>
            </a:r>
            <a:r>
              <a:rPr b="1" lang="en">
                <a:solidFill>
                  <a:srgbClr val="F1C232"/>
                </a:solidFill>
                <a:latin typeface="Courier New"/>
                <a:ea typeface="Courier New"/>
                <a:cs typeface="Courier New"/>
                <a:sym typeface="Courier New"/>
              </a:rPr>
              <a:t>-&gt;</a:t>
            </a:r>
            <a:r>
              <a:rPr b="1" lang="en">
                <a:solidFill>
                  <a:srgbClr val="00FFFF"/>
                </a:solidFill>
                <a:latin typeface="Courier New"/>
                <a:ea typeface="Courier New"/>
                <a:cs typeface="Courier New"/>
                <a:sym typeface="Courier New"/>
              </a:rPr>
              <a:t>user</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authentication response (True/False)</a:t>
            </a:r>
            <a:endParaRPr>
              <a:solidFill>
                <a:schemeClr val="lt1"/>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diagram option: draw.io</a:t>
            </a:r>
            <a:endParaRPr/>
          </a:p>
        </p:txBody>
      </p:sp>
      <p:sp>
        <p:nvSpPr>
          <p:cNvPr id="323" name="Google Shape;323;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u="sng">
                <a:solidFill>
                  <a:schemeClr val="hlink"/>
                </a:solidFill>
                <a:hlinkClick r:id="rId3"/>
              </a:rPr>
              <a:t>https://app.diagrams.net/</a:t>
            </a:r>
            <a:endParaRPr sz="2400"/>
          </a:p>
          <a:p>
            <a:pPr indent="0" lvl="0" marL="0" rtl="0" algn="l">
              <a:spcBef>
                <a:spcPts val="1200"/>
              </a:spcBef>
              <a:spcAft>
                <a:spcPts val="0"/>
              </a:spcAft>
              <a:buNone/>
            </a:pPr>
            <a:r>
              <a:t/>
            </a:r>
            <a:endParaRPr sz="2400"/>
          </a:p>
          <a:p>
            <a:pPr indent="0" lvl="0" marL="0" rtl="0" algn="l">
              <a:spcBef>
                <a:spcPts val="1200"/>
              </a:spcBef>
              <a:spcAft>
                <a:spcPts val="0"/>
              </a:spcAft>
              <a:buNone/>
            </a:pPr>
            <a:r>
              <a:t/>
            </a:r>
            <a:endParaRPr sz="2400"/>
          </a:p>
          <a:p>
            <a:pPr indent="0" lvl="0" marL="0" rtl="0" algn="l">
              <a:spcBef>
                <a:spcPts val="1200"/>
              </a:spcBef>
              <a:spcAft>
                <a:spcPts val="0"/>
              </a:spcAft>
              <a:buNone/>
            </a:pPr>
            <a:r>
              <a:rPr lang="en" sz="2400"/>
              <a:t>We’re not picky on the format you use!</a:t>
            </a:r>
            <a:endParaRPr sz="2400"/>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Design: Summary</a:t>
            </a:r>
            <a:endParaRPr/>
          </a:p>
        </p:txBody>
      </p:sp>
      <p:sp>
        <p:nvSpPr>
          <p:cNvPr id="329" name="Google Shape;32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en" sz="2400"/>
              <a:t>Identify components</a:t>
            </a:r>
            <a:endParaRPr sz="2400"/>
          </a:p>
          <a:p>
            <a:pPr indent="-381000" lvl="0" marL="457200" rtl="0" algn="l">
              <a:spcBef>
                <a:spcPts val="0"/>
              </a:spcBef>
              <a:spcAft>
                <a:spcPts val="0"/>
              </a:spcAft>
              <a:buSzPts val="2400"/>
              <a:buAutoNum type="arabicPeriod"/>
            </a:pPr>
            <a:r>
              <a:rPr lang="en" sz="2400"/>
              <a:t>Specify each component</a:t>
            </a:r>
            <a:endParaRPr sz="2400"/>
          </a:p>
          <a:p>
            <a:pPr indent="-381000" lvl="0" marL="457200" rtl="0" algn="l">
              <a:spcBef>
                <a:spcPts val="0"/>
              </a:spcBef>
              <a:spcAft>
                <a:spcPts val="0"/>
              </a:spcAft>
              <a:buSzPts val="2400"/>
              <a:buAutoNum type="arabicPeriod"/>
            </a:pPr>
            <a:r>
              <a:rPr lang="en" sz="2400"/>
              <a:t>Specify component interactions</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5"/>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i="1" lang="en"/>
              <a:t>Next week: common architecture patterns</a:t>
            </a:r>
            <a:endParaRPr b="0" i="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6"/>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From Design Onwards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Milestones</a:t>
            </a:r>
            <a:endParaRPr/>
          </a:p>
        </p:txBody>
      </p:sp>
      <p:sp>
        <p:nvSpPr>
          <p:cNvPr id="345" name="Google Shape;345;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What are you actually going to </a:t>
            </a:r>
            <a:r>
              <a:rPr i="1" lang="en" sz="2400" u="sng"/>
              <a:t>do</a:t>
            </a:r>
            <a:r>
              <a:rPr lang="en" sz="2400"/>
              <a:t> and in what </a:t>
            </a:r>
            <a:r>
              <a:rPr i="1" lang="en" sz="2400" u="sng"/>
              <a:t>order</a:t>
            </a:r>
            <a:r>
              <a:rPr lang="en" sz="2400"/>
              <a:t>?</a:t>
            </a:r>
            <a:endParaRPr sz="2400"/>
          </a:p>
          <a:p>
            <a:pPr indent="-381000" lvl="0" marL="457200" rtl="0" algn="l">
              <a:spcBef>
                <a:spcPts val="0"/>
              </a:spcBef>
              <a:spcAft>
                <a:spcPts val="0"/>
              </a:spcAft>
              <a:buSzPts val="2400"/>
              <a:buChar char="●"/>
            </a:pPr>
            <a:r>
              <a:rPr lang="en" sz="2400"/>
              <a:t>Are there any </a:t>
            </a:r>
            <a:r>
              <a:rPr i="1" lang="en" sz="2400" u="sng"/>
              <a:t>dependencies</a:t>
            </a:r>
            <a:r>
              <a:rPr lang="en" sz="2400"/>
              <a:t> between components such that you must build Component A before Component B?</a:t>
            </a:r>
            <a:endParaRPr sz="2400"/>
          </a:p>
          <a:p>
            <a:pPr indent="-381000" lvl="0" marL="457200" rtl="0" algn="l">
              <a:spcBef>
                <a:spcPts val="0"/>
              </a:spcBef>
              <a:spcAft>
                <a:spcPts val="0"/>
              </a:spcAft>
              <a:buSzPts val="2400"/>
              <a:buChar char="●"/>
            </a:pPr>
            <a:r>
              <a:rPr lang="en" sz="2400"/>
              <a:t>What will success look like?</a:t>
            </a:r>
            <a:endParaRPr sz="2400"/>
          </a:p>
          <a:p>
            <a:pPr indent="-381000" lvl="0" marL="457200" rtl="0" algn="l">
              <a:spcBef>
                <a:spcPts val="0"/>
              </a:spcBef>
              <a:spcAft>
                <a:spcPts val="0"/>
              </a:spcAft>
              <a:buSzPts val="2400"/>
              <a:buChar char="●"/>
            </a:pPr>
            <a:r>
              <a:rPr lang="en" sz="2400"/>
              <a:t>This is not specific tasks - these are </a:t>
            </a:r>
            <a:r>
              <a:rPr lang="en" sz="2400"/>
              <a:t>broad</a:t>
            </a:r>
            <a:r>
              <a:rPr lang="en" sz="2400"/>
              <a:t> strokes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0" st="0"/>
                                            </p:txEl>
                                          </p:spTgt>
                                        </p:tgtEl>
                                        <p:attrNameLst>
                                          <p:attrName>style.visibility</p:attrName>
                                        </p:attrNameLst>
                                      </p:cBhvr>
                                      <p:to>
                                        <p:strVal val="visible"/>
                                      </p:to>
                                    </p:set>
                                    <p:animEffect filter="fade" transition="in">
                                      <p:cBhvr>
                                        <p:cTn dur="1"/>
                                        <p:tgtEl>
                                          <p:spTgt spid="3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1" st="1"/>
                                            </p:txEl>
                                          </p:spTgt>
                                        </p:tgtEl>
                                        <p:attrNameLst>
                                          <p:attrName>style.visibility</p:attrName>
                                        </p:attrNameLst>
                                      </p:cBhvr>
                                      <p:to>
                                        <p:strVal val="visible"/>
                                      </p:to>
                                    </p:set>
                                    <p:animEffect filter="fade" transition="in">
                                      <p:cBhvr>
                                        <p:cTn dur="1"/>
                                        <p:tgtEl>
                                          <p:spTgt spid="3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2" st="2"/>
                                            </p:txEl>
                                          </p:spTgt>
                                        </p:tgtEl>
                                        <p:attrNameLst>
                                          <p:attrName>style.visibility</p:attrName>
                                        </p:attrNameLst>
                                      </p:cBhvr>
                                      <p:to>
                                        <p:strVal val="visible"/>
                                      </p:to>
                                    </p:set>
                                    <p:animEffect filter="fade" transition="in">
                                      <p:cBhvr>
                                        <p:cTn dur="1"/>
                                        <p:tgtEl>
                                          <p:spTgt spid="3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3" st="3"/>
                                            </p:txEl>
                                          </p:spTgt>
                                        </p:tgtEl>
                                        <p:attrNameLst>
                                          <p:attrName>style.visibility</p:attrName>
                                        </p:attrNameLst>
                                      </p:cBhvr>
                                      <p:to>
                                        <p:strVal val="visible"/>
                                      </p:to>
                                    </p:set>
                                    <p:animEffect filter="fade" transition="in">
                                      <p:cBhvr>
                                        <p:cTn dur="1"/>
                                        <p:tgtEl>
                                          <p:spTgt spid="34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Inventory Management System milestones</a:t>
            </a:r>
            <a:endParaRPr/>
          </a:p>
        </p:txBody>
      </p:sp>
      <p:sp>
        <p:nvSpPr>
          <p:cNvPr id="351" name="Google Shape;351;p58"/>
          <p:cNvSpPr txBox="1"/>
          <p:nvPr>
            <p:ph idx="1" type="body"/>
          </p:nvPr>
        </p:nvSpPr>
        <p:spPr>
          <a:xfrm>
            <a:off x="311700" y="1152475"/>
            <a:ext cx="8520600" cy="381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Build account infrastructure</a:t>
            </a:r>
            <a:br>
              <a:rPr lang="en"/>
            </a:br>
            <a:r>
              <a:rPr b="1" lang="en"/>
              <a:t>Success</a:t>
            </a:r>
            <a:r>
              <a:rPr b="1" lang="en"/>
              <a:t>:</a:t>
            </a:r>
            <a:r>
              <a:rPr lang="en"/>
              <a:t> account database/middle control layer exist that can access an account</a:t>
            </a:r>
            <a:endParaRPr/>
          </a:p>
          <a:p>
            <a:pPr indent="-342900" lvl="0" marL="457200" rtl="0" algn="l">
              <a:spcBef>
                <a:spcPts val="0"/>
              </a:spcBef>
              <a:spcAft>
                <a:spcPts val="0"/>
              </a:spcAft>
              <a:buSzPts val="1800"/>
              <a:buAutoNum type="arabicPeriod"/>
            </a:pPr>
            <a:r>
              <a:rPr b="1" lang="en"/>
              <a:t>Build user authentication flow</a:t>
            </a:r>
            <a:br>
              <a:rPr b="1" lang="en"/>
            </a:br>
            <a:r>
              <a:rPr b="1" lang="en"/>
              <a:t>Success:</a:t>
            </a:r>
            <a:r>
              <a:rPr lang="en"/>
              <a:t> authenticate user/password by calling the Python functions directly</a:t>
            </a:r>
            <a:endParaRPr/>
          </a:p>
          <a:p>
            <a:pPr indent="-342900" lvl="0" marL="457200" rtl="0" algn="l">
              <a:spcBef>
                <a:spcPts val="0"/>
              </a:spcBef>
              <a:spcAft>
                <a:spcPts val="0"/>
              </a:spcAft>
              <a:buSzPts val="1800"/>
              <a:buAutoNum type="arabicPeriod"/>
            </a:pPr>
            <a:r>
              <a:rPr b="1" lang="en"/>
              <a:t>Build user interface</a:t>
            </a:r>
            <a:br>
              <a:rPr b="1" lang="en"/>
            </a:br>
            <a:r>
              <a:rPr b="1" lang="en"/>
              <a:t>Success:</a:t>
            </a:r>
            <a:r>
              <a:rPr lang="en"/>
              <a:t> user can log onto their account with their username and password</a:t>
            </a:r>
            <a:endParaRPr/>
          </a:p>
          <a:p>
            <a:pPr indent="-342900" lvl="0" marL="457200" rtl="0" algn="l">
              <a:spcBef>
                <a:spcPts val="0"/>
              </a:spcBef>
              <a:spcAft>
                <a:spcPts val="0"/>
              </a:spcAft>
              <a:buSzPts val="1800"/>
              <a:buAutoNum type="arabicPeriod"/>
            </a:pPr>
            <a:r>
              <a:rPr b="1" lang="en"/>
              <a:t>Build inventory view feature</a:t>
            </a:r>
            <a:br>
              <a:rPr b="1" lang="en"/>
            </a:br>
            <a:r>
              <a:rPr b="1" lang="en"/>
              <a:t>Success:</a:t>
            </a:r>
            <a:r>
              <a:rPr lang="en"/>
              <a:t> user can view current inventory (no filters or pages)</a:t>
            </a:r>
            <a:endParaRPr/>
          </a:p>
          <a:p>
            <a:pPr indent="-342900" lvl="0" marL="457200" rtl="0" algn="l">
              <a:spcBef>
                <a:spcPts val="0"/>
              </a:spcBef>
              <a:spcAft>
                <a:spcPts val="0"/>
              </a:spcAft>
              <a:buSzPts val="1800"/>
              <a:buAutoNum type="arabicPeriod"/>
            </a:pPr>
            <a:r>
              <a:rPr b="1" lang="en"/>
              <a:t>Build inventory view extra features</a:t>
            </a:r>
            <a:br>
              <a:rPr b="1" lang="en"/>
            </a:br>
            <a:r>
              <a:rPr b="1" lang="en"/>
              <a:t>Success:</a:t>
            </a:r>
            <a:r>
              <a:rPr lang="en"/>
              <a:t> user can filter and paginate through the current inventory</a:t>
            </a:r>
            <a:endParaRPr/>
          </a:p>
          <a:p>
            <a:pPr indent="0" lvl="0" marL="0" rtl="0" algn="l">
              <a:lnSpc>
                <a:spcPct val="100000"/>
              </a:lnSpc>
              <a:spcBef>
                <a:spcPts val="0"/>
              </a:spcBef>
              <a:spcAft>
                <a:spcPts val="120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animEffect filter="fade" transition="in">
                                      <p:cBhvr>
                                        <p:cTn dur="1"/>
                                        <p:tgtEl>
                                          <p:spTgt spid="3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animEffect filter="fade" transition="in">
                                      <p:cBhvr>
                                        <p:cTn dur="1"/>
                                        <p:tgtEl>
                                          <p:spTgt spid="3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2" st="2"/>
                                            </p:txEl>
                                          </p:spTgt>
                                        </p:tgtEl>
                                        <p:attrNameLst>
                                          <p:attrName>style.visibility</p:attrName>
                                        </p:attrNameLst>
                                      </p:cBhvr>
                                      <p:to>
                                        <p:strVal val="visible"/>
                                      </p:to>
                                    </p:set>
                                    <p:animEffect filter="fade" transition="in">
                                      <p:cBhvr>
                                        <p:cTn dur="1"/>
                                        <p:tgtEl>
                                          <p:spTgt spid="3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3" st="3"/>
                                            </p:txEl>
                                          </p:spTgt>
                                        </p:tgtEl>
                                        <p:attrNameLst>
                                          <p:attrName>style.visibility</p:attrName>
                                        </p:attrNameLst>
                                      </p:cBhvr>
                                      <p:to>
                                        <p:strVal val="visible"/>
                                      </p:to>
                                    </p:set>
                                    <p:animEffect filter="fade" transition="in">
                                      <p:cBhvr>
                                        <p:cTn dur="1"/>
                                        <p:tgtEl>
                                          <p:spTgt spid="3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4" st="4"/>
                                            </p:txEl>
                                          </p:spTgt>
                                        </p:tgtEl>
                                        <p:attrNameLst>
                                          <p:attrName>style.visibility</p:attrName>
                                        </p:attrNameLst>
                                      </p:cBhvr>
                                      <p:to>
                                        <p:strVal val="visible"/>
                                      </p:to>
                                    </p:set>
                                    <p:animEffect filter="fade" transition="in">
                                      <p:cBhvr>
                                        <p:cTn dur="1"/>
                                        <p:tgtEl>
                                          <p:spTgt spid="3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xEl>
                                              <p:pRg end="5" st="5"/>
                                            </p:txEl>
                                          </p:spTgt>
                                        </p:tgtEl>
                                        <p:attrNameLst>
                                          <p:attrName>style.visibility</p:attrName>
                                        </p:attrNameLst>
                                      </p:cBhvr>
                                      <p:to>
                                        <p:strVal val="visible"/>
                                      </p:to>
                                    </p:set>
                                    <p:animEffect filter="fade" transition="in">
                                      <p:cBhvr>
                                        <p:cTn dur="1"/>
                                        <p:tgtEl>
                                          <p:spTgt spid="35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Breaking down a milestone</a:t>
            </a:r>
            <a:endParaRPr/>
          </a:p>
        </p:txBody>
      </p:sp>
      <p:sp>
        <p:nvSpPr>
          <p:cNvPr id="357" name="Google Shape;357;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Once you have </a:t>
            </a:r>
            <a:r>
              <a:rPr lang="en" sz="2200" u="sng"/>
              <a:t>milestones</a:t>
            </a:r>
            <a:r>
              <a:rPr lang="en" sz="2200"/>
              <a:t>, you need to break them down into </a:t>
            </a:r>
            <a:r>
              <a:rPr lang="en" sz="2200" u="sng"/>
              <a:t>tasks</a:t>
            </a:r>
            <a:r>
              <a:rPr lang="en" sz="2200"/>
              <a:t>:</a:t>
            </a:r>
            <a:endParaRPr sz="2200"/>
          </a:p>
          <a:p>
            <a:pPr indent="-368300" lvl="0" marL="457200" rtl="0" algn="l">
              <a:spcBef>
                <a:spcPts val="1200"/>
              </a:spcBef>
              <a:spcAft>
                <a:spcPts val="0"/>
              </a:spcAft>
              <a:buSzPts val="2200"/>
              <a:buChar char="●"/>
            </a:pPr>
            <a:r>
              <a:rPr lang="en" sz="2200"/>
              <a:t>Which components do you need to implement?</a:t>
            </a:r>
            <a:endParaRPr sz="2200"/>
          </a:p>
          <a:p>
            <a:pPr indent="-368300" lvl="0" marL="457200" rtl="0" algn="l">
              <a:spcBef>
                <a:spcPts val="0"/>
              </a:spcBef>
              <a:spcAft>
                <a:spcPts val="0"/>
              </a:spcAft>
              <a:buSzPts val="2200"/>
              <a:buChar char="●"/>
            </a:pPr>
            <a:r>
              <a:rPr lang="en" sz="2200"/>
              <a:t>What packages do you need to incorporate?</a:t>
            </a:r>
            <a:endParaRPr sz="2200"/>
          </a:p>
          <a:p>
            <a:pPr indent="-368300" lvl="0" marL="457200" rtl="0" algn="l">
              <a:spcBef>
                <a:spcPts val="0"/>
              </a:spcBef>
              <a:spcAft>
                <a:spcPts val="0"/>
              </a:spcAft>
              <a:buSzPts val="2200"/>
              <a:buChar char="●"/>
            </a:pPr>
            <a:r>
              <a:rPr lang="en" sz="2200"/>
              <a:t>What tests or validation do you need to do?</a:t>
            </a:r>
            <a:endParaRPr sz="2200"/>
          </a:p>
          <a:p>
            <a:pPr indent="0" lvl="0" marL="0" rtl="0" algn="l">
              <a:spcBef>
                <a:spcPts val="1200"/>
              </a:spcBef>
              <a:spcAft>
                <a:spcPts val="1200"/>
              </a:spcAft>
              <a:buNone/>
            </a:pPr>
            <a:r>
              <a:rPr lang="en" sz="2200"/>
              <a:t>Suggestion: use GitHub Issues!</a:t>
            </a:r>
            <a:endParaRPr sz="22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Implementing a component</a:t>
            </a:r>
            <a:endParaRPr/>
          </a:p>
        </p:txBody>
      </p:sp>
      <p:sp>
        <p:nvSpPr>
          <p:cNvPr id="363" name="Google Shape;363;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Recommended approach:</a:t>
            </a:r>
            <a:endParaRPr sz="2200"/>
          </a:p>
          <a:p>
            <a:pPr indent="-368300" lvl="0" marL="457200" rtl="0" algn="l">
              <a:spcBef>
                <a:spcPts val="1200"/>
              </a:spcBef>
              <a:spcAft>
                <a:spcPts val="0"/>
              </a:spcAft>
              <a:buSzPts val="2200"/>
              <a:buAutoNum type="arabicPeriod"/>
            </a:pPr>
            <a:r>
              <a:rPr lang="en" sz="2200"/>
              <a:t>Write the </a:t>
            </a:r>
            <a:r>
              <a:rPr i="1" lang="en" sz="2200"/>
              <a:t>interface</a:t>
            </a:r>
            <a:r>
              <a:rPr lang="en" sz="2200"/>
              <a:t> for the component.</a:t>
            </a:r>
            <a:endParaRPr sz="2200"/>
          </a:p>
          <a:p>
            <a:pPr indent="-368300" lvl="0" marL="457200" rtl="0" algn="l">
              <a:spcBef>
                <a:spcPts val="0"/>
              </a:spcBef>
              <a:spcAft>
                <a:spcPts val="0"/>
              </a:spcAft>
              <a:buSzPts val="2200"/>
              <a:buAutoNum type="arabicPeriod"/>
            </a:pPr>
            <a:r>
              <a:rPr lang="en" sz="2200"/>
              <a:t>Write some </a:t>
            </a:r>
            <a:r>
              <a:rPr i="1" lang="en" sz="2200"/>
              <a:t>tests</a:t>
            </a:r>
            <a:r>
              <a:rPr lang="en" sz="2200"/>
              <a:t> for the component (coming up in lecture!).</a:t>
            </a:r>
            <a:endParaRPr sz="2200"/>
          </a:p>
          <a:p>
            <a:pPr indent="-368300" lvl="0" marL="457200" rtl="0" algn="l">
              <a:spcBef>
                <a:spcPts val="0"/>
              </a:spcBef>
              <a:spcAft>
                <a:spcPts val="0"/>
              </a:spcAft>
              <a:buSzPts val="2200"/>
              <a:buAutoNum type="arabicPeriod"/>
            </a:pPr>
            <a:r>
              <a:rPr lang="en" sz="2200"/>
              <a:t>Write the </a:t>
            </a:r>
            <a:r>
              <a:rPr i="1" lang="en" sz="2200"/>
              <a:t>implementation</a:t>
            </a:r>
            <a:r>
              <a:rPr lang="en" sz="2200"/>
              <a:t> of the component.</a:t>
            </a:r>
            <a:endParaRPr sz="2200"/>
          </a:p>
          <a:p>
            <a:pPr indent="-368300" lvl="0" marL="457200" rtl="0" algn="l">
              <a:spcBef>
                <a:spcPts val="0"/>
              </a:spcBef>
              <a:spcAft>
                <a:spcPts val="0"/>
              </a:spcAft>
              <a:buSzPts val="2200"/>
              <a:buAutoNum type="arabicPeriod"/>
            </a:pPr>
            <a:r>
              <a:rPr lang="en" sz="2200"/>
              <a:t>Iterate on the tests as you identify more.</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animEffect filter="fade" transition="in">
                                      <p:cBhvr>
                                        <p:cTn dur="1"/>
                                        <p:tgtEl>
                                          <p:spTgt spid="3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1" st="1"/>
                                            </p:txEl>
                                          </p:spTgt>
                                        </p:tgtEl>
                                        <p:attrNameLst>
                                          <p:attrName>style.visibility</p:attrName>
                                        </p:attrNameLst>
                                      </p:cBhvr>
                                      <p:to>
                                        <p:strVal val="visible"/>
                                      </p:to>
                                    </p:set>
                                    <p:animEffect filter="fade" transition="in">
                                      <p:cBhvr>
                                        <p:cTn dur="1"/>
                                        <p:tgtEl>
                                          <p:spTgt spid="3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2" st="2"/>
                                            </p:txEl>
                                          </p:spTgt>
                                        </p:tgtEl>
                                        <p:attrNameLst>
                                          <p:attrName>style.visibility</p:attrName>
                                        </p:attrNameLst>
                                      </p:cBhvr>
                                      <p:to>
                                        <p:strVal val="visible"/>
                                      </p:to>
                                    </p:set>
                                    <p:animEffect filter="fade" transition="in">
                                      <p:cBhvr>
                                        <p:cTn dur="1"/>
                                        <p:tgtEl>
                                          <p:spTgt spid="3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3" st="3"/>
                                            </p:txEl>
                                          </p:spTgt>
                                        </p:tgtEl>
                                        <p:attrNameLst>
                                          <p:attrName>style.visibility</p:attrName>
                                        </p:attrNameLst>
                                      </p:cBhvr>
                                      <p:to>
                                        <p:strVal val="visible"/>
                                      </p:to>
                                    </p:set>
                                    <p:animEffect filter="fade" transition="in">
                                      <p:cBhvr>
                                        <p:cTn dur="1"/>
                                        <p:tgtEl>
                                          <p:spTgt spid="3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4" st="4"/>
                                            </p:txEl>
                                          </p:spTgt>
                                        </p:tgtEl>
                                        <p:attrNameLst>
                                          <p:attrName>style.visibility</p:attrName>
                                        </p:attrNameLst>
                                      </p:cBhvr>
                                      <p:to>
                                        <p:strVal val="visible"/>
                                      </p:to>
                                    </p:set>
                                    <p:animEffect filter="fade" transition="in">
                                      <p:cBhvr>
                                        <p:cTn dur="1"/>
                                        <p:tgtEl>
                                          <p:spTgt spid="36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Dividing up work</a:t>
            </a:r>
            <a:endParaRPr/>
          </a:p>
        </p:txBody>
      </p:sp>
      <p:sp>
        <p:nvSpPr>
          <p:cNvPr id="369" name="Google Shape;369;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Components can be a good natural division of work</a:t>
            </a:r>
            <a:endParaRPr sz="2200"/>
          </a:p>
          <a:p>
            <a:pPr indent="-368300" lvl="0" marL="457200" rtl="0" algn="l">
              <a:spcBef>
                <a:spcPts val="0"/>
              </a:spcBef>
              <a:spcAft>
                <a:spcPts val="0"/>
              </a:spcAft>
              <a:buSzPts val="2200"/>
              <a:buChar char="●"/>
            </a:pPr>
            <a:r>
              <a:rPr lang="en" sz="2200"/>
              <a:t>Example:</a:t>
            </a:r>
            <a:endParaRPr sz="2200"/>
          </a:p>
          <a:p>
            <a:pPr indent="-342900" lvl="1" marL="914400" rtl="0" algn="l">
              <a:spcBef>
                <a:spcPts val="0"/>
              </a:spcBef>
              <a:spcAft>
                <a:spcPts val="0"/>
              </a:spcAft>
              <a:buSzPts val="1800"/>
              <a:buChar char="○"/>
            </a:pPr>
            <a:r>
              <a:rPr lang="en" sz="1800"/>
              <a:t>Melissa builds the user interface components</a:t>
            </a:r>
            <a:endParaRPr sz="1800"/>
          </a:p>
          <a:p>
            <a:pPr indent="-342900" lvl="1" marL="914400" rtl="0" algn="l">
              <a:spcBef>
                <a:spcPts val="0"/>
              </a:spcBef>
              <a:spcAft>
                <a:spcPts val="0"/>
              </a:spcAft>
              <a:buSzPts val="1800"/>
              <a:buChar char="○"/>
            </a:pPr>
            <a:r>
              <a:rPr lang="en" sz="1800"/>
              <a:t>Mithali builds the machine learning model</a:t>
            </a:r>
            <a:endParaRPr sz="1800"/>
          </a:p>
          <a:p>
            <a:pPr indent="-342900" lvl="1" marL="914400" rtl="0" algn="l">
              <a:spcBef>
                <a:spcPts val="0"/>
              </a:spcBef>
              <a:spcAft>
                <a:spcPts val="0"/>
              </a:spcAft>
              <a:buSzPts val="1800"/>
              <a:buChar char="○"/>
            </a:pPr>
            <a:r>
              <a:rPr lang="en" sz="1800"/>
              <a:t>Yash builds the control logic layer</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rPr i="1" lang="en"/>
              <a:t>This is not the only way to divide up work!</a:t>
            </a:r>
            <a:endParaRPr i="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software design?</a:t>
            </a:r>
            <a:endParaRPr/>
          </a:p>
        </p:txBody>
      </p:sp>
      <p:sp>
        <p:nvSpPr>
          <p:cNvPr id="87" name="Google Shape;87;p17"/>
          <p:cNvSpPr txBox="1"/>
          <p:nvPr>
            <p:ph idx="1" type="body"/>
          </p:nvPr>
        </p:nvSpPr>
        <p:spPr>
          <a:xfrm>
            <a:off x="311700" y="1152475"/>
            <a:ext cx="8520600" cy="377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900"/>
              <a:t>"The hardest single part of building a software system is deciding precisely what to build. No other part of the conceptual work is so difficult as establishing the detailed technical requirements, including all the interfaces to people, to machines, and to other software systems. No other part of the work so cripples the resulting system if done wrong. No other part is more difficult to rectify later.</a:t>
            </a:r>
            <a:endParaRPr sz="1900"/>
          </a:p>
          <a:p>
            <a:pPr indent="0" lvl="0" marL="0" rtl="0" algn="l">
              <a:spcBef>
                <a:spcPts val="1200"/>
              </a:spcBef>
              <a:spcAft>
                <a:spcPts val="0"/>
              </a:spcAft>
              <a:buClr>
                <a:schemeClr val="dk1"/>
              </a:buClr>
              <a:buSzPts val="1100"/>
              <a:buFont typeface="Arial"/>
              <a:buNone/>
            </a:pPr>
            <a:r>
              <a:rPr lang="en" sz="1900"/>
              <a:t>Therefore the most important function that software builders do for their clients is the iterative extraction and refinement of the product requirements."</a:t>
            </a:r>
            <a:endParaRPr sz="1900"/>
          </a:p>
          <a:p>
            <a:pPr indent="-349250" lvl="0" marL="3200400" rtl="0" algn="l">
              <a:spcBef>
                <a:spcPts val="1200"/>
              </a:spcBef>
              <a:spcAft>
                <a:spcPts val="0"/>
              </a:spcAft>
              <a:buSzPts val="1900"/>
              <a:buChar char="-"/>
            </a:pPr>
            <a:r>
              <a:rPr lang="en" sz="1900"/>
              <a:t>Fred Brooks, </a:t>
            </a:r>
            <a:r>
              <a:rPr i="1" lang="en" sz="1900" u="sng">
                <a:solidFill>
                  <a:schemeClr val="hlink"/>
                </a:solidFill>
                <a:hlinkClick r:id="rId3"/>
              </a:rPr>
              <a:t>The Mythical Man-Month</a:t>
            </a:r>
            <a:endParaRPr i="1" sz="19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Dividing up responsibilities</a:t>
            </a:r>
            <a:endParaRPr/>
          </a:p>
        </p:txBody>
      </p:sp>
      <p:sp>
        <p:nvSpPr>
          <p:cNvPr id="375" name="Google Shape;375;p62"/>
          <p:cNvSpPr txBox="1"/>
          <p:nvPr>
            <p:ph idx="1" type="body"/>
          </p:nvPr>
        </p:nvSpPr>
        <p:spPr>
          <a:xfrm>
            <a:off x="311700" y="1152475"/>
            <a:ext cx="8520600" cy="3802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a:t>Besides actual coding work, there are other responsibilities to divvy up. Everyone is encouraged to contribute to everything as they like, but dividing up who is ultimately accountable for making sure everyone does their part of the project is helpful. Common roles:</a:t>
            </a:r>
            <a:endParaRPr/>
          </a:p>
          <a:p>
            <a:pPr indent="-342900" lvl="0" marL="457200" rtl="0" algn="l">
              <a:lnSpc>
                <a:spcPct val="105000"/>
              </a:lnSpc>
              <a:spcBef>
                <a:spcPts val="1200"/>
              </a:spcBef>
              <a:spcAft>
                <a:spcPts val="0"/>
              </a:spcAft>
              <a:buSzPts val="1800"/>
              <a:buChar char="●"/>
            </a:pPr>
            <a:r>
              <a:rPr lang="en"/>
              <a:t>Designers (system design, documents, communication)</a:t>
            </a:r>
            <a:endParaRPr/>
          </a:p>
          <a:p>
            <a:pPr indent="-317500" lvl="1" marL="914400" rtl="0" algn="l">
              <a:lnSpc>
                <a:spcPct val="105000"/>
              </a:lnSpc>
              <a:spcBef>
                <a:spcPts val="0"/>
              </a:spcBef>
              <a:spcAft>
                <a:spcPts val="0"/>
              </a:spcAft>
              <a:buSzPts val="1400"/>
              <a:buChar char="○"/>
            </a:pPr>
            <a:r>
              <a:rPr lang="en"/>
              <a:t>Keep everyone accountable for documentation, design, &amp; communication with instructors</a:t>
            </a:r>
            <a:endParaRPr/>
          </a:p>
          <a:p>
            <a:pPr indent="-342900" lvl="0" marL="457200" rtl="0" algn="l">
              <a:lnSpc>
                <a:spcPct val="105000"/>
              </a:lnSpc>
              <a:spcBef>
                <a:spcPts val="0"/>
              </a:spcBef>
              <a:spcAft>
                <a:spcPts val="0"/>
              </a:spcAft>
              <a:buSzPts val="1800"/>
              <a:buChar char="●"/>
            </a:pPr>
            <a:r>
              <a:rPr lang="en"/>
              <a:t>Developers ("devs")</a:t>
            </a:r>
            <a:endParaRPr/>
          </a:p>
          <a:p>
            <a:pPr indent="-317500" lvl="1" marL="914400" rtl="0" algn="l">
              <a:lnSpc>
                <a:spcPct val="105000"/>
              </a:lnSpc>
              <a:spcBef>
                <a:spcPts val="0"/>
              </a:spcBef>
              <a:spcAft>
                <a:spcPts val="0"/>
              </a:spcAft>
              <a:buSzPts val="1400"/>
              <a:buChar char="○"/>
            </a:pPr>
            <a:r>
              <a:rPr lang="en"/>
              <a:t>Focus on making sure everyone makes good implementation decisions</a:t>
            </a:r>
            <a:endParaRPr/>
          </a:p>
          <a:p>
            <a:pPr indent="-342900" lvl="0" marL="457200" rtl="0" algn="l">
              <a:lnSpc>
                <a:spcPct val="105000"/>
              </a:lnSpc>
              <a:spcBef>
                <a:spcPts val="0"/>
              </a:spcBef>
              <a:spcAft>
                <a:spcPts val="0"/>
              </a:spcAft>
              <a:buSzPts val="1800"/>
              <a:buChar char="●"/>
            </a:pPr>
            <a:r>
              <a:rPr lang="en"/>
              <a:t>Testers</a:t>
            </a:r>
            <a:endParaRPr/>
          </a:p>
          <a:p>
            <a:pPr indent="-317500" lvl="1" marL="914400" rtl="0" algn="l">
              <a:lnSpc>
                <a:spcPct val="105000"/>
              </a:lnSpc>
              <a:spcBef>
                <a:spcPts val="0"/>
              </a:spcBef>
              <a:spcAft>
                <a:spcPts val="0"/>
              </a:spcAft>
              <a:buSzPts val="1400"/>
              <a:buChar char="○"/>
            </a:pPr>
            <a:r>
              <a:rPr lang="en"/>
              <a:t>Ensure everyone keeps up with good code testing and style practices</a:t>
            </a:r>
            <a:endParaRPr/>
          </a:p>
          <a:p>
            <a:pPr indent="-342900" lvl="0" marL="457200" rtl="0" algn="l">
              <a:lnSpc>
                <a:spcPct val="105000"/>
              </a:lnSpc>
              <a:spcBef>
                <a:spcPts val="0"/>
              </a:spcBef>
              <a:spcAft>
                <a:spcPts val="0"/>
              </a:spcAft>
              <a:buSzPts val="1800"/>
              <a:buChar char="●"/>
            </a:pPr>
            <a:r>
              <a:rPr lang="en"/>
              <a:t>A project manager a.k.a. "PM"</a:t>
            </a:r>
            <a:endParaRPr/>
          </a:p>
          <a:p>
            <a:pPr indent="-317500" lvl="1" marL="914400" rtl="0" algn="l">
              <a:lnSpc>
                <a:spcPct val="105000"/>
              </a:lnSpc>
              <a:spcBef>
                <a:spcPts val="0"/>
              </a:spcBef>
              <a:spcAft>
                <a:spcPts val="0"/>
              </a:spcAft>
              <a:buSzPts val="1400"/>
              <a:buChar char="○"/>
            </a:pPr>
            <a:r>
              <a:rPr lang="en"/>
              <a:t>Run standups &amp; keep track of milestone progress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Software Design Requirements</a:t>
            </a:r>
            <a:endParaRPr/>
          </a:p>
        </p:txBody>
      </p:sp>
      <p:sp>
        <p:nvSpPr>
          <p:cNvPr id="381" name="Google Shape;381;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Functional Specification (user stories &amp; use cases)</a:t>
            </a:r>
            <a:endParaRPr sz="2200"/>
          </a:p>
          <a:p>
            <a:pPr indent="-368300" lvl="0" marL="457200" rtl="0" algn="l">
              <a:spcBef>
                <a:spcPts val="0"/>
              </a:spcBef>
              <a:spcAft>
                <a:spcPts val="0"/>
              </a:spcAft>
              <a:buSzPts val="2200"/>
              <a:buChar char="●"/>
            </a:pPr>
            <a:r>
              <a:rPr lang="en" sz="2200"/>
              <a:t>Component Specification</a:t>
            </a:r>
            <a:endParaRPr sz="2200"/>
          </a:p>
          <a:p>
            <a:pPr indent="-368300" lvl="0" marL="457200" rtl="0" algn="l">
              <a:spcBef>
                <a:spcPts val="0"/>
              </a:spcBef>
              <a:spcAft>
                <a:spcPts val="0"/>
              </a:spcAft>
              <a:buSzPts val="2200"/>
              <a:buChar char="●"/>
            </a:pPr>
            <a:r>
              <a:rPr lang="en" sz="2200"/>
              <a:t>Milestones</a:t>
            </a:r>
            <a:endParaRPr sz="2200"/>
          </a:p>
          <a:p>
            <a:pPr indent="0" lvl="0" marL="0" rtl="0" algn="l">
              <a:spcBef>
                <a:spcPts val="1200"/>
              </a:spcBef>
              <a:spcAft>
                <a:spcPts val="0"/>
              </a:spcAft>
              <a:buNone/>
            </a:pPr>
            <a:r>
              <a:t/>
            </a:r>
            <a:endParaRPr sz="2200"/>
          </a:p>
          <a:p>
            <a:pPr indent="0" lvl="0" marL="0" rtl="0" algn="l">
              <a:spcBef>
                <a:spcPts val="1200"/>
              </a:spcBef>
              <a:spcAft>
                <a:spcPts val="1200"/>
              </a:spcAft>
              <a:buNone/>
            </a:pPr>
            <a:r>
              <a:rPr lang="en" sz="2200"/>
              <a:t>More details on expected output: </a:t>
            </a:r>
            <a:r>
              <a:rPr lang="en" sz="2200" u="sng">
                <a:solidFill>
                  <a:schemeClr val="accent5"/>
                </a:solidFill>
                <a:hlinkClick r:id="rId3">
                  <a:extLst>
                    <a:ext uri="{A12FA001-AC4F-418D-AE19-62706E023703}">
                      <ahyp:hlinkClr val="tx"/>
                    </a:ext>
                  </a:extLst>
                </a:hlinkClick>
              </a:rPr>
              <a:t>https://uwdata515.github.io/projects.html</a:t>
            </a:r>
            <a:endParaRPr sz="22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Exercise: Your Components</a:t>
            </a:r>
            <a:endParaRPr sz="2620"/>
          </a:p>
        </p:txBody>
      </p:sp>
      <p:sp>
        <p:nvSpPr>
          <p:cNvPr id="387" name="Google Shape;387;p64"/>
          <p:cNvSpPr txBox="1"/>
          <p:nvPr>
            <p:ph idx="1" type="body"/>
          </p:nvPr>
        </p:nvSpPr>
        <p:spPr>
          <a:xfrm>
            <a:off x="311700" y="1152475"/>
            <a:ext cx="8520600" cy="3729600"/>
          </a:xfrm>
          <a:prstGeom prst="rect">
            <a:avLst/>
          </a:prstGeom>
        </p:spPr>
        <p:txBody>
          <a:bodyPr anchorCtr="0" anchor="t" bIns="91425" lIns="91425" spcFirstLastPara="1" rIns="91425" wrap="square" tIns="91425">
            <a:normAutofit lnSpcReduction="10000"/>
          </a:bodyPr>
          <a:lstStyle/>
          <a:p>
            <a:pPr indent="-393700" lvl="0" marL="457200" rtl="0" algn="l">
              <a:spcBef>
                <a:spcPts val="0"/>
              </a:spcBef>
              <a:spcAft>
                <a:spcPts val="0"/>
              </a:spcAft>
              <a:buSzPts val="2600"/>
              <a:buAutoNum type="arabicPeriod"/>
            </a:pPr>
            <a:r>
              <a:rPr lang="en" sz="2600"/>
              <a:t>Translate your use cases into </a:t>
            </a:r>
            <a:r>
              <a:rPr lang="en" sz="2600" u="sng"/>
              <a:t>components</a:t>
            </a:r>
            <a:endParaRPr sz="2600" u="sng"/>
          </a:p>
          <a:p>
            <a:pPr indent="-393700" lvl="0" marL="457200" rtl="0" algn="l">
              <a:spcBef>
                <a:spcPts val="0"/>
              </a:spcBef>
              <a:spcAft>
                <a:spcPts val="0"/>
              </a:spcAft>
              <a:buSzPts val="2600"/>
              <a:buAutoNum type="arabicPeriod"/>
            </a:pPr>
            <a:r>
              <a:rPr lang="en" sz="2600"/>
              <a:t>Create a </a:t>
            </a:r>
            <a:r>
              <a:rPr lang="en" sz="2600" u="sng"/>
              <a:t>specification</a:t>
            </a:r>
            <a:r>
              <a:rPr lang="en" sz="2600"/>
              <a:t> for each component</a:t>
            </a:r>
            <a:endParaRPr sz="2600"/>
          </a:p>
          <a:p>
            <a:pPr indent="0" lvl="0" marL="914400" rtl="0" algn="l">
              <a:spcBef>
                <a:spcPts val="1200"/>
              </a:spcBef>
              <a:spcAft>
                <a:spcPts val="0"/>
              </a:spcAft>
              <a:buNone/>
            </a:pPr>
            <a:r>
              <a:rPr lang="en" sz="2200"/>
              <a:t>Potentially including pseudocode</a:t>
            </a:r>
            <a:endParaRPr sz="2200"/>
          </a:p>
          <a:p>
            <a:pPr indent="-393700" lvl="0" marL="457200" rtl="0" algn="l">
              <a:spcBef>
                <a:spcPts val="1200"/>
              </a:spcBef>
              <a:spcAft>
                <a:spcPts val="0"/>
              </a:spcAft>
              <a:buSzPts val="2600"/>
              <a:buAutoNum type="arabicPeriod"/>
            </a:pPr>
            <a:r>
              <a:rPr lang="en" sz="2600"/>
              <a:t>Create </a:t>
            </a:r>
            <a:r>
              <a:rPr lang="en" sz="2600" u="sng"/>
              <a:t>interaction diagrams</a:t>
            </a:r>
            <a:r>
              <a:rPr lang="en" sz="2600"/>
              <a:t> for how components interact</a:t>
            </a:r>
            <a:endParaRPr sz="2600"/>
          </a:p>
          <a:p>
            <a:pPr indent="0" lvl="0" marL="0" rtl="0" algn="l">
              <a:spcBef>
                <a:spcPts val="1200"/>
              </a:spcBef>
              <a:spcAft>
                <a:spcPts val="0"/>
              </a:spcAft>
              <a:buNone/>
            </a:pPr>
            <a:r>
              <a:rPr lang="en" sz="2400"/>
              <a:t>Use a Markdown file in the </a:t>
            </a:r>
            <a:r>
              <a:rPr lang="en" sz="2400">
                <a:highlight>
                  <a:srgbClr val="F3F3F3"/>
                </a:highlight>
                <a:latin typeface="Courier New"/>
                <a:ea typeface="Courier New"/>
                <a:cs typeface="Courier New"/>
                <a:sym typeface="Courier New"/>
              </a:rPr>
              <a:t>docs</a:t>
            </a:r>
            <a:r>
              <a:rPr lang="en" sz="2400"/>
              <a:t> directory </a:t>
            </a:r>
            <a:endParaRPr sz="2400"/>
          </a:p>
          <a:p>
            <a:pPr indent="0" lvl="0" marL="0" rtl="0" algn="l">
              <a:spcBef>
                <a:spcPts val="1200"/>
              </a:spcBef>
              <a:spcAft>
                <a:spcPts val="1200"/>
              </a:spcAft>
              <a:buNone/>
            </a:pPr>
            <a:r>
              <a:rPr b="1" lang="en" sz="2400"/>
              <a:t>Go as deep as you can!</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Fred Brooks’ suggested planning schedule</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1/3 for design</a:t>
            </a:r>
            <a:endParaRPr sz="2400"/>
          </a:p>
          <a:p>
            <a:pPr indent="-381000" lvl="0" marL="457200" rtl="0" algn="l">
              <a:spcBef>
                <a:spcPts val="0"/>
              </a:spcBef>
              <a:spcAft>
                <a:spcPts val="0"/>
              </a:spcAft>
              <a:buSzPts val="2400"/>
              <a:buChar char="●"/>
            </a:pPr>
            <a:r>
              <a:rPr lang="en" sz="2400"/>
              <a:t>1/6 for coding</a:t>
            </a:r>
            <a:endParaRPr sz="2400"/>
          </a:p>
          <a:p>
            <a:pPr indent="-381000" lvl="0" marL="457200" rtl="0" algn="l">
              <a:spcBef>
                <a:spcPts val="0"/>
              </a:spcBef>
              <a:spcAft>
                <a:spcPts val="0"/>
              </a:spcAft>
              <a:buSzPts val="2400"/>
              <a:buChar char="●"/>
            </a:pPr>
            <a:r>
              <a:rPr lang="en" sz="2400"/>
              <a:t>1/4 for unit/component testing</a:t>
            </a:r>
            <a:endParaRPr sz="2400"/>
          </a:p>
          <a:p>
            <a:pPr indent="-381000" lvl="0" marL="457200" rtl="0" algn="l">
              <a:spcBef>
                <a:spcPts val="0"/>
              </a:spcBef>
              <a:spcAft>
                <a:spcPts val="0"/>
              </a:spcAft>
              <a:buSzPts val="2400"/>
              <a:buChar char="●"/>
            </a:pPr>
            <a:r>
              <a:rPr lang="en" sz="2400"/>
              <a:t>1/4 for system testing</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Classic Dilemma</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200"/>
          </a:p>
        </p:txBody>
      </p:sp>
      <p:sp>
        <p:nvSpPr>
          <p:cNvPr id="100" name="Google Shape;100;p19"/>
          <p:cNvSpPr/>
          <p:nvPr/>
        </p:nvSpPr>
        <p:spPr>
          <a:xfrm>
            <a:off x="3112200" y="1661277"/>
            <a:ext cx="2919600" cy="2398800"/>
          </a:xfrm>
          <a:prstGeom prst="triangle">
            <a:avLst>
              <a:gd fmla="val 50000" name="adj"/>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txBox="1"/>
          <p:nvPr/>
        </p:nvSpPr>
        <p:spPr>
          <a:xfrm>
            <a:off x="3761614" y="2942096"/>
            <a:ext cx="1621500" cy="96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300">
                <a:solidFill>
                  <a:srgbClr val="0C58D3"/>
                </a:solidFill>
                <a:latin typeface="Roboto"/>
                <a:ea typeface="Roboto"/>
                <a:cs typeface="Roboto"/>
                <a:sym typeface="Roboto"/>
              </a:rPr>
              <a:t>Choose two</a:t>
            </a:r>
            <a:endParaRPr sz="2300">
              <a:solidFill>
                <a:srgbClr val="0C58D3"/>
              </a:solidFill>
            </a:endParaRPr>
          </a:p>
        </p:txBody>
      </p:sp>
      <p:sp>
        <p:nvSpPr>
          <p:cNvPr id="102" name="Google Shape;102;p19"/>
          <p:cNvSpPr txBox="1"/>
          <p:nvPr/>
        </p:nvSpPr>
        <p:spPr>
          <a:xfrm>
            <a:off x="3761625" y="1209275"/>
            <a:ext cx="1621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300">
                <a:solidFill>
                  <a:srgbClr val="0C58D3"/>
                </a:solidFill>
                <a:latin typeface="Roboto"/>
                <a:ea typeface="Roboto"/>
                <a:cs typeface="Roboto"/>
                <a:sym typeface="Roboto"/>
              </a:rPr>
              <a:t>Good</a:t>
            </a:r>
            <a:endParaRPr sz="2300">
              <a:solidFill>
                <a:srgbClr val="0C58D3"/>
              </a:solidFill>
            </a:endParaRPr>
          </a:p>
        </p:txBody>
      </p:sp>
      <p:sp>
        <p:nvSpPr>
          <p:cNvPr id="103" name="Google Shape;103;p19"/>
          <p:cNvSpPr txBox="1"/>
          <p:nvPr/>
        </p:nvSpPr>
        <p:spPr>
          <a:xfrm>
            <a:off x="1490700" y="3739875"/>
            <a:ext cx="1621500" cy="572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300">
                <a:solidFill>
                  <a:srgbClr val="0C58D3"/>
                </a:solidFill>
                <a:latin typeface="Roboto"/>
                <a:ea typeface="Roboto"/>
                <a:cs typeface="Roboto"/>
                <a:sym typeface="Roboto"/>
              </a:rPr>
              <a:t>Fast</a:t>
            </a:r>
            <a:endParaRPr sz="2300">
              <a:solidFill>
                <a:srgbClr val="0C58D3"/>
              </a:solidFill>
            </a:endParaRPr>
          </a:p>
        </p:txBody>
      </p:sp>
      <p:sp>
        <p:nvSpPr>
          <p:cNvPr id="104" name="Google Shape;104;p19"/>
          <p:cNvSpPr txBox="1"/>
          <p:nvPr/>
        </p:nvSpPr>
        <p:spPr>
          <a:xfrm>
            <a:off x="6032550" y="3739875"/>
            <a:ext cx="1621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300">
                <a:solidFill>
                  <a:srgbClr val="0C58D3"/>
                </a:solidFill>
                <a:latin typeface="Roboto"/>
                <a:ea typeface="Roboto"/>
                <a:cs typeface="Roboto"/>
                <a:sym typeface="Roboto"/>
              </a:rPr>
              <a:t>Cheap</a:t>
            </a:r>
            <a:endParaRPr sz="2300">
              <a:solidFill>
                <a:srgbClr val="0C58D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Classic Dilemma: Software Edition</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200"/>
          </a:p>
        </p:txBody>
      </p:sp>
      <p:sp>
        <p:nvSpPr>
          <p:cNvPr id="111" name="Google Shape;111;p20"/>
          <p:cNvSpPr/>
          <p:nvPr/>
        </p:nvSpPr>
        <p:spPr>
          <a:xfrm>
            <a:off x="3112200" y="1661277"/>
            <a:ext cx="2919600" cy="2398800"/>
          </a:xfrm>
          <a:prstGeom prst="triangle">
            <a:avLst>
              <a:gd fmla="val 50000" name="adj"/>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txBox="1"/>
          <p:nvPr/>
        </p:nvSpPr>
        <p:spPr>
          <a:xfrm>
            <a:off x="3761614" y="2942096"/>
            <a:ext cx="1621500" cy="96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300">
                <a:solidFill>
                  <a:srgbClr val="0C58D3"/>
                </a:solidFill>
                <a:latin typeface="Roboto"/>
                <a:ea typeface="Roboto"/>
                <a:cs typeface="Roboto"/>
                <a:sym typeface="Roboto"/>
              </a:rPr>
              <a:t>Choose two</a:t>
            </a:r>
            <a:endParaRPr sz="2300">
              <a:solidFill>
                <a:srgbClr val="0C58D3"/>
              </a:solidFill>
            </a:endParaRPr>
          </a:p>
        </p:txBody>
      </p:sp>
      <p:sp>
        <p:nvSpPr>
          <p:cNvPr id="113" name="Google Shape;113;p20"/>
          <p:cNvSpPr txBox="1"/>
          <p:nvPr/>
        </p:nvSpPr>
        <p:spPr>
          <a:xfrm>
            <a:off x="3761625" y="1209275"/>
            <a:ext cx="1621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300">
                <a:solidFill>
                  <a:srgbClr val="0C58D3"/>
                </a:solidFill>
                <a:latin typeface="Roboto"/>
                <a:ea typeface="Roboto"/>
                <a:cs typeface="Roboto"/>
                <a:sym typeface="Roboto"/>
              </a:rPr>
              <a:t>Features</a:t>
            </a:r>
            <a:endParaRPr sz="2300">
              <a:solidFill>
                <a:srgbClr val="0C58D3"/>
              </a:solidFill>
            </a:endParaRPr>
          </a:p>
        </p:txBody>
      </p:sp>
      <p:sp>
        <p:nvSpPr>
          <p:cNvPr id="114" name="Google Shape;114;p20"/>
          <p:cNvSpPr txBox="1"/>
          <p:nvPr/>
        </p:nvSpPr>
        <p:spPr>
          <a:xfrm>
            <a:off x="1490700" y="3739875"/>
            <a:ext cx="1621500" cy="572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300">
                <a:solidFill>
                  <a:srgbClr val="0C58D3"/>
                </a:solidFill>
                <a:latin typeface="Roboto"/>
                <a:ea typeface="Roboto"/>
                <a:cs typeface="Roboto"/>
                <a:sym typeface="Roboto"/>
              </a:rPr>
              <a:t>Time</a:t>
            </a:r>
            <a:endParaRPr sz="2300">
              <a:solidFill>
                <a:srgbClr val="0C58D3"/>
              </a:solidFill>
            </a:endParaRPr>
          </a:p>
        </p:txBody>
      </p:sp>
      <p:sp>
        <p:nvSpPr>
          <p:cNvPr id="115" name="Google Shape;115;p20"/>
          <p:cNvSpPr txBox="1"/>
          <p:nvPr/>
        </p:nvSpPr>
        <p:spPr>
          <a:xfrm>
            <a:off x="6032550" y="3739875"/>
            <a:ext cx="1621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300">
                <a:solidFill>
                  <a:srgbClr val="0C58D3"/>
                </a:solidFill>
                <a:latin typeface="Roboto"/>
                <a:ea typeface="Roboto"/>
                <a:cs typeface="Roboto"/>
                <a:sym typeface="Roboto"/>
              </a:rPr>
              <a:t>Resources</a:t>
            </a:r>
            <a:endParaRPr sz="2300">
              <a:solidFill>
                <a:srgbClr val="0C58D3"/>
              </a:solidFill>
            </a:endParaRPr>
          </a:p>
        </p:txBody>
      </p:sp>
      <p:pic>
        <p:nvPicPr>
          <p:cNvPr id="116" name="Google Shape;116;p20"/>
          <p:cNvPicPr preferRelativeResize="0"/>
          <p:nvPr/>
        </p:nvPicPr>
        <p:blipFill>
          <a:blip r:embed="rId3">
            <a:alphaModFix/>
          </a:blip>
          <a:stretch>
            <a:fillRect/>
          </a:stretch>
        </p:blipFill>
        <p:spPr>
          <a:xfrm>
            <a:off x="6343823" y="1365500"/>
            <a:ext cx="2440050" cy="1576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Prevent Feature Creep</a:t>
            </a:r>
            <a:endParaRPr/>
          </a:p>
        </p:txBody>
      </p:sp>
      <p:sp>
        <p:nvSpPr>
          <p:cNvPr id="122" name="Google Shape;122;p21"/>
          <p:cNvSpPr txBox="1"/>
          <p:nvPr>
            <p:ph idx="1" type="body"/>
          </p:nvPr>
        </p:nvSpPr>
        <p:spPr>
          <a:xfrm>
            <a:off x="311700" y="1152475"/>
            <a:ext cx="8520600" cy="3746100"/>
          </a:xfrm>
          <a:prstGeom prst="rect">
            <a:avLst/>
          </a:prstGeom>
        </p:spPr>
        <p:txBody>
          <a:bodyPr anchorCtr="0" anchor="t" bIns="91425" lIns="91425" spcFirstLastPara="1" rIns="91425" wrap="square" tIns="91425">
            <a:normAutofit/>
          </a:bodyPr>
          <a:lstStyle/>
          <a:p>
            <a:pPr indent="-374650" lvl="0" marL="457200" rtl="0" algn="l">
              <a:lnSpc>
                <a:spcPct val="105000"/>
              </a:lnSpc>
              <a:spcBef>
                <a:spcPts val="0"/>
              </a:spcBef>
              <a:spcAft>
                <a:spcPts val="0"/>
              </a:spcAft>
              <a:buSzPts val="2300"/>
              <a:buChar char="●"/>
            </a:pPr>
            <a:r>
              <a:rPr b="1" lang="en" sz="2300"/>
              <a:t>Feature creep</a:t>
            </a:r>
            <a:r>
              <a:rPr lang="en" sz="2300"/>
              <a:t>: gradual accumulation of features over time</a:t>
            </a:r>
            <a:endParaRPr sz="2300"/>
          </a:p>
          <a:p>
            <a:pPr indent="-349250" lvl="1" marL="914400" rtl="0" algn="l">
              <a:lnSpc>
                <a:spcPct val="105000"/>
              </a:lnSpc>
              <a:spcBef>
                <a:spcPts val="0"/>
              </a:spcBef>
              <a:spcAft>
                <a:spcPts val="0"/>
              </a:spcAft>
              <a:buSzPts val="1900"/>
              <a:buChar char="○"/>
            </a:pPr>
            <a:r>
              <a:rPr lang="en" sz="1900"/>
              <a:t>Often has a negative overall effect on a project</a:t>
            </a:r>
            <a:endParaRPr sz="1900"/>
          </a:p>
          <a:p>
            <a:pPr indent="-374650" lvl="0" marL="457200" rtl="0" algn="l">
              <a:lnSpc>
                <a:spcPct val="105000"/>
              </a:lnSpc>
              <a:spcBef>
                <a:spcPts val="0"/>
              </a:spcBef>
              <a:spcAft>
                <a:spcPts val="0"/>
              </a:spcAft>
              <a:buSzPts val="2300"/>
              <a:buChar char="●"/>
            </a:pPr>
            <a:r>
              <a:rPr lang="en" sz="2300"/>
              <a:t>Why does it happen?</a:t>
            </a:r>
            <a:endParaRPr sz="2300"/>
          </a:p>
          <a:p>
            <a:pPr indent="-349250" lvl="1" marL="914400" rtl="0" algn="l">
              <a:lnSpc>
                <a:spcPct val="105000"/>
              </a:lnSpc>
              <a:spcBef>
                <a:spcPts val="0"/>
              </a:spcBef>
              <a:spcAft>
                <a:spcPts val="0"/>
              </a:spcAft>
              <a:buSzPts val="1900"/>
              <a:buChar char="○"/>
            </a:pPr>
            <a:r>
              <a:rPr lang="en" sz="1900"/>
              <a:t>Features are “fun”!</a:t>
            </a:r>
            <a:endParaRPr sz="1900"/>
          </a:p>
          <a:p>
            <a:pPr indent="-349250" lvl="2" marL="1371600" rtl="0" algn="l">
              <a:lnSpc>
                <a:spcPct val="105000"/>
              </a:lnSpc>
              <a:spcBef>
                <a:spcPts val="0"/>
              </a:spcBef>
              <a:spcAft>
                <a:spcPts val="0"/>
              </a:spcAft>
              <a:buSzPts val="1900"/>
              <a:buChar char="■"/>
            </a:pPr>
            <a:r>
              <a:rPr lang="en" sz="1900"/>
              <a:t>Developers like to code them</a:t>
            </a:r>
            <a:endParaRPr sz="1900"/>
          </a:p>
          <a:p>
            <a:pPr indent="-349250" lvl="2" marL="1371600" rtl="0" algn="l">
              <a:lnSpc>
                <a:spcPct val="105000"/>
              </a:lnSpc>
              <a:spcBef>
                <a:spcPts val="0"/>
              </a:spcBef>
              <a:spcAft>
                <a:spcPts val="0"/>
              </a:spcAft>
              <a:buSzPts val="1900"/>
              <a:buChar char="■"/>
            </a:pPr>
            <a:r>
              <a:rPr lang="en" sz="1900"/>
              <a:t>Marketers like to brag about them</a:t>
            </a:r>
            <a:endParaRPr sz="1900"/>
          </a:p>
          <a:p>
            <a:pPr indent="-349250" lvl="2" marL="1371600" rtl="0" algn="l">
              <a:lnSpc>
                <a:spcPct val="105000"/>
              </a:lnSpc>
              <a:spcBef>
                <a:spcPts val="0"/>
              </a:spcBef>
              <a:spcAft>
                <a:spcPts val="0"/>
              </a:spcAft>
              <a:buSzPts val="1900"/>
              <a:buChar char="■"/>
            </a:pPr>
            <a:r>
              <a:rPr lang="en" sz="1900"/>
              <a:t>Users want them</a:t>
            </a:r>
            <a:endParaRPr sz="1900"/>
          </a:p>
          <a:p>
            <a:pPr indent="-349250" lvl="1" marL="914400" rtl="0" algn="l">
              <a:lnSpc>
                <a:spcPct val="105000"/>
              </a:lnSpc>
              <a:spcBef>
                <a:spcPts val="0"/>
              </a:spcBef>
              <a:spcAft>
                <a:spcPts val="0"/>
              </a:spcAft>
              <a:buSzPts val="1900"/>
              <a:buChar char="○"/>
            </a:pPr>
            <a:r>
              <a:rPr lang="en" sz="1900"/>
              <a:t>…but…</a:t>
            </a:r>
            <a:endParaRPr sz="1900"/>
          </a:p>
          <a:p>
            <a:pPr indent="-349250" lvl="2" marL="1371600" rtl="0" algn="l">
              <a:lnSpc>
                <a:spcPct val="105000"/>
              </a:lnSpc>
              <a:spcBef>
                <a:spcPts val="0"/>
              </a:spcBef>
              <a:spcAft>
                <a:spcPts val="0"/>
              </a:spcAft>
              <a:buSzPts val="1900"/>
              <a:buChar char="■"/>
            </a:pPr>
            <a:r>
              <a:rPr lang="en" sz="1900"/>
              <a:t>More bugs</a:t>
            </a:r>
            <a:endParaRPr sz="1900"/>
          </a:p>
          <a:p>
            <a:pPr indent="-349250" lvl="2" marL="1371600" rtl="0" algn="l">
              <a:lnSpc>
                <a:spcPct val="105000"/>
              </a:lnSpc>
              <a:spcBef>
                <a:spcPts val="0"/>
              </a:spcBef>
              <a:spcAft>
                <a:spcPts val="0"/>
              </a:spcAft>
              <a:buSzPts val="1900"/>
              <a:buChar char="■"/>
            </a:pPr>
            <a:r>
              <a:rPr lang="en" sz="1900"/>
              <a:t>More testing</a:t>
            </a:r>
            <a:endParaRPr sz="1900"/>
          </a:p>
          <a:p>
            <a:pPr indent="-349250" lvl="2" marL="1371600" rtl="0" algn="l">
              <a:lnSpc>
                <a:spcPct val="105000"/>
              </a:lnSpc>
              <a:spcBef>
                <a:spcPts val="0"/>
              </a:spcBef>
              <a:spcAft>
                <a:spcPts val="0"/>
              </a:spcAft>
              <a:buSzPts val="1900"/>
              <a:buChar char="■"/>
            </a:pPr>
            <a:r>
              <a:rPr lang="en" sz="1900"/>
              <a:t>More time</a:t>
            </a:r>
            <a:endParaRPr sz="1900"/>
          </a:p>
        </p:txBody>
      </p:sp>
      <p:pic>
        <p:nvPicPr>
          <p:cNvPr id="123" name="Google Shape;123;p21"/>
          <p:cNvPicPr preferRelativeResize="0"/>
          <p:nvPr/>
        </p:nvPicPr>
        <p:blipFill>
          <a:blip r:embed="rId3">
            <a:alphaModFix/>
          </a:blip>
          <a:stretch>
            <a:fillRect/>
          </a:stretch>
        </p:blipFill>
        <p:spPr>
          <a:xfrm>
            <a:off x="6162275" y="2727950"/>
            <a:ext cx="2210225" cy="1932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1"/>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1"/>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1"/>
                                        <p:tgtEl>
                                          <p:spTgt spid="1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1"/>
                                        <p:tgtEl>
                                          <p:spTgt spid="1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Effect filter="fade" transition="in">
                                      <p:cBhvr>
                                        <p:cTn dur="1"/>
                                        <p:tgtEl>
                                          <p:spTgt spid="1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animEffect filter="fade" transition="in">
                                      <p:cBhvr>
                                        <p:cTn dur="1"/>
                                        <p:tgtEl>
                                          <p:spTgt spid="1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animEffect filter="fade" transition="in">
                                      <p:cBhvr>
                                        <p:cTn dur="1"/>
                                        <p:tgtEl>
                                          <p:spTgt spid="1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7" st="7"/>
                                            </p:txEl>
                                          </p:spTgt>
                                        </p:tgtEl>
                                        <p:attrNameLst>
                                          <p:attrName>style.visibility</p:attrName>
                                        </p:attrNameLst>
                                      </p:cBhvr>
                                      <p:to>
                                        <p:strVal val="visible"/>
                                      </p:to>
                                    </p:set>
                                    <p:animEffect filter="fade" transition="in">
                                      <p:cBhvr>
                                        <p:cTn dur="1"/>
                                        <p:tgtEl>
                                          <p:spTgt spid="1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8" st="8"/>
                                            </p:txEl>
                                          </p:spTgt>
                                        </p:tgtEl>
                                        <p:attrNameLst>
                                          <p:attrName>style.visibility</p:attrName>
                                        </p:attrNameLst>
                                      </p:cBhvr>
                                      <p:to>
                                        <p:strVal val="visible"/>
                                      </p:to>
                                    </p:set>
                                    <p:animEffect filter="fade" transition="in">
                                      <p:cBhvr>
                                        <p:cTn dur="1"/>
                                        <p:tgtEl>
                                          <p:spTgt spid="1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9" st="9"/>
                                            </p:txEl>
                                          </p:spTgt>
                                        </p:tgtEl>
                                        <p:attrNameLst>
                                          <p:attrName>style.visibility</p:attrName>
                                        </p:attrNameLst>
                                      </p:cBhvr>
                                      <p:to>
                                        <p:strVal val="visible"/>
                                      </p:to>
                                    </p:set>
                                    <p:animEffect filter="fade" transition="in">
                                      <p:cBhvr>
                                        <p:cTn dur="1"/>
                                        <p:tgtEl>
                                          <p:spTgt spid="1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0" st="10"/>
                                            </p:txEl>
                                          </p:spTgt>
                                        </p:tgtEl>
                                        <p:attrNameLst>
                                          <p:attrName>style.visibility</p:attrName>
                                        </p:attrNameLst>
                                      </p:cBhvr>
                                      <p:to>
                                        <p:strVal val="visible"/>
                                      </p:to>
                                    </p:set>
                                    <p:animEffect filter="fade" transition="in">
                                      <p:cBhvr>
                                        <p:cTn dur="1"/>
                                        <p:tgtEl>
                                          <p:spTgt spid="12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