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01302a8efe_0_1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01302a8efe_0_1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01302a8efe_0_1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01302a8efe_0_1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1302a8efe_0_1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01302a8efe_0_1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01302a8efe_0_1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01302a8efe_0_1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1302a8efe_0_1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01302a8efe_0_1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01302a8efe_0_1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01302a8efe_0_1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c2482a7c5e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c2482a7c5e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01302a8ef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01302a8ef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01302a8ef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01302a8ef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1302a8ef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1302a8ef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c2482a7c5e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c2482a7c5e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01302a8ef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01302a8ef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c2482a7c5e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c2482a7c5e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c2482a7c5e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c2482a7c5e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c2482a7c5e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c2482a7c5e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c2482a7c5e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c2482a7c5e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2482a7c5e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c2482a7c5e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01302a8efe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01302a8efe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01302a8e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01302a8e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2231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14901"/>
            <a:ext cx="3203124" cy="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596" y="4663214"/>
            <a:ext cx="584554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2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i="1" sz="2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2231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14901"/>
            <a:ext cx="3203124" cy="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596" y="4663214"/>
            <a:ext cx="584554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5825" y="95825"/>
            <a:ext cx="8925324" cy="4961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hyperlink" Target="http://data.worldbank.org/region/european-union" TargetMode="External"/><Relationship Id="rId10" Type="http://schemas.openxmlformats.org/officeDocument/2006/relationships/hyperlink" Target="https://factfinder.census.gov/faces/nav/jsf/pages/index.xhtml" TargetMode="External"/><Relationship Id="rId13" Type="http://schemas.openxmlformats.org/officeDocument/2006/relationships/hyperlink" Target="http://data.worldbank.org/country/china" TargetMode="External"/><Relationship Id="rId12" Type="http://schemas.openxmlformats.org/officeDocument/2006/relationships/hyperlink" Target="http://data.worldbank.org/country/russian-federation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rugbank.ca" TargetMode="External"/><Relationship Id="rId4" Type="http://schemas.openxmlformats.org/officeDocument/2006/relationships/hyperlink" Target="http://toxnet.nlm.nih.gov" TargetMode="External"/><Relationship Id="rId9" Type="http://schemas.openxmlformats.org/officeDocument/2006/relationships/hyperlink" Target="https://www.prontocycleshare.com/datachallenge" TargetMode="External"/><Relationship Id="rId5" Type="http://schemas.openxmlformats.org/officeDocument/2006/relationships/hyperlink" Target="https://data.seattle.gov/Transportation/Traffic-Flow-Counts/7svg-ds5z" TargetMode="External"/><Relationship Id="rId6" Type="http://schemas.openxmlformats.org/officeDocument/2006/relationships/hyperlink" Target="https://www.divvybikes.com/data" TargetMode="External"/><Relationship Id="rId7" Type="http://schemas.openxmlformats.org/officeDocument/2006/relationships/hyperlink" Target="http://www.nyc.gov/html/tlc/html/about/trip_record_data.shtml" TargetMode="External"/><Relationship Id="rId8" Type="http://schemas.openxmlformats.org/officeDocument/2006/relationships/hyperlink" Target="https://www.kagg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abhisheksugam/Climate_Polic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gengho/Car2know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manewton/BioReactor-Data-Logg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Software Design for Data Science</a:t>
            </a:r>
            <a:endParaRPr sz="43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  <p:sp>
        <p:nvSpPr>
          <p:cNvPr id="64" name="Google Shape;64;p13"/>
          <p:cNvSpPr txBox="1"/>
          <p:nvPr>
            <p:ph idx="2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Melissa Winstanley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of Washington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January 18,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4: Team Selection</a:t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311700" y="1152475"/>
            <a:ext cx="8520600" cy="3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During project proposals: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notes on what projects sound interesting to you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After project proposals: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You’ll have time in class to talk to each other and form teams around a project proposal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3-4 people per team - 1 person submits names via Canvas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you’d prefer, I’m </a:t>
            </a:r>
            <a:r>
              <a:rPr lang="en"/>
              <a:t>happy to help find a group for you, particularly if your team has just 1-2 people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have to miss class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Let me know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 will help you find a project team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4-5: Idea Validation</a:t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Agree as a team on what the project is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Clarity about the project type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Consensus on the problem being solved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Validate that the project is feasible and large enough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Is there an unmet need (i.e. no code already exists)?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Do you have data that can solve the problem?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Will this project take about 5-6 weeks of effort for 3-4 people to complete?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Create a git repository for your team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README.md with result of the idea validation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One person submits the repository link via Canvas</a:t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5-6: Software &amp; Use Case Design (in class)</a:t>
            </a:r>
            <a:endParaRPr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In-class exercise to design your project: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</a:t>
            </a:r>
            <a:r>
              <a:rPr lang="en"/>
              <a:t>ho are the users? What do they know?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information do users want from the system?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cases - how users interact with the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After class: complete and submit the design in your GitHub repository by 2/15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6: Technology Reviews</a:t>
            </a:r>
            <a:endParaRPr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In-class presentation addressing a choice of library.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Stay tuned!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7-10: Project Work</a:t>
            </a:r>
            <a:endParaRPr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Weekly standups in class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Collaboration outside of class - code reviews &amp; pull requests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Deliver on the milestones you’ve defined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Functionality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Documentation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Style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Testing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Finals: Presentations</a:t>
            </a:r>
            <a:endParaRPr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8 minute oral presentations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All group members should present a part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Background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Data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 cases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Component design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Demo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Lessons learned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Slides + demo</a:t>
            </a:r>
            <a:endParaRPr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Public Data</a:t>
            </a:r>
            <a:endParaRPr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http://drugbank.ca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http://toxnet.nlm.nih.gov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https://data.seattle.gov/Transportation/Traffic-Flow-Counts/7svg-ds5z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https://www.divvybikes.com/data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http://www.nyc.gov/html/tlc/html/about/trip_record_data.shtml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https://www.kaggle.com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Pronto bike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0"/>
              </a:rPr>
              <a:t>American Fact Finder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1"/>
              </a:rPr>
              <a:t>European union data (World bank)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2"/>
              </a:rPr>
              <a:t>Russian federation data (World bank)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3"/>
              </a:rPr>
              <a:t>China data (World bank)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 Examples</a:t>
            </a:r>
            <a:endParaRPr/>
          </a:p>
        </p:txBody>
      </p:sp>
      <p:sp>
        <p:nvSpPr>
          <p:cNvPr id="198" name="Google Shape;198;p29"/>
          <p:cNvSpPr txBox="1"/>
          <p:nvPr>
            <p:ph idx="4294967295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FFFF"/>
                </a:solidFill>
              </a:rPr>
              <a:t>Just to get your mind working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Wizard for Farmers</a:t>
            </a:r>
            <a:endParaRPr/>
          </a:p>
        </p:txBody>
      </p:sp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311700" y="1152475"/>
            <a:ext cx="8520600" cy="3844800"/>
          </a:xfrm>
          <a:prstGeom prst="rect">
            <a:avLst/>
          </a:prstGeom>
          <a:solidFill>
            <a:srgbClr val="FFFFFF">
              <a:alpha val="77380"/>
            </a:srgbClr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Project output: reusable data (a simple web app)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Give it your location (zip code?)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Use a machine learning model to predict future temperature and precipitation for your zip code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It will predict your last frost and whether it will be a warmer/cooler or wetter/dryer year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It will predict which crops you (the farmer) should plant to make the most money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NOAA data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Historical weather (temperature/precipitation) by location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El Niño/Southern Oscillation history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Atlantic/Pacific Multidecadal Oscillation history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Solar Cycle history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USDA data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State agricultural output data by crop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5" name="Google Shape;20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1101" y="3040901"/>
            <a:ext cx="1826150" cy="18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0"/>
          <p:cNvSpPr txBox="1"/>
          <p:nvPr/>
        </p:nvSpPr>
        <p:spPr>
          <a:xfrm>
            <a:off x="7269350" y="4657075"/>
            <a:ext cx="171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Melissa Winstanley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Tide Me Over!</a:t>
            </a:r>
            <a:endParaRPr/>
          </a:p>
        </p:txBody>
      </p:sp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Project output: research &amp; a tool (to make map visualizations)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Research how tides affect water changes in Puget Sound via mooring buoy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Depth, oxygen, chlorophyll, and salinity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Build map visualizations with a time slider to show the changes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Include a search feature to narrow in on a particular location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Data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NOAA historical tide data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King County mooring buoy data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9700" y="2802200"/>
            <a:ext cx="3508750" cy="22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1"/>
          <p:cNvPicPr preferRelativeResize="0"/>
          <p:nvPr/>
        </p:nvPicPr>
        <p:blipFill rotWithShape="1">
          <a:blip r:embed="rId4">
            <a:alphaModFix/>
          </a:blip>
          <a:srcRect b="17478" l="18367" r="0" t="18590"/>
          <a:stretch/>
        </p:blipFill>
        <p:spPr>
          <a:xfrm>
            <a:off x="1339700" y="3817075"/>
            <a:ext cx="2365813" cy="1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1"/>
          <p:cNvSpPr txBox="1"/>
          <p:nvPr/>
        </p:nvSpPr>
        <p:spPr>
          <a:xfrm>
            <a:off x="7258725" y="4616900"/>
            <a:ext cx="171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Melissa Winstanley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Project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Collaborative software engineering experience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Teams of 3 to 4 with 4 being optimal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Develop project using version control</a:t>
            </a:r>
            <a:endParaRPr sz="2400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125" y="2828850"/>
            <a:ext cx="2279700" cy="132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9875" y="2760126"/>
            <a:ext cx="2279700" cy="1328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Fantastical Basketball*</a:t>
            </a:r>
            <a:endParaRPr/>
          </a:p>
        </p:txBody>
      </p:sp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311700" y="1152475"/>
            <a:ext cx="8520600" cy="37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-34482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321"/>
              <a:t>Project output: reusable data (a simple web app)</a:t>
            </a:r>
            <a:endParaRPr sz="7321"/>
          </a:p>
          <a:p>
            <a:pPr indent="-33847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6921"/>
              <a:t>Give today’s best fantasy lineup for the NBA</a:t>
            </a:r>
            <a:endParaRPr sz="6921"/>
          </a:p>
          <a:p>
            <a:pPr indent="-338473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6921"/>
              <a:t>Daily/weekly/whole season</a:t>
            </a:r>
            <a:endParaRPr sz="6921"/>
          </a:p>
          <a:p>
            <a:pPr indent="-338473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6921"/>
              <a:t>Option to select best=points or best=money</a:t>
            </a:r>
            <a:endParaRPr sz="6921"/>
          </a:p>
          <a:p>
            <a:pPr indent="-33847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6921"/>
              <a:t>Show how the tool has performed for the previous week’s worth of games, relative to existing fantasy players</a:t>
            </a:r>
            <a:endParaRPr sz="6921"/>
          </a:p>
          <a:p>
            <a:pPr indent="-34482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321"/>
              <a:t>Data</a:t>
            </a:r>
            <a:endParaRPr sz="7321"/>
          </a:p>
          <a:p>
            <a:pPr indent="-33847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6921"/>
              <a:t>NBA historical data from basketball-reference.com (or NBA site)</a:t>
            </a:r>
            <a:endParaRPr sz="6921"/>
          </a:p>
          <a:p>
            <a:pPr indent="-33847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6921"/>
              <a:t>Day-by-day projection data from fantasydata.com (or other fantasy site)</a:t>
            </a:r>
            <a:endParaRPr sz="692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434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4891"/>
              <a:t>* This is a VERY HARD PROBLEM. The output of the project is not a predictor that does better than existing players, but one that at least is not terrible.</a:t>
            </a:r>
            <a:endParaRPr/>
          </a:p>
        </p:txBody>
      </p:sp>
      <p:pic>
        <p:nvPicPr>
          <p:cNvPr id="222" name="Google Shape;22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5825" y="308350"/>
            <a:ext cx="1953725" cy="1953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2"/>
          <p:cNvSpPr txBox="1"/>
          <p:nvPr/>
        </p:nvSpPr>
        <p:spPr>
          <a:xfrm>
            <a:off x="7279975" y="4625150"/>
            <a:ext cx="171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Melissa Winstanley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Project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Collaborative software engineering experience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(use cases, component specification)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Documentation (how to, docstrings)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Style (PEP8, pylint)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Coding, testing &amp; milestones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Standup &amp; code reviews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Type 1: Answer “Research” Questions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 statement: Answer two to three questions of business or scientific relevance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 Jupyter notebook and supporting python files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Climate Police</a:t>
            </a:r>
            <a:r>
              <a:rPr lang="en"/>
              <a:t>: Analyze effects of pollution on the planet.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Type 2: Create Reusable Data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 statement: Create data repository with tools  (e.g., search, visualization, analytics)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Car2Know</a:t>
            </a:r>
            <a:r>
              <a:rPr lang="en"/>
              <a:t>: Provide car rental data to users of Car2Go (e.g., for planning trips)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Type 3: Create a Tool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 statement: Solve a problem common to many users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reinvent the wheel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BioReactor Data Logging</a:t>
            </a:r>
            <a:r>
              <a:rPr lang="en"/>
              <a:t> – Monitor and publish data from BioReactor experiments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on the Data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At least two non-trivial data sets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 need to be combined, joined, merged, etc. to answer the scientific questions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Have access to the data NOW!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grpSp>
        <p:nvGrpSpPr>
          <p:cNvPr id="108" name="Google Shape;108;p20"/>
          <p:cNvGrpSpPr/>
          <p:nvPr/>
        </p:nvGrpSpPr>
        <p:grpSpPr>
          <a:xfrm>
            <a:off x="618829" y="1575825"/>
            <a:ext cx="1418334" cy="2581520"/>
            <a:chOff x="618820" y="1574022"/>
            <a:chExt cx="1418334" cy="1747695"/>
          </a:xfrm>
        </p:grpSpPr>
        <p:cxnSp>
          <p:nvCxnSpPr>
            <p:cNvPr id="109" name="Google Shape;109;p20"/>
            <p:cNvCxnSpPr/>
            <p:nvPr/>
          </p:nvCxnSpPr>
          <p:spPr>
            <a:xfrm>
              <a:off x="1299277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0" name="Google Shape;110;p20"/>
            <p:cNvSpPr/>
            <p:nvPr/>
          </p:nvSpPr>
          <p:spPr>
            <a:xfrm flipH="1">
              <a:off x="618820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11" name="Google Shape;111;p20"/>
            <p:cNvSpPr/>
            <p:nvPr/>
          </p:nvSpPr>
          <p:spPr>
            <a:xfrm>
              <a:off x="619055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2" name="Google Shape;112;p20"/>
            <p:cNvGrpSpPr/>
            <p:nvPr/>
          </p:nvGrpSpPr>
          <p:grpSpPr>
            <a:xfrm>
              <a:off x="624893" y="1574022"/>
              <a:ext cx="1269299" cy="1747695"/>
              <a:chOff x="1219851" y="1574022"/>
              <a:chExt cx="1269299" cy="1747695"/>
            </a:xfrm>
          </p:grpSpPr>
          <p:sp>
            <p:nvSpPr>
              <p:cNvPr id="113" name="Google Shape;113;p20"/>
              <p:cNvSpPr txBox="1"/>
              <p:nvPr/>
            </p:nvSpPr>
            <p:spPr>
              <a:xfrm>
                <a:off x="1321850" y="2695017"/>
                <a:ext cx="1167300" cy="62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rgbClr val="0C58D3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Project Proposals &amp; Team Selection</a:t>
                </a:r>
                <a:endParaRPr b="1"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" name="Google Shape;114;p20"/>
              <p:cNvSpPr txBox="1"/>
              <p:nvPr/>
            </p:nvSpPr>
            <p:spPr>
              <a:xfrm>
                <a:off x="1219851" y="1574022"/>
                <a:ext cx="718500" cy="24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>
                    <a:solidFill>
                      <a:srgbClr val="0C58D3"/>
                    </a:solidFill>
                    <a:latin typeface="Roboto"/>
                    <a:ea typeface="Roboto"/>
                    <a:cs typeface="Roboto"/>
                    <a:sym typeface="Roboto"/>
                  </a:rPr>
                  <a:t>Week 4</a:t>
                </a:r>
                <a:endParaRPr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15" name="Google Shape;115;p20"/>
          <p:cNvGrpSpPr/>
          <p:nvPr/>
        </p:nvGrpSpPr>
        <p:grpSpPr>
          <a:xfrm>
            <a:off x="1796901" y="1575825"/>
            <a:ext cx="1574556" cy="2581520"/>
            <a:chOff x="1760535" y="1575827"/>
            <a:chExt cx="1574871" cy="1747695"/>
          </a:xfrm>
        </p:grpSpPr>
        <p:cxnSp>
          <p:nvCxnSpPr>
            <p:cNvPr id="116" name="Google Shape;116;p20"/>
            <p:cNvCxnSpPr/>
            <p:nvPr/>
          </p:nvCxnSpPr>
          <p:spPr>
            <a:xfrm>
              <a:off x="2597529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7" name="Google Shape;117;p20"/>
            <p:cNvSpPr/>
            <p:nvPr/>
          </p:nvSpPr>
          <p:spPr>
            <a:xfrm flipH="1">
              <a:off x="1917073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18" name="Google Shape;118;p20"/>
            <p:cNvSpPr/>
            <p:nvPr/>
          </p:nvSpPr>
          <p:spPr>
            <a:xfrm>
              <a:off x="1917307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0"/>
            <p:cNvSpPr txBox="1"/>
            <p:nvPr/>
          </p:nvSpPr>
          <p:spPr>
            <a:xfrm>
              <a:off x="2021562" y="2696822"/>
              <a:ext cx="1167300" cy="62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Idea validation </a:t>
              </a:r>
              <a:endParaRPr b="1" sz="12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" name="Google Shape;120;p20"/>
            <p:cNvSpPr txBox="1"/>
            <p:nvPr/>
          </p:nvSpPr>
          <p:spPr>
            <a:xfrm>
              <a:off x="1760535" y="1575827"/>
              <a:ext cx="8775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Week 4-5</a:t>
              </a:r>
              <a:endParaRPr sz="12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" name="Google Shape;121;p20"/>
          <p:cNvGrpSpPr/>
          <p:nvPr/>
        </p:nvGrpSpPr>
        <p:grpSpPr>
          <a:xfrm>
            <a:off x="3197799" y="1575825"/>
            <a:ext cx="1507952" cy="2581520"/>
            <a:chOff x="1827153" y="1575827"/>
            <a:chExt cx="1508254" cy="1747695"/>
          </a:xfrm>
        </p:grpSpPr>
        <p:cxnSp>
          <p:nvCxnSpPr>
            <p:cNvPr id="122" name="Google Shape;122;p20"/>
            <p:cNvCxnSpPr/>
            <p:nvPr/>
          </p:nvCxnSpPr>
          <p:spPr>
            <a:xfrm>
              <a:off x="2597529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3" name="Google Shape;123;p20"/>
            <p:cNvSpPr/>
            <p:nvPr/>
          </p:nvSpPr>
          <p:spPr>
            <a:xfrm flipH="1">
              <a:off x="1917073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24" name="Google Shape;124;p20"/>
            <p:cNvSpPr/>
            <p:nvPr/>
          </p:nvSpPr>
          <p:spPr>
            <a:xfrm>
              <a:off x="1917307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0"/>
            <p:cNvSpPr txBox="1"/>
            <p:nvPr/>
          </p:nvSpPr>
          <p:spPr>
            <a:xfrm>
              <a:off x="2021567" y="2696822"/>
              <a:ext cx="1167300" cy="62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Software &amp;</a:t>
              </a:r>
              <a:endParaRPr b="1" sz="12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Use Case Design</a:t>
              </a:r>
              <a:endParaRPr b="1" sz="12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(in class)</a:t>
              </a:r>
              <a:endParaRPr b="1" sz="12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" name="Google Shape;126;p20"/>
            <p:cNvSpPr txBox="1"/>
            <p:nvPr/>
          </p:nvSpPr>
          <p:spPr>
            <a:xfrm>
              <a:off x="1827153" y="1575827"/>
              <a:ext cx="8109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Week 5-6</a:t>
              </a:r>
              <a:endParaRPr sz="12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7" name="Google Shape;127;p20"/>
          <p:cNvGrpSpPr/>
          <p:nvPr/>
        </p:nvGrpSpPr>
        <p:grpSpPr>
          <a:xfrm>
            <a:off x="4621995" y="1575825"/>
            <a:ext cx="1418051" cy="2581520"/>
            <a:chOff x="1917073" y="1575827"/>
            <a:chExt cx="1418334" cy="1747695"/>
          </a:xfrm>
        </p:grpSpPr>
        <p:cxnSp>
          <p:nvCxnSpPr>
            <p:cNvPr id="128" name="Google Shape;128;p20"/>
            <p:cNvCxnSpPr/>
            <p:nvPr/>
          </p:nvCxnSpPr>
          <p:spPr>
            <a:xfrm>
              <a:off x="2597529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9" name="Google Shape;129;p20"/>
            <p:cNvSpPr/>
            <p:nvPr/>
          </p:nvSpPr>
          <p:spPr>
            <a:xfrm flipH="1">
              <a:off x="1917073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30" name="Google Shape;130;p20"/>
            <p:cNvSpPr/>
            <p:nvPr/>
          </p:nvSpPr>
          <p:spPr>
            <a:xfrm>
              <a:off x="1917307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0"/>
            <p:cNvSpPr txBox="1"/>
            <p:nvPr/>
          </p:nvSpPr>
          <p:spPr>
            <a:xfrm>
              <a:off x="2021548" y="2696822"/>
              <a:ext cx="1167300" cy="62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Technology Review</a:t>
              </a:r>
              <a:endParaRPr b="1" sz="12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p20"/>
            <p:cNvSpPr txBox="1"/>
            <p:nvPr/>
          </p:nvSpPr>
          <p:spPr>
            <a:xfrm>
              <a:off x="1919554" y="1575827"/>
              <a:ext cx="7185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Week 6</a:t>
              </a:r>
              <a:endParaRPr sz="12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3" name="Google Shape;133;p20"/>
          <p:cNvGrpSpPr/>
          <p:nvPr/>
        </p:nvGrpSpPr>
        <p:grpSpPr>
          <a:xfrm>
            <a:off x="5709674" y="1575825"/>
            <a:ext cx="1664666" cy="2581520"/>
            <a:chOff x="1670408" y="1575827"/>
            <a:chExt cx="1664999" cy="1747695"/>
          </a:xfrm>
        </p:grpSpPr>
        <p:cxnSp>
          <p:nvCxnSpPr>
            <p:cNvPr id="134" name="Google Shape;134;p20"/>
            <p:cNvCxnSpPr/>
            <p:nvPr/>
          </p:nvCxnSpPr>
          <p:spPr>
            <a:xfrm>
              <a:off x="2597529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5" name="Google Shape;135;p20"/>
            <p:cNvSpPr/>
            <p:nvPr/>
          </p:nvSpPr>
          <p:spPr>
            <a:xfrm flipH="1">
              <a:off x="1917073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1917307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0"/>
            <p:cNvSpPr txBox="1"/>
            <p:nvPr/>
          </p:nvSpPr>
          <p:spPr>
            <a:xfrm>
              <a:off x="2021554" y="2696822"/>
              <a:ext cx="1167300" cy="62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Ongoing project work &amp; consultations</a:t>
              </a:r>
              <a:endParaRPr b="1" sz="12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20"/>
            <p:cNvSpPr txBox="1"/>
            <p:nvPr/>
          </p:nvSpPr>
          <p:spPr>
            <a:xfrm>
              <a:off x="1670408" y="1575827"/>
              <a:ext cx="9678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Week 7-10</a:t>
              </a:r>
              <a:endParaRPr sz="12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9" name="Google Shape;139;p20"/>
          <p:cNvGrpSpPr/>
          <p:nvPr/>
        </p:nvGrpSpPr>
        <p:grpSpPr>
          <a:xfrm>
            <a:off x="7290583" y="1575825"/>
            <a:ext cx="1418051" cy="2581520"/>
            <a:chOff x="1917073" y="1575827"/>
            <a:chExt cx="1418334" cy="1747695"/>
          </a:xfrm>
        </p:grpSpPr>
        <p:cxnSp>
          <p:nvCxnSpPr>
            <p:cNvPr id="140" name="Google Shape;140;p20"/>
            <p:cNvCxnSpPr/>
            <p:nvPr/>
          </p:nvCxnSpPr>
          <p:spPr>
            <a:xfrm>
              <a:off x="2597529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1" name="Google Shape;141;p20"/>
            <p:cNvSpPr/>
            <p:nvPr/>
          </p:nvSpPr>
          <p:spPr>
            <a:xfrm flipH="1">
              <a:off x="1917073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1917307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0"/>
            <p:cNvSpPr txBox="1"/>
            <p:nvPr/>
          </p:nvSpPr>
          <p:spPr>
            <a:xfrm>
              <a:off x="2021560" y="2696822"/>
              <a:ext cx="1167300" cy="62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Presentations</a:t>
              </a:r>
              <a:endParaRPr b="1" sz="12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" name="Google Shape;144;p20"/>
            <p:cNvSpPr txBox="1"/>
            <p:nvPr/>
          </p:nvSpPr>
          <p:spPr>
            <a:xfrm>
              <a:off x="1919539" y="1575827"/>
              <a:ext cx="7185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Finals</a:t>
              </a:r>
              <a:endParaRPr sz="12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4: Project Proposals</a:t>
            </a:r>
            <a:endParaRPr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311700" y="1152475"/>
            <a:ext cx="8520600" cy="3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 what you’re passionate about and convince others to work with you: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slide (PowerPoint, Keynote, or Google Slides)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Title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type (research, reusable data, tool)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Short pitch - what will you do, why it is cool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2+ data sources (could be tentative)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name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Due by 12pm next Thursday via Canvas (I need time to compile the deck!)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In-class presentation of your proposal (2 minutes)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Participation points! If you are unable to attend, please let me know.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