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c3fb56548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3fb56548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3fb56548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3fb5654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Reread the question - put yourself in the mind of who’s answering the question</a:t>
            </a:r>
            <a:endParaRPr/>
          </a:p>
          <a:p>
            <a:pPr indent="-298450" lvl="0" marL="457200" rtl="0" algn="l">
              <a:spcBef>
                <a:spcPts val="0"/>
              </a:spcBef>
              <a:spcAft>
                <a:spcPts val="0"/>
              </a:spcAft>
              <a:buSzPts val="1100"/>
              <a:buChar char="●"/>
            </a:pPr>
            <a:r>
              <a:rPr lang="en"/>
              <a:t>Is it clear? Is it concise? Is it specific?</a:t>
            </a:r>
            <a:endParaRPr/>
          </a:p>
          <a:p>
            <a:pPr indent="-298450" lvl="0" marL="457200" rtl="0" algn="l">
              <a:spcBef>
                <a:spcPts val="0"/>
              </a:spcBef>
              <a:spcAft>
                <a:spcPts val="0"/>
              </a:spcAft>
              <a:buSzPts val="1100"/>
              <a:buChar char="●"/>
            </a:pPr>
            <a:r>
              <a:rPr lang="en"/>
              <a:t>Is it easy to understand?</a:t>
            </a:r>
            <a:endParaRPr/>
          </a:p>
          <a:p>
            <a:pPr indent="-298450" lvl="0" marL="457200" rtl="0" algn="l">
              <a:spcBef>
                <a:spcPts val="0"/>
              </a:spcBef>
              <a:spcAft>
                <a:spcPts val="0"/>
              </a:spcAft>
              <a:buSzPts val="1100"/>
              <a:buChar char="●"/>
            </a:pPr>
            <a:r>
              <a:rPr lang="en"/>
              <a:t>Will someone need to ask for more context about any of it?</a:t>
            </a:r>
            <a:endParaRPr/>
          </a:p>
          <a:p>
            <a:pPr indent="0" lvl="0" marL="0" rtl="0" algn="l">
              <a:spcBef>
                <a:spcPts val="0"/>
              </a:spcBef>
              <a:spcAft>
                <a:spcPts val="0"/>
              </a:spcAft>
              <a:buNone/>
            </a:pPr>
            <a:r>
              <a:rPr lang="en"/>
              <a:t>Usually you can do this well even if you don’t know the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“Rubberducking” - the process by which articulating the problem can lead you to the solution. From “The Pragmatic Programmer” which gives a story about a programmer carrying around a rubber duck and explaining the code line by line to the duck.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3fb56548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3fb56548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3fb56548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3fb56548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point out where a question could be better, don’t take it personally - I want you to improve and making mistakes is part of the process.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3fb56548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3fb56548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 and “Bar” are nonsense words that we often use in software as arbitrary names as a placeholder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question does not indicate that the person did any prior research (ie google searching) even if they did.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3fb56548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3fb56548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 MUCH CODE!</a:t>
            </a:r>
            <a:endParaRPr/>
          </a:p>
          <a:p>
            <a:pPr indent="0" lvl="0" marL="0" rtl="0" algn="l">
              <a:spcBef>
                <a:spcPts val="0"/>
              </a:spcBef>
              <a:spcAft>
                <a:spcPts val="0"/>
              </a:spcAft>
              <a:buNone/>
            </a:pPr>
            <a:r>
              <a:rPr lang="en"/>
              <a:t>Also not specific enough - make sure the question addresses a specific topic or issue - and also doesn’t say what doesn’t work, and also doesn’t show that the person has tried anything themselves.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c3fb56548d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c3fb56548d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instructions are you following? What is the error message? Which platform are you on? What step were you on? What have you tried?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3fb56548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c3fb5654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3fb5654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3fb5654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Everybody gets stuck sometimes.</a:t>
            </a:r>
            <a:endParaRPr/>
          </a:p>
          <a:p>
            <a:pPr indent="0" lvl="0" marL="0" rtl="0" algn="l">
              <a:spcBef>
                <a:spcPts val="0"/>
              </a:spcBef>
              <a:spcAft>
                <a:spcPts val="0"/>
              </a:spcAft>
              <a:buNone/>
            </a:pPr>
            <a:r>
              <a:rPr lang="en"/>
              <a:t>Everybody needs to ask questions.</a:t>
            </a:r>
            <a:endParaRPr/>
          </a:p>
          <a:p>
            <a:pPr indent="0" lvl="0" marL="0" rtl="0" algn="l">
              <a:spcBef>
                <a:spcPts val="0"/>
              </a:spcBef>
              <a:spcAft>
                <a:spcPts val="0"/>
              </a:spcAft>
              <a:buNone/>
            </a:pPr>
            <a:r>
              <a:rPr lang="en"/>
              <a:t>It is not shameful to ask questions.</a:t>
            </a:r>
            <a:endParaRPr/>
          </a:p>
          <a:p>
            <a:pPr indent="0" lvl="0" marL="0" rtl="0" algn="l">
              <a:spcBef>
                <a:spcPts val="0"/>
              </a:spcBef>
              <a:spcAft>
                <a:spcPts val="0"/>
              </a:spcAft>
              <a:buNone/>
            </a:pPr>
            <a:r>
              <a:rPr lang="en"/>
              <a:t>People like to help.</a:t>
            </a:r>
            <a:endParaRPr/>
          </a:p>
          <a:p>
            <a:pPr indent="0" lvl="0" marL="0" rtl="0" algn="l">
              <a:spcBef>
                <a:spcPts val="0"/>
              </a:spcBef>
              <a:spcAft>
                <a:spcPts val="0"/>
              </a:spcAft>
              <a:buNone/>
            </a:pPr>
            <a:r>
              <a:rPr lang="en"/>
              <a:t>Asking good questions is hard.</a:t>
            </a:r>
            <a:endParaRPr/>
          </a:p>
          <a:p>
            <a:pPr indent="0" lvl="0" marL="0" rtl="0" algn="l">
              <a:spcBef>
                <a:spcPts val="0"/>
              </a:spcBef>
              <a:spcAft>
                <a:spcPts val="0"/>
              </a:spcAft>
              <a:buNone/>
            </a:pPr>
            <a:r>
              <a:rPr lang="en"/>
              <a:t>Asking good questions will get you the answers you need quickly.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The best way to get a rapid and responsive answer is to ask it like a person with smarts, confidence, and clues who just happens to need help on one particular problem.” - Eric Raymond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c3fb5654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c3fb5654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 of the most common ways that I’ve seen interns and new engineers struggle and fail is by not asking questions.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i="1" lang="en">
                <a:solidFill>
                  <a:schemeClr val="dk1"/>
                </a:solidFill>
              </a:rPr>
              <a:t>There is never a time in this class where you cannot ask a question.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There’s a difference between "asking a question about your </a:t>
            </a:r>
            <a:r>
              <a:rPr lang="en">
                <a:solidFill>
                  <a:schemeClr val="dk1"/>
                </a:solidFill>
              </a:rPr>
              <a:t>homework</a:t>
            </a:r>
            <a:r>
              <a:rPr lang="en">
                <a:solidFill>
                  <a:schemeClr val="dk1"/>
                </a:solidFill>
              </a:rPr>
              <a:t>" and "asking a specific question about the </a:t>
            </a:r>
            <a:r>
              <a:rPr lang="en">
                <a:solidFill>
                  <a:schemeClr val="dk1"/>
                </a:solidFill>
              </a:rPr>
              <a:t>code and concepts </a:t>
            </a:r>
            <a:r>
              <a:rPr lang="en">
                <a:solidFill>
                  <a:schemeClr val="dk1"/>
                </a:solidFill>
              </a:rPr>
              <a:t>in your homework" - prefer the latter.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3fb5654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3fb5654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c3fb5654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c3fb5654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3fb5654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3fb5654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all of these are applicable to every question.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is acceptable in this class! Please search for solutions. However, you should always try to understand the solutions you find, not just copy/paste - otherwise your next homework assignments will be harder than they need to 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real world, we do a lot of searching. In a future class, we’ll talk more about strategies for searching through the Internet.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3fb5654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3fb5654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often depend on a lot of context - information that you know, but that is often complicated and very important to help someone answer your question.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What is your overall goal? What are you trying to accomplish, in the end?</a:t>
            </a:r>
            <a:endParaRPr/>
          </a:p>
          <a:p>
            <a:pPr indent="-298450" lvl="1" marL="914400" rtl="0" algn="l">
              <a:spcBef>
                <a:spcPts val="0"/>
              </a:spcBef>
              <a:spcAft>
                <a:spcPts val="0"/>
              </a:spcAft>
              <a:buSzPts val="1100"/>
              <a:buChar char="○"/>
            </a:pPr>
            <a:r>
              <a:rPr lang="en"/>
              <a:t>Sometimes we get stuck on one particular path that we think leads to our goal. If we only talk about the step that we’re stuck on, you might not realize that the path you’re on is wrong. Always provide your overall goal as context, so that the person answering your question can potentially help correct the path you’re on.</a:t>
            </a:r>
            <a:endParaRPr/>
          </a:p>
          <a:p>
            <a:pPr indent="-298450" lvl="0" marL="457200" rtl="0" algn="l">
              <a:spcBef>
                <a:spcPts val="0"/>
              </a:spcBef>
              <a:spcAft>
                <a:spcPts val="0"/>
              </a:spcAft>
              <a:buSzPts val="1100"/>
              <a:buChar char="●"/>
            </a:pPr>
            <a:r>
              <a:rPr lang="en"/>
              <a:t>What step of the process are you on?</a:t>
            </a:r>
            <a:endParaRPr/>
          </a:p>
          <a:p>
            <a:pPr indent="-298450" lvl="0" marL="457200" rtl="0" algn="l">
              <a:spcBef>
                <a:spcPts val="0"/>
              </a:spcBef>
              <a:spcAft>
                <a:spcPts val="0"/>
              </a:spcAft>
              <a:buSzPts val="1100"/>
              <a:buChar char="●"/>
            </a:pPr>
            <a:r>
              <a:rPr lang="en"/>
              <a:t>How did you encounter the problem? What were you doing when you got stuck?</a:t>
            </a:r>
            <a:endParaRPr/>
          </a:p>
          <a:p>
            <a:pPr indent="-298450" lvl="0" marL="457200" rtl="0" algn="l">
              <a:spcBef>
                <a:spcPts val="0"/>
              </a:spcBef>
              <a:spcAft>
                <a:spcPts val="0"/>
              </a:spcAft>
              <a:buSzPts val="1100"/>
              <a:buChar char="●"/>
            </a:pPr>
            <a:r>
              <a:rPr lang="en"/>
              <a:t>What assumptions have you made about the problem or the step you’re 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3fb56548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3fb56548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Describe the symptoms of your problem or bug carefully and clearly</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Describe the environment in which it occurs (machine, OS, application, whatever). Provide your vendor's distribution and release level (e.g.: “Fedora Core 7”, “Slackware 9.1”, etc.).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Describe the research you did to try and understand the problem before you asked the question.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What have you tried already, and why didn’t that solve the problem?</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This proves to others that you’ve put in the “good faith” effort in Step 1 of asking a question.</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Make sure you're telling them the raw symptoms of what goes wrong, rather than your interpretations and theories. Let the answerers do the interpretation and diagnosis. If you feel it's important to state your guess, clearly label it as such and describe why that answer isn't working for you.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c3fb5654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3fb5654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16" name="Google Shape;16;p2"/>
          <p:cNvPicPr preferRelativeResize="0"/>
          <p:nvPr/>
        </p:nvPicPr>
        <p:blipFill>
          <a:blip r:embed="rId4">
            <a:alphaModFix/>
          </a:blip>
          <a:stretch>
            <a:fillRect/>
          </a:stretch>
        </p:blipFill>
        <p:spPr>
          <a:xfrm>
            <a:off x="8436596" y="4663214"/>
            <a:ext cx="584554" cy="393600"/>
          </a:xfrm>
          <a:prstGeom prst="rect">
            <a:avLst/>
          </a:prstGeom>
          <a:noFill/>
          <a:ln>
            <a:noFill/>
          </a:ln>
        </p:spPr>
      </p:pic>
      <p:sp>
        <p:nvSpPr>
          <p:cNvPr id="17" name="Google Shape;17;p2"/>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000"/>
              <a:buNone/>
              <a:defRPr i="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3"/>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23" name="Google Shape;23;p3"/>
          <p:cNvPicPr preferRelativeResize="0"/>
          <p:nvPr/>
        </p:nvPicPr>
        <p:blipFill>
          <a:blip r:embed="rId4">
            <a:alphaModFix/>
          </a:blip>
          <a:stretch>
            <a:fillRect/>
          </a:stretch>
        </p:blipFill>
        <p:spPr>
          <a:xfrm>
            <a:off x="8436596" y="4663214"/>
            <a:ext cx="584554"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95825" y="95825"/>
            <a:ext cx="8925324" cy="4961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uwdata515.github.io/softwar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ropublica.org/nerds/how-to-ask-programming-questions" TargetMode="External"/><Relationship Id="rId4" Type="http://schemas.openxmlformats.org/officeDocument/2006/relationships/hyperlink" Target="https://stackoverflow.com/help/how-to-ask" TargetMode="External"/><Relationship Id="rId5" Type="http://schemas.openxmlformats.org/officeDocument/2006/relationships/hyperlink" Target="http://www.catb.org/~esr/faqs/smart-questions.html" TargetMode="External"/><Relationship Id="rId6" Type="http://schemas.openxmlformats.org/officeDocument/2006/relationships/hyperlink" Target="https://jvns.ca/blog/good-questions/" TargetMode="External"/><Relationship Id="rId7" Type="http://schemas.openxmlformats.org/officeDocument/2006/relationships/hyperlink" Target="https://en.wikipedia.org/wiki/Rubber_duck_debugg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3.jpg"/><Relationship Id="rId5" Type="http://schemas.openxmlformats.org/officeDocument/2006/relationships/image" Target="../media/image2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2.jp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0" Type="http://schemas.openxmlformats.org/officeDocument/2006/relationships/image" Target="../media/image12.jp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Software Design for Data Science</a:t>
            </a:r>
            <a:endParaRPr sz="4300"/>
          </a:p>
        </p:txBody>
      </p:sp>
      <p:sp>
        <p:nvSpPr>
          <p:cNvPr id="63" name="Google Shape;6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Asking Questions</a:t>
            </a:r>
            <a:endParaRPr/>
          </a:p>
        </p:txBody>
      </p:sp>
      <p:sp>
        <p:nvSpPr>
          <p:cNvPr id="64" name="Google Shape;64;p13"/>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55000"/>
              <a:buFont typeface="Arial"/>
              <a:buNone/>
            </a:pPr>
            <a:r>
              <a:rPr lang="en"/>
              <a:t>Melissa Winstanley</a:t>
            </a:r>
            <a:endParaRPr/>
          </a:p>
          <a:p>
            <a:pPr indent="0" lvl="0" marL="0" rtl="0" algn="ctr">
              <a:spcBef>
                <a:spcPts val="0"/>
              </a:spcBef>
              <a:spcAft>
                <a:spcPts val="0"/>
              </a:spcAft>
              <a:buClr>
                <a:schemeClr val="dk1"/>
              </a:buClr>
              <a:buSzPct val="55000"/>
              <a:buFont typeface="Arial"/>
              <a:buNone/>
            </a:pPr>
            <a:r>
              <a:rPr lang="en"/>
              <a:t>University of Washington</a:t>
            </a:r>
            <a:endParaRPr/>
          </a:p>
          <a:p>
            <a:pPr indent="0" lvl="0" marL="0" rtl="0" algn="ctr">
              <a:spcBef>
                <a:spcPts val="0"/>
              </a:spcBef>
              <a:spcAft>
                <a:spcPts val="0"/>
              </a:spcAft>
              <a:buClr>
                <a:schemeClr val="dk1"/>
              </a:buClr>
              <a:buSzPct val="55000"/>
              <a:buFont typeface="Arial"/>
              <a:buNone/>
            </a:pPr>
            <a:r>
              <a:rPr lang="en"/>
              <a:t>January 4,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Be concise</a:t>
            </a:r>
            <a:endParaRPr/>
          </a:p>
        </p:txBody>
      </p:sp>
      <p:sp>
        <p:nvSpPr>
          <p:cNvPr id="190" name="Google Shape;19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Text not images - no screenshots!</a:t>
            </a:r>
            <a:endParaRPr/>
          </a:p>
          <a:p>
            <a:pPr indent="-317500" lvl="1" marL="914400" rtl="0" algn="l">
              <a:spcBef>
                <a:spcPts val="0"/>
              </a:spcBef>
              <a:spcAft>
                <a:spcPts val="0"/>
              </a:spcAft>
              <a:buSzPts val="1400"/>
              <a:buChar char="○"/>
            </a:pPr>
            <a:r>
              <a:rPr lang="en"/>
              <a:t>Unless you’re asking about interface or graphical/chart-related issues</a:t>
            </a:r>
            <a:endParaRPr/>
          </a:p>
          <a:p>
            <a:pPr indent="-317500" lvl="1" marL="914400" rtl="0" algn="l">
              <a:spcBef>
                <a:spcPts val="0"/>
              </a:spcBef>
              <a:spcAft>
                <a:spcPts val="0"/>
              </a:spcAft>
              <a:buSzPts val="1400"/>
              <a:buChar char="○"/>
            </a:pPr>
            <a:r>
              <a:rPr lang="en"/>
              <a:t>Format code if possible - use “code” under Format  in Canvas or ``` in Markdown</a:t>
            </a:r>
            <a:endParaRPr/>
          </a:p>
          <a:p>
            <a:pPr indent="-342900" lvl="0" marL="457200" rtl="0" algn="l">
              <a:spcBef>
                <a:spcPts val="0"/>
              </a:spcBef>
              <a:spcAft>
                <a:spcPts val="0"/>
              </a:spcAft>
              <a:buSzPts val="1800"/>
              <a:buChar char="●"/>
            </a:pPr>
            <a:r>
              <a:rPr lang="en"/>
              <a:t>Don't just copy in your entire program/data/error message! Sample, simplify</a:t>
            </a:r>
            <a:endParaRPr/>
          </a:p>
        </p:txBody>
      </p:sp>
      <p:sp>
        <p:nvSpPr>
          <p:cNvPr id="191" name="Google Shape;191;p22"/>
          <p:cNvSpPr txBox="1"/>
          <p:nvPr/>
        </p:nvSpPr>
        <p:spPr>
          <a:xfrm>
            <a:off x="237975" y="2398125"/>
            <a:ext cx="8695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BAD: Here’s all my data:</a:t>
            </a:r>
            <a:endParaRPr sz="1800"/>
          </a:p>
          <a:p>
            <a:pPr indent="0" lvl="0" marL="0" rtl="0" algn="l">
              <a:spcBef>
                <a:spcPts val="0"/>
              </a:spcBef>
              <a:spcAft>
                <a:spcPts val="0"/>
              </a:spcAft>
              <a:buNone/>
            </a:pPr>
            <a:r>
              <a:rPr lang="en" sz="800"/>
              <a:t>431,10/13/2014 10:31:00 AM,10/13/2014 10:48:00 AM,SEA00298,985.935,2nd Ave &amp; Spring St,Occidental Park / Occidental Ave S &amp; S Washington St,CBD-06,PS-04,Member,Male,1960</a:t>
            </a:r>
            <a:endParaRPr sz="800"/>
          </a:p>
          <a:p>
            <a:pPr indent="0" lvl="0" marL="0" rtl="0" algn="l">
              <a:spcBef>
                <a:spcPts val="0"/>
              </a:spcBef>
              <a:spcAft>
                <a:spcPts val="0"/>
              </a:spcAft>
              <a:buNone/>
            </a:pPr>
            <a:r>
              <a:rPr lang="en" sz="800"/>
              <a:t>432,10/13/2014 10:32:00 AM,10/13/2014 10:48:00 AM,SEA00195,926.375,2nd Ave &amp; Spring St,Occidental Park / Occidental Ave S &amp; S Washington St,CBD-06,PS-04,Member,Male,1970</a:t>
            </a:r>
            <a:endParaRPr sz="800"/>
          </a:p>
          <a:p>
            <a:pPr indent="0" lvl="0" marL="0" rtl="0" algn="l">
              <a:spcBef>
                <a:spcPts val="0"/>
              </a:spcBef>
              <a:spcAft>
                <a:spcPts val="0"/>
              </a:spcAft>
              <a:buNone/>
            </a:pPr>
            <a:r>
              <a:rPr lang="en" sz="800"/>
              <a:t>433,10/13/2014 10:33:00 AM,10/13/2014 10:48:00 AM,SEA00486,883.831,2nd Ave &amp; Spring St,Occidental Park / Occidental Ave S &amp; S Washington St,CBD-06,PS-04,Member,Female,1988</a:t>
            </a:r>
            <a:endParaRPr sz="800"/>
          </a:p>
          <a:p>
            <a:pPr indent="0" lvl="0" marL="0" rtl="0" algn="l">
              <a:spcBef>
                <a:spcPts val="0"/>
              </a:spcBef>
              <a:spcAft>
                <a:spcPts val="0"/>
              </a:spcAft>
              <a:buNone/>
            </a:pPr>
            <a:r>
              <a:rPr lang="en" sz="800"/>
              <a:t>434,10/13/2014 10:34:00 AM,10/13/2014 10:48:00 AM,SEA00333,865.937,2nd Ave &amp; Spring St,Occidental Park / Occidental Ave S &amp; S Washington St,CBD-06,PS-04,Member,Female,1977</a:t>
            </a:r>
            <a:endParaRPr sz="800"/>
          </a:p>
          <a:p>
            <a:pPr indent="0" lvl="0" marL="0" rtl="0" algn="l">
              <a:spcBef>
                <a:spcPts val="0"/>
              </a:spcBef>
              <a:spcAft>
                <a:spcPts val="0"/>
              </a:spcAft>
              <a:buNone/>
            </a:pPr>
            <a:r>
              <a:rPr lang="en" sz="800"/>
              <a:t>435,10/13/2014 10:34:00 AM,10/13/2014 10:49:00 AM,SEA00202,923.923,2nd Ave &amp; Spring St,Occidental Park / Occidental Ave S &amp; S Washington St,CBD-06,PS-04,Member,Male,1971</a:t>
            </a:r>
            <a:endParaRPr sz="800"/>
          </a:p>
          <a:p>
            <a:pPr indent="0" lvl="0" marL="0" rtl="0" algn="l">
              <a:spcBef>
                <a:spcPts val="0"/>
              </a:spcBef>
              <a:spcAft>
                <a:spcPts val="0"/>
              </a:spcAft>
              <a:buNone/>
            </a:pPr>
            <a:r>
              <a:rPr lang="en" sz="800"/>
              <a:t>436,10/13/2014 10:34:00 AM,10/13/2014 10:47:00 AM,SEA00337,808.805,2nd Ave &amp; Spring St,Occidental Park / Occidental Ave S &amp; S Washington St,CBD-06,PS-04,Member,Male,1974</a:t>
            </a:r>
            <a:endParaRPr sz="800"/>
          </a:p>
          <a:p>
            <a:pPr indent="0" lvl="0" marL="0" rtl="0" algn="l">
              <a:spcBef>
                <a:spcPts val="0"/>
              </a:spcBef>
              <a:spcAft>
                <a:spcPts val="0"/>
              </a:spcAft>
              <a:buNone/>
            </a:pPr>
            <a:r>
              <a:rPr b="1" lang="en" sz="1200">
                <a:solidFill>
                  <a:srgbClr val="FF0000"/>
                </a:solidFill>
              </a:rPr>
              <a:t>…1000 more lines</a:t>
            </a:r>
            <a:endParaRPr b="1" sz="1200">
              <a:solidFill>
                <a:srgbClr val="FF0000"/>
              </a:solidFill>
            </a:endParaRPr>
          </a:p>
        </p:txBody>
      </p:sp>
      <p:sp>
        <p:nvSpPr>
          <p:cNvPr id="192" name="Google Shape;192;p22"/>
          <p:cNvSpPr txBox="1"/>
          <p:nvPr/>
        </p:nvSpPr>
        <p:spPr>
          <a:xfrm>
            <a:off x="237975" y="3783525"/>
            <a:ext cx="91440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BETTER: A sample row in my data looks like: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800"/>
              <a:t>431,10/13/2014 10:31:00 AM,10/13/2014 10:48:00 AM,SEA00298,985.935,2nd Ave &amp; Spring St,Occidental Park / Occidental Ave S &amp; S Washington St,CBD-06,PS-04,Member,Male,1960</a:t>
            </a:r>
            <a:endParaRPr sz="800"/>
          </a:p>
          <a:p>
            <a:pPr indent="0" lvl="0" marL="0" rtl="0" algn="l">
              <a:spcBef>
                <a:spcPts val="0"/>
              </a:spcBef>
              <a:spcAft>
                <a:spcPts val="0"/>
              </a:spcAft>
              <a:buNone/>
            </a:pPr>
            <a:r>
              <a:t/>
            </a:r>
            <a:endParaRPr b="1" sz="18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Proofread</a:t>
            </a:r>
            <a:endParaRPr/>
          </a:p>
        </p:txBody>
      </p:sp>
      <p:sp>
        <p:nvSpPr>
          <p:cNvPr id="198" name="Google Shape;198;p23"/>
          <p:cNvSpPr txBox="1"/>
          <p:nvPr>
            <p:ph idx="1" type="body"/>
          </p:nvPr>
        </p:nvSpPr>
        <p:spPr>
          <a:xfrm>
            <a:off x="842100" y="1152475"/>
            <a:ext cx="7990200" cy="361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Clear?</a:t>
            </a:r>
            <a:endParaRPr/>
          </a:p>
          <a:p>
            <a:pPr indent="0" lvl="0" marL="0" rtl="0" algn="l">
              <a:spcBef>
                <a:spcPts val="1200"/>
              </a:spcBef>
              <a:spcAft>
                <a:spcPts val="0"/>
              </a:spcAft>
              <a:buNone/>
            </a:pPr>
            <a:r>
              <a:rPr lang="en"/>
              <a:t>Concise?</a:t>
            </a:r>
            <a:endParaRPr/>
          </a:p>
          <a:p>
            <a:pPr indent="0" lvl="0" marL="0" rtl="0" algn="l">
              <a:spcBef>
                <a:spcPts val="1200"/>
              </a:spcBef>
              <a:spcAft>
                <a:spcPts val="0"/>
              </a:spcAft>
              <a:buNone/>
            </a:pPr>
            <a:r>
              <a:rPr lang="en"/>
              <a:t>Specific?</a:t>
            </a:r>
            <a:endParaRPr/>
          </a:p>
          <a:p>
            <a:pPr indent="0" lvl="0" marL="0" rtl="0" algn="l">
              <a:spcBef>
                <a:spcPts val="1200"/>
              </a:spcBef>
              <a:spcAft>
                <a:spcPts val="1200"/>
              </a:spcAft>
              <a:buNone/>
            </a:pPr>
            <a:r>
              <a:rPr lang="en"/>
              <a:t>Enough context?</a:t>
            </a:r>
            <a:endParaRPr/>
          </a:p>
        </p:txBody>
      </p:sp>
      <p:pic>
        <p:nvPicPr>
          <p:cNvPr id="199" name="Google Shape;199;p23"/>
          <p:cNvPicPr preferRelativeResize="0"/>
          <p:nvPr/>
        </p:nvPicPr>
        <p:blipFill>
          <a:blip r:embed="rId3">
            <a:alphaModFix/>
          </a:blip>
          <a:stretch>
            <a:fillRect/>
          </a:stretch>
        </p:blipFill>
        <p:spPr>
          <a:xfrm>
            <a:off x="572749" y="1017725"/>
            <a:ext cx="2467576" cy="2903025"/>
          </a:xfrm>
          <a:prstGeom prst="rect">
            <a:avLst/>
          </a:prstGeom>
          <a:noFill/>
          <a:ln>
            <a:noFill/>
          </a:ln>
        </p:spPr>
      </p:pic>
      <p:grpSp>
        <p:nvGrpSpPr>
          <p:cNvPr id="200" name="Google Shape;200;p23"/>
          <p:cNvGrpSpPr/>
          <p:nvPr/>
        </p:nvGrpSpPr>
        <p:grpSpPr>
          <a:xfrm>
            <a:off x="4870613" y="1357900"/>
            <a:ext cx="2904000" cy="2940900"/>
            <a:chOff x="6005613" y="1824725"/>
            <a:chExt cx="2904000" cy="2940900"/>
          </a:xfrm>
        </p:grpSpPr>
        <p:pic>
          <p:nvPicPr>
            <p:cNvPr id="201" name="Google Shape;201;p23"/>
            <p:cNvPicPr preferRelativeResize="0"/>
            <p:nvPr/>
          </p:nvPicPr>
          <p:blipFill>
            <a:blip r:embed="rId4">
              <a:alphaModFix/>
            </a:blip>
            <a:stretch>
              <a:fillRect/>
            </a:stretch>
          </p:blipFill>
          <p:spPr>
            <a:xfrm>
              <a:off x="6507724" y="1824725"/>
              <a:ext cx="1899774" cy="2479200"/>
            </a:xfrm>
            <a:prstGeom prst="rect">
              <a:avLst/>
            </a:prstGeom>
            <a:noFill/>
            <a:ln>
              <a:noFill/>
            </a:ln>
          </p:spPr>
        </p:pic>
        <p:sp>
          <p:nvSpPr>
            <p:cNvPr id="202" name="Google Shape;202;p23"/>
            <p:cNvSpPr txBox="1"/>
            <p:nvPr/>
          </p:nvSpPr>
          <p:spPr>
            <a:xfrm>
              <a:off x="6005613" y="4303925"/>
              <a:ext cx="290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“Rubber ducking”</a:t>
              </a:r>
              <a:endParaRPr sz="18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Follow up with answers</a:t>
            </a:r>
            <a:endParaRPr/>
          </a:p>
        </p:txBody>
      </p:sp>
      <p:sp>
        <p:nvSpPr>
          <p:cNvPr id="208" name="Google Shape;20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an answer given doesn’t work, p</a:t>
            </a:r>
            <a:r>
              <a:rPr lang="en"/>
              <a:t>ost a comment:</a:t>
            </a:r>
            <a:endParaRPr/>
          </a:p>
          <a:p>
            <a:pPr indent="-342900" lvl="0" marL="457200" rtl="0" algn="l">
              <a:spcBef>
                <a:spcPts val="1200"/>
              </a:spcBef>
              <a:spcAft>
                <a:spcPts val="0"/>
              </a:spcAft>
              <a:buSzPts val="1800"/>
              <a:buChar char="●"/>
            </a:pPr>
            <a:r>
              <a:rPr lang="en"/>
              <a:t>What your updated code looks like</a:t>
            </a:r>
            <a:endParaRPr/>
          </a:p>
          <a:p>
            <a:pPr indent="-342900" lvl="0" marL="457200" rtl="0" algn="l">
              <a:spcBef>
                <a:spcPts val="0"/>
              </a:spcBef>
              <a:spcAft>
                <a:spcPts val="0"/>
              </a:spcAft>
              <a:buSzPts val="1800"/>
              <a:buChar char="●"/>
            </a:pPr>
            <a:r>
              <a:rPr lang="en"/>
              <a:t>The new error message</a:t>
            </a:r>
            <a:endParaRPr/>
          </a:p>
          <a:p>
            <a:pPr indent="-342900" lvl="0" marL="457200" rtl="0" algn="l">
              <a:spcBef>
                <a:spcPts val="0"/>
              </a:spcBef>
              <a:spcAft>
                <a:spcPts val="0"/>
              </a:spcAft>
              <a:buSzPts val="1800"/>
              <a:buChar char="●"/>
            </a:pPr>
            <a:r>
              <a:rPr lang="en"/>
              <a:t>Anything else you were inspired to try since you posted your question</a:t>
            </a:r>
            <a:endParaRPr/>
          </a:p>
          <a:p>
            <a:pPr indent="0" lvl="0" marL="0" rtl="0" algn="l">
              <a:spcBef>
                <a:spcPts val="1200"/>
              </a:spcBef>
              <a:spcAft>
                <a:spcPts val="0"/>
              </a:spcAft>
              <a:buNone/>
            </a:pPr>
            <a:r>
              <a:rPr lang="en"/>
              <a:t>If a proposed solution does work:</a:t>
            </a:r>
            <a:endParaRPr/>
          </a:p>
          <a:p>
            <a:pPr indent="-342900" lvl="0" marL="457200" rtl="0" algn="l">
              <a:spcBef>
                <a:spcPts val="1200"/>
              </a:spcBef>
              <a:spcAft>
                <a:spcPts val="0"/>
              </a:spcAft>
              <a:buSzPts val="1800"/>
              <a:buChar char="●"/>
            </a:pPr>
            <a:r>
              <a:rPr lang="en"/>
              <a:t>Respond so others with the same problem will know that the solution worked </a:t>
            </a:r>
            <a:endParaRPr/>
          </a:p>
          <a:p>
            <a:pPr indent="-342900" lvl="0" marL="457200" rtl="0" algn="l">
              <a:spcBef>
                <a:spcPts val="0"/>
              </a:spcBef>
              <a:spcAft>
                <a:spcPts val="0"/>
              </a:spcAft>
              <a:buSzPts val="1800"/>
              <a:buChar char="●"/>
            </a:pPr>
            <a:r>
              <a:rPr lang="en"/>
              <a:t>Thank the person for helping you!</a:t>
            </a:r>
            <a:endParaRPr/>
          </a:p>
          <a:p>
            <a:pPr indent="0" lvl="0" marL="0" rtl="0" algn="l">
              <a:spcBef>
                <a:spcPts val="1200"/>
              </a:spcBef>
              <a:spcAft>
                <a:spcPts val="1200"/>
              </a:spcAft>
              <a:buNone/>
            </a:pPr>
            <a:r>
              <a:rPr lang="en"/>
              <a:t>Also helpful - </a:t>
            </a:r>
            <a:r>
              <a:rPr lang="en"/>
              <a:t>ask how the person figured it out, or how you could figure it out on your own next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Whoops! I asked a bad question</a:t>
            </a:r>
            <a:endParaRPr/>
          </a:p>
        </p:txBody>
      </p:sp>
      <p:sp>
        <p:nvSpPr>
          <p:cNvPr id="214" name="Google Shape;21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ok! We all do it</a:t>
            </a:r>
            <a:endParaRPr/>
          </a:p>
          <a:p>
            <a:pPr indent="-342900" lvl="0" marL="457200" rtl="0" algn="l">
              <a:spcBef>
                <a:spcPts val="0"/>
              </a:spcBef>
              <a:spcAft>
                <a:spcPts val="0"/>
              </a:spcAft>
              <a:buSzPts val="1800"/>
              <a:buChar char="●"/>
            </a:pPr>
            <a:r>
              <a:rPr lang="en"/>
              <a:t>But you’ll get far better answers with good questions</a:t>
            </a:r>
            <a:endParaRPr/>
          </a:p>
          <a:p>
            <a:pPr indent="-342900" lvl="0" marL="457200" rtl="0" algn="l">
              <a:spcBef>
                <a:spcPts val="0"/>
              </a:spcBef>
              <a:spcAft>
                <a:spcPts val="0"/>
              </a:spcAft>
              <a:buSzPts val="1800"/>
              <a:buChar char="●"/>
            </a:pPr>
            <a:r>
              <a:rPr lang="en"/>
              <a:t>Keep practicing!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a:t>
            </a:r>
            <a:endParaRPr/>
          </a:p>
        </p:txBody>
      </p:sp>
      <p:sp>
        <p:nvSpPr>
          <p:cNvPr id="220" name="Google Shape;220;p26"/>
          <p:cNvSpPr txBox="1"/>
          <p:nvPr>
            <p:ph idx="1" type="body"/>
          </p:nvPr>
        </p:nvSpPr>
        <p:spPr>
          <a:xfrm>
            <a:off x="311700" y="1152475"/>
            <a:ext cx="8520600" cy="12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Foo Bar library help</a:t>
            </a:r>
            <a:endParaRPr b="1"/>
          </a:p>
          <a:p>
            <a:pPr indent="0" lvl="0" marL="0" rtl="0" algn="l">
              <a:spcBef>
                <a:spcPts val="1200"/>
              </a:spcBef>
              <a:spcAft>
                <a:spcPts val="1200"/>
              </a:spcAft>
              <a:buNone/>
            </a:pPr>
            <a:r>
              <a:rPr lang="en"/>
              <a:t>Where can I find out stuff about the Foo Bar library?</a:t>
            </a:r>
            <a:endParaRPr/>
          </a:p>
        </p:txBody>
      </p:sp>
      <p:sp>
        <p:nvSpPr>
          <p:cNvPr id="221" name="Google Shape;221;p26"/>
          <p:cNvSpPr txBox="1"/>
          <p:nvPr>
            <p:ph idx="1" type="body"/>
          </p:nvPr>
        </p:nvSpPr>
        <p:spPr>
          <a:xfrm>
            <a:off x="311700" y="2867950"/>
            <a:ext cx="8520600" cy="17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BETTER: </a:t>
            </a:r>
            <a:r>
              <a:rPr b="1" lang="en"/>
              <a:t>How to find Foo Bar library information?</a:t>
            </a:r>
            <a:endParaRPr b="1"/>
          </a:p>
          <a:p>
            <a:pPr indent="0" lvl="0" marL="0" rtl="0" algn="l">
              <a:spcBef>
                <a:spcPts val="1200"/>
              </a:spcBef>
              <a:spcAft>
                <a:spcPts val="1200"/>
              </a:spcAft>
              <a:buNone/>
            </a:pPr>
            <a:r>
              <a:rPr lang="en"/>
              <a:t>I used Google to try to find the “Foo Bar” library, but I got no useful hits. Can I get a pointer to programming information on this library?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r>
              <a:rPr lang="en"/>
              <a:t> 2</a:t>
            </a:r>
            <a:endParaRPr/>
          </a:p>
        </p:txBody>
      </p:sp>
      <p:sp>
        <p:nvSpPr>
          <p:cNvPr id="227" name="Google Shape;227;p27"/>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Homework 2 debugging</a:t>
            </a:r>
            <a:endParaRPr b="1"/>
          </a:p>
          <a:p>
            <a:pPr indent="0" lvl="0" marL="0" rtl="0" algn="l">
              <a:spcBef>
                <a:spcPts val="1200"/>
              </a:spcBef>
              <a:spcAft>
                <a:spcPts val="1200"/>
              </a:spcAft>
              <a:buNone/>
            </a:pPr>
            <a:r>
              <a:rPr lang="en"/>
              <a:t>Can anyone help me figure out why my Python code for Homework 2 doesn’t work? Here’s my code:</a:t>
            </a:r>
            <a:endParaRPr/>
          </a:p>
        </p:txBody>
      </p:sp>
      <p:pic>
        <p:nvPicPr>
          <p:cNvPr id="228" name="Google Shape;228;p27"/>
          <p:cNvPicPr preferRelativeResize="0"/>
          <p:nvPr/>
        </p:nvPicPr>
        <p:blipFill>
          <a:blip r:embed="rId3">
            <a:alphaModFix/>
          </a:blip>
          <a:stretch>
            <a:fillRect/>
          </a:stretch>
        </p:blipFill>
        <p:spPr>
          <a:xfrm>
            <a:off x="2814400" y="2020125"/>
            <a:ext cx="1757599" cy="988651"/>
          </a:xfrm>
          <a:prstGeom prst="rect">
            <a:avLst/>
          </a:prstGeom>
          <a:noFill/>
          <a:ln>
            <a:noFill/>
          </a:ln>
        </p:spPr>
      </p:pic>
      <p:sp>
        <p:nvSpPr>
          <p:cNvPr id="229" name="Google Shape;229;p27"/>
          <p:cNvSpPr txBox="1"/>
          <p:nvPr>
            <p:ph idx="1" type="body"/>
          </p:nvPr>
        </p:nvSpPr>
        <p:spPr>
          <a:xfrm>
            <a:off x="311700" y="3159450"/>
            <a:ext cx="8520600" cy="181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BETTER: </a:t>
            </a:r>
            <a:r>
              <a:rPr b="1" lang="en"/>
              <a:t>Allowing emails containing a single quote</a:t>
            </a:r>
            <a:endParaRPr b="1"/>
          </a:p>
          <a:p>
            <a:pPr indent="0" lvl="0" marL="0" rtl="0" algn="l">
              <a:spcBef>
                <a:spcPts val="1200"/>
              </a:spcBef>
              <a:spcAft>
                <a:spcPts val="1200"/>
              </a:spcAft>
              <a:buNone/>
            </a:pPr>
            <a:r>
              <a:rPr lang="en"/>
              <a:t>When processing emails, I’m having trouble allowing the single quote character (</a:t>
            </a:r>
            <a:r>
              <a:rPr lang="en">
                <a:highlight>
                  <a:schemeClr val="lt2"/>
                </a:highlight>
                <a:latin typeface="Courier New"/>
                <a:ea typeface="Courier New"/>
                <a:cs typeface="Courier New"/>
                <a:sym typeface="Courier New"/>
              </a:rPr>
              <a:t>‘</a:t>
            </a:r>
            <a:r>
              <a:rPr lang="en"/>
              <a:t>) because that’s the character that I use to start a string - I can’t enclose a single quote in a string like </a:t>
            </a:r>
            <a:r>
              <a:rPr lang="en">
                <a:highlight>
                  <a:schemeClr val="lt2"/>
                </a:highlight>
                <a:latin typeface="Courier New"/>
                <a:ea typeface="Courier New"/>
                <a:cs typeface="Courier New"/>
                <a:sym typeface="Courier New"/>
              </a:rPr>
              <a:t>‘‘‘</a:t>
            </a:r>
            <a:r>
              <a:rPr lang="en"/>
              <a:t>. Google doesn’t help because it doesn’t search for quotes themselves. </a:t>
            </a:r>
            <a:r>
              <a:rPr b="1" lang="en"/>
              <a:t>How do I express a single quote in Python?</a:t>
            </a:r>
            <a:endParaRPr b="1">
              <a:highlight>
                <a:schemeClr val="lt1"/>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3</a:t>
            </a:r>
            <a:endParaRPr/>
          </a:p>
        </p:txBody>
      </p:sp>
      <p:sp>
        <p:nvSpPr>
          <p:cNvPr id="235" name="Google Shape;235;p28"/>
          <p:cNvSpPr txBox="1"/>
          <p:nvPr>
            <p:ph idx="1" type="body"/>
          </p:nvPr>
        </p:nvSpPr>
        <p:spPr>
          <a:xfrm>
            <a:off x="311700" y="1152475"/>
            <a:ext cx="8520600" cy="11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Can’t install Jupyter notebooks</a:t>
            </a:r>
            <a:endParaRPr b="1"/>
          </a:p>
          <a:p>
            <a:pPr indent="0" lvl="0" marL="0" rtl="0" algn="l">
              <a:spcBef>
                <a:spcPts val="1200"/>
              </a:spcBef>
              <a:spcAft>
                <a:spcPts val="1200"/>
              </a:spcAft>
              <a:buNone/>
            </a:pPr>
            <a:r>
              <a:rPr lang="en"/>
              <a:t>How do I install Jupyter notebooks?</a:t>
            </a:r>
            <a:endParaRPr/>
          </a:p>
        </p:txBody>
      </p:sp>
      <p:sp>
        <p:nvSpPr>
          <p:cNvPr id="236" name="Google Shape;236;p28"/>
          <p:cNvSpPr txBox="1"/>
          <p:nvPr>
            <p:ph idx="1" type="body"/>
          </p:nvPr>
        </p:nvSpPr>
        <p:spPr>
          <a:xfrm>
            <a:off x="311700" y="2410425"/>
            <a:ext cx="8520600" cy="25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BETTER: </a:t>
            </a:r>
            <a:r>
              <a:rPr b="1" lang="en"/>
              <a:t>Conda command not found when installing Jupyter notebooks</a:t>
            </a:r>
            <a:endParaRPr b="1"/>
          </a:p>
          <a:p>
            <a:pPr indent="0" lvl="0" marL="0" rtl="0" algn="l">
              <a:spcBef>
                <a:spcPts val="1200"/>
              </a:spcBef>
              <a:spcAft>
                <a:spcPts val="0"/>
              </a:spcAft>
              <a:buNone/>
            </a:pPr>
            <a:r>
              <a:rPr lang="en"/>
              <a:t>I’m following the instructions on </a:t>
            </a:r>
            <a:r>
              <a:rPr lang="en" u="sng">
                <a:solidFill>
                  <a:schemeClr val="hlink"/>
                </a:solidFill>
                <a:hlinkClick r:id="rId3"/>
              </a:rPr>
              <a:t>the course website</a:t>
            </a:r>
            <a:r>
              <a:rPr lang="en"/>
              <a:t> to install Jupyter notebooks on my Windows 11 computer. I successfully installed miniconda, but when I tried to run </a:t>
            </a:r>
            <a:r>
              <a:rPr lang="en">
                <a:highlight>
                  <a:schemeClr val="lt2"/>
                </a:highlight>
                <a:latin typeface="Courier New"/>
                <a:ea typeface="Courier New"/>
                <a:cs typeface="Courier New"/>
                <a:sym typeface="Courier New"/>
              </a:rPr>
              <a:t>conda install jupyter notebook</a:t>
            </a:r>
            <a:r>
              <a:rPr lang="en"/>
              <a:t> I got this error message:</a:t>
            </a:r>
            <a:endParaRPr/>
          </a:p>
          <a:p>
            <a:pPr indent="0" lvl="0" marL="457200" rtl="0" algn="l">
              <a:spcBef>
                <a:spcPts val="1200"/>
              </a:spcBef>
              <a:spcAft>
                <a:spcPts val="0"/>
              </a:spcAft>
              <a:buNone/>
            </a:pPr>
            <a:r>
              <a:rPr lang="en">
                <a:highlight>
                  <a:schemeClr val="lt2"/>
                </a:highlight>
                <a:latin typeface="Courier New"/>
                <a:ea typeface="Courier New"/>
                <a:cs typeface="Courier New"/>
                <a:sym typeface="Courier New"/>
              </a:rPr>
              <a:t>bash: conda: command not found</a:t>
            </a:r>
            <a:endParaRPr>
              <a:highlight>
                <a:schemeClr val="lt2"/>
              </a:highlight>
              <a:latin typeface="Courier New"/>
              <a:ea typeface="Courier New"/>
              <a:cs typeface="Courier New"/>
              <a:sym typeface="Courier New"/>
            </a:endParaRPr>
          </a:p>
          <a:p>
            <a:pPr indent="0" lvl="0" marL="0" rtl="0" algn="l">
              <a:spcBef>
                <a:spcPts val="1200"/>
              </a:spcBef>
              <a:spcAft>
                <a:spcPts val="1200"/>
              </a:spcAft>
              <a:buNone/>
            </a:pPr>
            <a:r>
              <a:rPr lang="en"/>
              <a:t>Why can’t bash find conda? I already tried reinstalling miniconda.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guidance on asking questions</a:t>
            </a:r>
            <a:endParaRPr/>
          </a:p>
        </p:txBody>
      </p:sp>
      <p:sp>
        <p:nvSpPr>
          <p:cNvPr id="242" name="Google Shape;24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How to ask programming questions (ProPublica)</a:t>
            </a:r>
            <a:endParaRPr/>
          </a:p>
          <a:p>
            <a:pPr indent="0" lvl="0" marL="0" rtl="0" algn="l">
              <a:spcBef>
                <a:spcPts val="1200"/>
              </a:spcBef>
              <a:spcAft>
                <a:spcPts val="0"/>
              </a:spcAft>
              <a:buNone/>
            </a:pPr>
            <a:r>
              <a:rPr lang="en" u="sng">
                <a:solidFill>
                  <a:schemeClr val="hlink"/>
                </a:solidFill>
                <a:hlinkClick r:id="rId4"/>
              </a:rPr>
              <a:t>How do I ask a good question? (Stack Overflow)</a:t>
            </a:r>
            <a:endParaRPr/>
          </a:p>
          <a:p>
            <a:pPr indent="0" lvl="0" marL="0" rtl="0" algn="l">
              <a:spcBef>
                <a:spcPts val="1200"/>
              </a:spcBef>
              <a:spcAft>
                <a:spcPts val="0"/>
              </a:spcAft>
              <a:buNone/>
            </a:pPr>
            <a:r>
              <a:rPr lang="en" u="sng">
                <a:solidFill>
                  <a:schemeClr val="hlink"/>
                </a:solidFill>
                <a:hlinkClick r:id="rId5"/>
              </a:rPr>
              <a:t>How To Ask Questions The Smart Way (Eric Raymond)</a:t>
            </a:r>
            <a:r>
              <a:rPr lang="en"/>
              <a:t>*</a:t>
            </a:r>
            <a:endParaRPr/>
          </a:p>
          <a:p>
            <a:pPr indent="0" lvl="0" marL="0" rtl="0" algn="l">
              <a:spcBef>
                <a:spcPts val="1200"/>
              </a:spcBef>
              <a:spcAft>
                <a:spcPts val="0"/>
              </a:spcAft>
              <a:buNone/>
            </a:pPr>
            <a:r>
              <a:rPr lang="en" u="sng">
                <a:solidFill>
                  <a:schemeClr val="hlink"/>
                </a:solidFill>
                <a:hlinkClick r:id="rId6"/>
              </a:rPr>
              <a:t>How to ask good questions (Julia Evans)</a:t>
            </a:r>
            <a:endParaRPr/>
          </a:p>
          <a:p>
            <a:pPr indent="0" lvl="0" marL="0" rtl="0" algn="l">
              <a:spcBef>
                <a:spcPts val="1200"/>
              </a:spcBef>
              <a:spcAft>
                <a:spcPts val="0"/>
              </a:spcAft>
              <a:buNone/>
            </a:pPr>
            <a:r>
              <a:rPr lang="en" u="sng">
                <a:solidFill>
                  <a:schemeClr val="hlink"/>
                </a:solidFill>
                <a:hlinkClick r:id="rId7"/>
              </a:rPr>
              <a:t>Rubber duck debugging (Wikipedia)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sz="1100">
                <a:solidFill>
                  <a:schemeClr val="dk1"/>
                </a:solidFill>
              </a:rPr>
              <a:t>* a bit heavy-handed but very comprehensive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Asking questions</a:t>
            </a:r>
            <a:endParaRPr/>
          </a:p>
        </p:txBody>
      </p:sp>
      <p:pic>
        <p:nvPicPr>
          <p:cNvPr id="70" name="Google Shape;70;p14"/>
          <p:cNvPicPr preferRelativeResize="0"/>
          <p:nvPr/>
        </p:nvPicPr>
        <p:blipFill>
          <a:blip r:embed="rId3">
            <a:alphaModFix/>
          </a:blip>
          <a:stretch>
            <a:fillRect/>
          </a:stretch>
        </p:blipFill>
        <p:spPr>
          <a:xfrm>
            <a:off x="757125" y="1140575"/>
            <a:ext cx="3667075" cy="3820975"/>
          </a:xfrm>
          <a:prstGeom prst="rect">
            <a:avLst/>
          </a:prstGeom>
          <a:noFill/>
          <a:ln>
            <a:noFill/>
          </a:ln>
        </p:spPr>
      </p:pic>
      <p:sp>
        <p:nvSpPr>
          <p:cNvPr id="71" name="Google Shape;71;p14"/>
          <p:cNvSpPr/>
          <p:nvPr/>
        </p:nvSpPr>
        <p:spPr>
          <a:xfrm>
            <a:off x="4572000" y="1241525"/>
            <a:ext cx="2276100" cy="2118600"/>
          </a:xfrm>
          <a:prstGeom prst="wedgeEllipseCallout">
            <a:avLst>
              <a:gd fmla="val -63420" name="adj1"/>
              <a:gd fmla="val 34182" name="adj2"/>
            </a:avLst>
          </a:prstGeom>
          <a:solidFill>
            <a:schemeClr val="lt1"/>
          </a:solid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t>?</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ask questions</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Trick question! Always ask questions.</a:t>
            </a:r>
            <a:endParaRPr/>
          </a:p>
          <a:p>
            <a:pPr indent="-342900" lvl="0" marL="457200" rtl="0" algn="l">
              <a:spcBef>
                <a:spcPts val="0"/>
              </a:spcBef>
              <a:spcAft>
                <a:spcPts val="0"/>
              </a:spcAft>
              <a:buSzPts val="1800"/>
              <a:buChar char="●"/>
            </a:pPr>
            <a:r>
              <a:rPr lang="en"/>
              <a:t>Especially for projects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However, for questions related to </a:t>
            </a:r>
            <a:r>
              <a:rPr lang="en" u="sng"/>
              <a:t>homeworks</a:t>
            </a:r>
            <a:r>
              <a:rPr lang="en"/>
              <a:t>:</a:t>
            </a:r>
            <a:endParaRPr/>
          </a:p>
          <a:p>
            <a:pPr indent="-317500" lvl="1" marL="914400" rtl="0" algn="l">
              <a:spcBef>
                <a:spcPts val="0"/>
              </a:spcBef>
              <a:spcAft>
                <a:spcPts val="0"/>
              </a:spcAft>
              <a:buSzPts val="1400"/>
              <a:buChar char="○"/>
            </a:pPr>
            <a:r>
              <a:rPr lang="en" u="sng"/>
              <a:t>Class discussion forum only</a:t>
            </a:r>
            <a:r>
              <a:rPr lang="en"/>
              <a:t> (don’t make a post on Stack Overflow)</a:t>
            </a:r>
            <a:endParaRPr/>
          </a:p>
          <a:p>
            <a:pPr indent="-317500" lvl="1" marL="914400" rtl="0" algn="l">
              <a:spcBef>
                <a:spcPts val="0"/>
              </a:spcBef>
              <a:spcAft>
                <a:spcPts val="0"/>
              </a:spcAft>
              <a:buSzPts val="1400"/>
              <a:buChar char="○"/>
            </a:pPr>
            <a:r>
              <a:rPr lang="en"/>
              <a:t>Don’t provide direct code from your homework in your questions</a:t>
            </a:r>
            <a:endParaRPr/>
          </a:p>
          <a:p>
            <a:pPr indent="-317500" lvl="1" marL="914400" rtl="0" algn="l">
              <a:spcBef>
                <a:spcPts val="0"/>
              </a:spcBef>
              <a:spcAft>
                <a:spcPts val="0"/>
              </a:spcAft>
              <a:buSzPts val="1400"/>
              <a:buChar char="○"/>
            </a:pPr>
            <a:r>
              <a:rPr lang="en"/>
              <a:t>Don’t provide direct code from your homework in your answers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1"/>
                                        <p:tgtEl>
                                          <p:spTgt spid="7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to ask questions</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of pr</a:t>
            </a:r>
            <a:r>
              <a:rPr lang="en"/>
              <a:t>eference:</a:t>
            </a:r>
            <a:endParaRPr/>
          </a:p>
        </p:txBody>
      </p:sp>
      <p:grpSp>
        <p:nvGrpSpPr>
          <p:cNvPr id="84" name="Google Shape;84;p16"/>
          <p:cNvGrpSpPr/>
          <p:nvPr/>
        </p:nvGrpSpPr>
        <p:grpSpPr>
          <a:xfrm>
            <a:off x="6205270" y="2455168"/>
            <a:ext cx="1841475" cy="2538582"/>
            <a:chOff x="5141545" y="2778793"/>
            <a:chExt cx="1841475" cy="2538582"/>
          </a:xfrm>
        </p:grpSpPr>
        <p:pic>
          <p:nvPicPr>
            <p:cNvPr id="85" name="Google Shape;85;p16"/>
            <p:cNvPicPr preferRelativeResize="0"/>
            <p:nvPr/>
          </p:nvPicPr>
          <p:blipFill>
            <a:blip r:embed="rId3">
              <a:alphaModFix/>
            </a:blip>
            <a:stretch>
              <a:fillRect/>
            </a:stretch>
          </p:blipFill>
          <p:spPr>
            <a:xfrm>
              <a:off x="5141545" y="2778793"/>
              <a:ext cx="1841475" cy="1964234"/>
            </a:xfrm>
            <a:prstGeom prst="rect">
              <a:avLst/>
            </a:prstGeom>
            <a:noFill/>
            <a:ln>
              <a:noFill/>
            </a:ln>
          </p:spPr>
        </p:pic>
        <p:sp>
          <p:nvSpPr>
            <p:cNvPr id="86" name="Google Shape;86;p16"/>
            <p:cNvSpPr txBox="1"/>
            <p:nvPr/>
          </p:nvSpPr>
          <p:spPr>
            <a:xfrm>
              <a:off x="5179988" y="4855675"/>
              <a:ext cx="17646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4</a:t>
              </a:r>
              <a:r>
                <a:rPr lang="en" sz="1800">
                  <a:solidFill>
                    <a:schemeClr val="dk2"/>
                  </a:solidFill>
                </a:rPr>
                <a:t>. The internet</a:t>
              </a:r>
              <a:endParaRPr/>
            </a:p>
          </p:txBody>
        </p:sp>
      </p:grpSp>
      <p:grpSp>
        <p:nvGrpSpPr>
          <p:cNvPr id="87" name="Google Shape;87;p16"/>
          <p:cNvGrpSpPr/>
          <p:nvPr/>
        </p:nvGrpSpPr>
        <p:grpSpPr>
          <a:xfrm>
            <a:off x="2245800" y="2217975"/>
            <a:ext cx="3717000" cy="2775775"/>
            <a:chOff x="1657600" y="315750"/>
            <a:chExt cx="3717000" cy="2775775"/>
          </a:xfrm>
        </p:grpSpPr>
        <p:pic>
          <p:nvPicPr>
            <p:cNvPr id="88" name="Google Shape;88;p16"/>
            <p:cNvPicPr preferRelativeResize="0"/>
            <p:nvPr/>
          </p:nvPicPr>
          <p:blipFill rotWithShape="1">
            <a:blip r:embed="rId4">
              <a:alphaModFix/>
            </a:blip>
            <a:srcRect b="5087" l="0" r="0" t="0"/>
            <a:stretch/>
          </p:blipFill>
          <p:spPr>
            <a:xfrm>
              <a:off x="1890650" y="315750"/>
              <a:ext cx="3250900" cy="2314074"/>
            </a:xfrm>
            <a:prstGeom prst="rect">
              <a:avLst/>
            </a:prstGeom>
            <a:noFill/>
            <a:ln>
              <a:noFill/>
            </a:ln>
          </p:spPr>
        </p:pic>
        <p:sp>
          <p:nvSpPr>
            <p:cNvPr id="89" name="Google Shape;89;p16"/>
            <p:cNvSpPr txBox="1"/>
            <p:nvPr/>
          </p:nvSpPr>
          <p:spPr>
            <a:xfrm>
              <a:off x="1657600" y="2629825"/>
              <a:ext cx="3717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3</a:t>
              </a:r>
              <a:r>
                <a:rPr lang="en" sz="1800">
                  <a:solidFill>
                    <a:schemeClr val="dk2"/>
                  </a:solidFill>
                </a:rPr>
                <a:t>. Office hours</a:t>
              </a:r>
              <a:endParaRPr/>
            </a:p>
          </p:txBody>
        </p:sp>
      </p:grpSp>
      <p:grpSp>
        <p:nvGrpSpPr>
          <p:cNvPr id="90" name="Google Shape;90;p16"/>
          <p:cNvGrpSpPr/>
          <p:nvPr/>
        </p:nvGrpSpPr>
        <p:grpSpPr>
          <a:xfrm>
            <a:off x="-497962" y="1585425"/>
            <a:ext cx="3867000" cy="2550500"/>
            <a:chOff x="753488" y="1628025"/>
            <a:chExt cx="3867000" cy="2550500"/>
          </a:xfrm>
        </p:grpSpPr>
        <p:pic>
          <p:nvPicPr>
            <p:cNvPr id="91" name="Google Shape;91;p16"/>
            <p:cNvPicPr preferRelativeResize="0"/>
            <p:nvPr/>
          </p:nvPicPr>
          <p:blipFill>
            <a:blip r:embed="rId5">
              <a:alphaModFix/>
            </a:blip>
            <a:stretch>
              <a:fillRect/>
            </a:stretch>
          </p:blipFill>
          <p:spPr>
            <a:xfrm>
              <a:off x="1528825" y="1628025"/>
              <a:ext cx="2316325" cy="2316325"/>
            </a:xfrm>
            <a:prstGeom prst="rect">
              <a:avLst/>
            </a:prstGeom>
            <a:noFill/>
            <a:ln>
              <a:noFill/>
            </a:ln>
          </p:spPr>
        </p:pic>
        <p:sp>
          <p:nvSpPr>
            <p:cNvPr id="92" name="Google Shape;92;p16"/>
            <p:cNvSpPr txBox="1"/>
            <p:nvPr/>
          </p:nvSpPr>
          <p:spPr>
            <a:xfrm>
              <a:off x="753488" y="3716825"/>
              <a:ext cx="3867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1</a:t>
              </a:r>
              <a:r>
                <a:rPr lang="en" sz="1800">
                  <a:solidFill>
                    <a:schemeClr val="dk2"/>
                  </a:solidFill>
                </a:rPr>
                <a:t>. Your teammates</a:t>
              </a:r>
              <a:endParaRPr/>
            </a:p>
          </p:txBody>
        </p:sp>
      </p:grpSp>
      <p:grpSp>
        <p:nvGrpSpPr>
          <p:cNvPr id="93" name="Google Shape;93;p16"/>
          <p:cNvGrpSpPr/>
          <p:nvPr/>
        </p:nvGrpSpPr>
        <p:grpSpPr>
          <a:xfrm>
            <a:off x="4445900" y="400997"/>
            <a:ext cx="4167300" cy="2337553"/>
            <a:chOff x="4445900" y="400997"/>
            <a:chExt cx="4167300" cy="2337553"/>
          </a:xfrm>
        </p:grpSpPr>
        <p:sp>
          <p:nvSpPr>
            <p:cNvPr id="94" name="Google Shape;94;p16"/>
            <p:cNvSpPr txBox="1"/>
            <p:nvPr/>
          </p:nvSpPr>
          <p:spPr>
            <a:xfrm>
              <a:off x="4445900" y="1865850"/>
              <a:ext cx="4167300" cy="87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2. The class discussion board</a:t>
              </a:r>
              <a:endParaRPr sz="1800">
                <a:solidFill>
                  <a:schemeClr val="dk2"/>
                </a:solidFill>
              </a:endParaRPr>
            </a:p>
            <a:p>
              <a:pPr indent="0" lvl="0" marL="0" rtl="0" algn="ctr">
                <a:spcBef>
                  <a:spcPts val="1200"/>
                </a:spcBef>
                <a:spcAft>
                  <a:spcPts val="0"/>
                </a:spcAft>
                <a:buNone/>
              </a:pPr>
              <a:r>
                <a:t/>
              </a:r>
              <a:endParaRPr/>
            </a:p>
          </p:txBody>
        </p:sp>
        <p:pic>
          <p:nvPicPr>
            <p:cNvPr id="95" name="Google Shape;95;p16"/>
            <p:cNvPicPr preferRelativeResize="0"/>
            <p:nvPr/>
          </p:nvPicPr>
          <p:blipFill>
            <a:blip r:embed="rId6">
              <a:alphaModFix/>
            </a:blip>
            <a:stretch>
              <a:fillRect/>
            </a:stretch>
          </p:blipFill>
          <p:spPr>
            <a:xfrm>
              <a:off x="5680709" y="400997"/>
              <a:ext cx="1697675" cy="14987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Asking a good question</a:t>
            </a:r>
            <a:endParaRPr/>
          </a:p>
        </p:txBody>
      </p:sp>
      <p:sp>
        <p:nvSpPr>
          <p:cNvPr id="101" name="Google Shape;10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Research</a:t>
            </a:r>
            <a:endParaRPr sz="2400"/>
          </a:p>
          <a:p>
            <a:pPr indent="-381000" lvl="0" marL="457200" rtl="0" algn="l">
              <a:spcBef>
                <a:spcPts val="0"/>
              </a:spcBef>
              <a:spcAft>
                <a:spcPts val="0"/>
              </a:spcAft>
              <a:buSzPts val="2400"/>
              <a:buAutoNum type="arabicPeriod"/>
            </a:pPr>
            <a:r>
              <a:rPr lang="en" sz="2400"/>
              <a:t>Give context</a:t>
            </a:r>
            <a:endParaRPr sz="2400"/>
          </a:p>
          <a:p>
            <a:pPr indent="-381000" lvl="0" marL="457200" rtl="0" algn="l">
              <a:spcBef>
                <a:spcPts val="0"/>
              </a:spcBef>
              <a:spcAft>
                <a:spcPts val="0"/>
              </a:spcAft>
              <a:buSzPts val="2400"/>
              <a:buAutoNum type="arabicPeriod"/>
            </a:pPr>
            <a:r>
              <a:rPr lang="en" sz="2400"/>
              <a:t>Be specific</a:t>
            </a:r>
            <a:endParaRPr sz="2400"/>
          </a:p>
          <a:p>
            <a:pPr indent="-381000" lvl="0" marL="457200" rtl="0" algn="l">
              <a:spcBef>
                <a:spcPts val="0"/>
              </a:spcBef>
              <a:spcAft>
                <a:spcPts val="0"/>
              </a:spcAft>
              <a:buSzPts val="2400"/>
              <a:buAutoNum type="arabicPeriod"/>
            </a:pPr>
            <a:r>
              <a:rPr lang="en" sz="2400"/>
              <a:t>Be clear</a:t>
            </a:r>
            <a:endParaRPr sz="2400"/>
          </a:p>
          <a:p>
            <a:pPr indent="-381000" lvl="0" marL="457200" rtl="0" algn="l">
              <a:spcBef>
                <a:spcPts val="0"/>
              </a:spcBef>
              <a:spcAft>
                <a:spcPts val="0"/>
              </a:spcAft>
              <a:buSzPts val="2400"/>
              <a:buAutoNum type="arabicPeriod"/>
            </a:pPr>
            <a:r>
              <a:rPr lang="en" sz="2400"/>
              <a:t>Be concise</a:t>
            </a:r>
            <a:endParaRPr sz="2400"/>
          </a:p>
          <a:p>
            <a:pPr indent="-381000" lvl="0" marL="457200" rtl="0" algn="l">
              <a:spcBef>
                <a:spcPts val="0"/>
              </a:spcBef>
              <a:spcAft>
                <a:spcPts val="0"/>
              </a:spcAft>
              <a:buSzPts val="2400"/>
              <a:buAutoNum type="arabicPeriod"/>
            </a:pPr>
            <a:r>
              <a:rPr lang="en" sz="2400"/>
              <a:t>Proofread</a:t>
            </a:r>
            <a:endParaRPr sz="2400"/>
          </a:p>
          <a:p>
            <a:pPr indent="-381000" lvl="0" marL="457200" rtl="0" algn="l">
              <a:spcBef>
                <a:spcPts val="0"/>
              </a:spcBef>
              <a:spcAft>
                <a:spcPts val="0"/>
              </a:spcAft>
              <a:buSzPts val="2400"/>
              <a:buAutoNum type="arabicPeriod"/>
            </a:pPr>
            <a:r>
              <a:rPr lang="en" sz="2400"/>
              <a:t>Follow up with answers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a:t>
            </a:r>
            <a:r>
              <a:rPr lang="en"/>
              <a:t>Research</a:t>
            </a:r>
            <a:endParaRPr/>
          </a:p>
        </p:txBody>
      </p:sp>
      <p:sp>
        <p:nvSpPr>
          <p:cNvPr id="107" name="Google Shape;107;p18"/>
          <p:cNvSpPr txBox="1"/>
          <p:nvPr>
            <p:ph idx="1" type="body"/>
          </p:nvPr>
        </p:nvSpPr>
        <p:spPr>
          <a:xfrm>
            <a:off x="311700" y="1152475"/>
            <a:ext cx="8520600" cy="25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Put in a good faith effort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grpSp>
        <p:nvGrpSpPr>
          <p:cNvPr id="108" name="Google Shape;108;p18"/>
          <p:cNvGrpSpPr/>
          <p:nvPr/>
        </p:nvGrpSpPr>
        <p:grpSpPr>
          <a:xfrm>
            <a:off x="388413" y="2165048"/>
            <a:ext cx="3278700" cy="1351577"/>
            <a:chOff x="5657063" y="575673"/>
            <a:chExt cx="3278700" cy="1351577"/>
          </a:xfrm>
        </p:grpSpPr>
        <p:pic>
          <p:nvPicPr>
            <p:cNvPr id="109" name="Google Shape;109;p18"/>
            <p:cNvPicPr preferRelativeResize="0"/>
            <p:nvPr/>
          </p:nvPicPr>
          <p:blipFill>
            <a:blip r:embed="rId3">
              <a:alphaModFix/>
            </a:blip>
            <a:stretch>
              <a:fillRect/>
            </a:stretch>
          </p:blipFill>
          <p:spPr>
            <a:xfrm>
              <a:off x="6037000" y="575673"/>
              <a:ext cx="2518822" cy="852075"/>
            </a:xfrm>
            <a:prstGeom prst="rect">
              <a:avLst/>
            </a:prstGeom>
            <a:noFill/>
            <a:ln>
              <a:noFill/>
            </a:ln>
          </p:spPr>
        </p:pic>
        <p:sp>
          <p:nvSpPr>
            <p:cNvPr id="110" name="Google Shape;110;p18"/>
            <p:cNvSpPr txBox="1"/>
            <p:nvPr/>
          </p:nvSpPr>
          <p:spPr>
            <a:xfrm>
              <a:off x="5657063" y="1465550"/>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Search engine (Google, etc)</a:t>
              </a:r>
              <a:endParaRPr/>
            </a:p>
          </p:txBody>
        </p:sp>
      </p:grpSp>
      <p:grpSp>
        <p:nvGrpSpPr>
          <p:cNvPr id="111" name="Google Shape;111;p18"/>
          <p:cNvGrpSpPr/>
          <p:nvPr/>
        </p:nvGrpSpPr>
        <p:grpSpPr>
          <a:xfrm>
            <a:off x="6100250" y="569825"/>
            <a:ext cx="3278700" cy="1738350"/>
            <a:chOff x="6174975" y="1766625"/>
            <a:chExt cx="3278700" cy="1738350"/>
          </a:xfrm>
        </p:grpSpPr>
        <p:pic>
          <p:nvPicPr>
            <p:cNvPr id="112" name="Google Shape;112;p18"/>
            <p:cNvPicPr preferRelativeResize="0"/>
            <p:nvPr/>
          </p:nvPicPr>
          <p:blipFill>
            <a:blip r:embed="rId4">
              <a:alphaModFix/>
            </a:blip>
            <a:stretch>
              <a:fillRect/>
            </a:stretch>
          </p:blipFill>
          <p:spPr>
            <a:xfrm flipH="1">
              <a:off x="7245952" y="1766625"/>
              <a:ext cx="1136749" cy="1136749"/>
            </a:xfrm>
            <a:prstGeom prst="rect">
              <a:avLst/>
            </a:prstGeom>
            <a:noFill/>
            <a:ln>
              <a:noFill/>
            </a:ln>
          </p:spPr>
        </p:pic>
        <p:sp>
          <p:nvSpPr>
            <p:cNvPr id="113" name="Google Shape;113;p18"/>
            <p:cNvSpPr txBox="1"/>
            <p:nvPr/>
          </p:nvSpPr>
          <p:spPr>
            <a:xfrm>
              <a:off x="6174975" y="3043275"/>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Manual/documentation</a:t>
              </a:r>
              <a:endParaRPr/>
            </a:p>
          </p:txBody>
        </p:sp>
      </p:grpSp>
      <p:grpSp>
        <p:nvGrpSpPr>
          <p:cNvPr id="114" name="Google Shape;114;p18"/>
          <p:cNvGrpSpPr/>
          <p:nvPr/>
        </p:nvGrpSpPr>
        <p:grpSpPr>
          <a:xfrm>
            <a:off x="3545875" y="550650"/>
            <a:ext cx="3278700" cy="1776700"/>
            <a:chOff x="4459450" y="1927250"/>
            <a:chExt cx="3278700" cy="1776700"/>
          </a:xfrm>
        </p:grpSpPr>
        <p:pic>
          <p:nvPicPr>
            <p:cNvPr id="115" name="Google Shape;115;p18"/>
            <p:cNvPicPr preferRelativeResize="0"/>
            <p:nvPr/>
          </p:nvPicPr>
          <p:blipFill>
            <a:blip r:embed="rId5">
              <a:alphaModFix/>
            </a:blip>
            <a:stretch>
              <a:fillRect/>
            </a:stretch>
          </p:blipFill>
          <p:spPr>
            <a:xfrm>
              <a:off x="5454300" y="1927250"/>
              <a:ext cx="1288999" cy="1289000"/>
            </a:xfrm>
            <a:prstGeom prst="rect">
              <a:avLst/>
            </a:prstGeom>
            <a:noFill/>
            <a:ln>
              <a:noFill/>
            </a:ln>
          </p:spPr>
        </p:pic>
        <p:sp>
          <p:nvSpPr>
            <p:cNvPr id="116" name="Google Shape;116;p18"/>
            <p:cNvSpPr txBox="1"/>
            <p:nvPr/>
          </p:nvSpPr>
          <p:spPr>
            <a:xfrm>
              <a:off x="4459450" y="3242250"/>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README or FAQ</a:t>
              </a:r>
              <a:endParaRPr/>
            </a:p>
          </p:txBody>
        </p:sp>
      </p:grpSp>
      <p:grpSp>
        <p:nvGrpSpPr>
          <p:cNvPr id="117" name="Google Shape;117;p18"/>
          <p:cNvGrpSpPr/>
          <p:nvPr/>
        </p:nvGrpSpPr>
        <p:grpSpPr>
          <a:xfrm>
            <a:off x="3271950" y="2687725"/>
            <a:ext cx="3278700" cy="1473325"/>
            <a:chOff x="6100250" y="3242250"/>
            <a:chExt cx="3278700" cy="1473325"/>
          </a:xfrm>
        </p:grpSpPr>
        <p:pic>
          <p:nvPicPr>
            <p:cNvPr id="118" name="Google Shape;118;p18"/>
            <p:cNvPicPr preferRelativeResize="0"/>
            <p:nvPr/>
          </p:nvPicPr>
          <p:blipFill>
            <a:blip r:embed="rId6">
              <a:alphaModFix/>
            </a:blip>
            <a:stretch>
              <a:fillRect/>
            </a:stretch>
          </p:blipFill>
          <p:spPr>
            <a:xfrm>
              <a:off x="6860800" y="3242250"/>
              <a:ext cx="1757599" cy="988651"/>
            </a:xfrm>
            <a:prstGeom prst="rect">
              <a:avLst/>
            </a:prstGeom>
            <a:noFill/>
            <a:ln>
              <a:noFill/>
            </a:ln>
          </p:spPr>
        </p:pic>
        <p:sp>
          <p:nvSpPr>
            <p:cNvPr id="119" name="Google Shape;119;p18"/>
            <p:cNvSpPr txBox="1"/>
            <p:nvPr/>
          </p:nvSpPr>
          <p:spPr>
            <a:xfrm>
              <a:off x="6100250" y="4253875"/>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Source code</a:t>
              </a:r>
              <a:endParaRPr/>
            </a:p>
          </p:txBody>
        </p:sp>
      </p:grpSp>
      <p:grpSp>
        <p:nvGrpSpPr>
          <p:cNvPr id="120" name="Google Shape;120;p18"/>
          <p:cNvGrpSpPr/>
          <p:nvPr/>
        </p:nvGrpSpPr>
        <p:grpSpPr>
          <a:xfrm>
            <a:off x="5781225" y="2687715"/>
            <a:ext cx="3278700" cy="2191635"/>
            <a:chOff x="4204400" y="3413565"/>
            <a:chExt cx="3278700" cy="2191635"/>
          </a:xfrm>
        </p:grpSpPr>
        <p:pic>
          <p:nvPicPr>
            <p:cNvPr id="121" name="Google Shape;121;p18"/>
            <p:cNvPicPr preferRelativeResize="0"/>
            <p:nvPr/>
          </p:nvPicPr>
          <p:blipFill>
            <a:blip r:embed="rId7">
              <a:alphaModFix/>
            </a:blip>
            <a:stretch>
              <a:fillRect/>
            </a:stretch>
          </p:blipFill>
          <p:spPr>
            <a:xfrm>
              <a:off x="5199250" y="3413565"/>
              <a:ext cx="1289001" cy="1729935"/>
            </a:xfrm>
            <a:prstGeom prst="rect">
              <a:avLst/>
            </a:prstGeom>
            <a:noFill/>
            <a:ln>
              <a:noFill/>
            </a:ln>
          </p:spPr>
        </p:pic>
        <p:sp>
          <p:nvSpPr>
            <p:cNvPr id="122" name="Google Shape;122;p18"/>
            <p:cNvSpPr txBox="1"/>
            <p:nvPr/>
          </p:nvSpPr>
          <p:spPr>
            <a:xfrm>
              <a:off x="4204400" y="5143500"/>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Experiment with solutions</a:t>
              </a:r>
              <a:endParaRPr/>
            </a:p>
          </p:txBody>
        </p:sp>
      </p:grpSp>
      <p:sp>
        <p:nvSpPr>
          <p:cNvPr id="123" name="Google Shape;123;p18"/>
          <p:cNvSpPr txBox="1"/>
          <p:nvPr/>
        </p:nvSpPr>
        <p:spPr>
          <a:xfrm>
            <a:off x="167800" y="4521425"/>
            <a:ext cx="74337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2"/>
                </a:solidFill>
              </a:rPr>
              <a:t>Rule of thumb: if stuck for 1 hour, ask a question</a:t>
            </a:r>
            <a:endParaRPr b="1" sz="1800">
              <a:solidFill>
                <a:schemeClr val="dk2"/>
              </a:solidFill>
            </a:endParaRPr>
          </a:p>
          <a:p>
            <a:pPr indent="0" lvl="0" marL="0" rtl="0" algn="l">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Give context</a:t>
            </a:r>
            <a:endParaRPr/>
          </a:p>
        </p:txBody>
      </p:sp>
      <p:sp>
        <p:nvSpPr>
          <p:cNvPr id="129" name="Google Shape;129;p19"/>
          <p:cNvSpPr txBox="1"/>
          <p:nvPr/>
        </p:nvSpPr>
        <p:spPr>
          <a:xfrm>
            <a:off x="247175" y="2571750"/>
            <a:ext cx="135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Goal</a:t>
            </a:r>
            <a:endParaRPr b="1" sz="2400">
              <a:solidFill>
                <a:srgbClr val="351C75"/>
              </a:solidFill>
            </a:endParaRPr>
          </a:p>
        </p:txBody>
      </p:sp>
      <p:sp>
        <p:nvSpPr>
          <p:cNvPr id="130" name="Google Shape;130;p19"/>
          <p:cNvSpPr txBox="1"/>
          <p:nvPr/>
        </p:nvSpPr>
        <p:spPr>
          <a:xfrm>
            <a:off x="994550" y="3547975"/>
            <a:ext cx="2483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Step you’re on</a:t>
            </a:r>
            <a:endParaRPr b="1" sz="2400">
              <a:solidFill>
                <a:srgbClr val="351C75"/>
              </a:solidFill>
            </a:endParaRPr>
          </a:p>
        </p:txBody>
      </p:sp>
      <p:sp>
        <p:nvSpPr>
          <p:cNvPr id="131" name="Google Shape;131;p19"/>
          <p:cNvSpPr txBox="1"/>
          <p:nvPr/>
        </p:nvSpPr>
        <p:spPr>
          <a:xfrm>
            <a:off x="6220950" y="3547975"/>
            <a:ext cx="2483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Assumptions</a:t>
            </a:r>
            <a:endParaRPr b="1" sz="2400">
              <a:solidFill>
                <a:srgbClr val="351C75"/>
              </a:solidFill>
            </a:endParaRPr>
          </a:p>
        </p:txBody>
      </p:sp>
      <p:sp>
        <p:nvSpPr>
          <p:cNvPr id="132" name="Google Shape;132;p19"/>
          <p:cNvSpPr txBox="1"/>
          <p:nvPr/>
        </p:nvSpPr>
        <p:spPr>
          <a:xfrm>
            <a:off x="2073150" y="1404675"/>
            <a:ext cx="3592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What you were doing</a:t>
            </a:r>
            <a:endParaRPr b="1" sz="2400">
              <a:solidFill>
                <a:srgbClr val="351C75"/>
              </a:solidFill>
            </a:endParaRPr>
          </a:p>
        </p:txBody>
      </p:sp>
      <p:sp>
        <p:nvSpPr>
          <p:cNvPr id="133" name="Google Shape;133;p19"/>
          <p:cNvSpPr/>
          <p:nvPr/>
        </p:nvSpPr>
        <p:spPr>
          <a:xfrm>
            <a:off x="1391275" y="1958775"/>
            <a:ext cx="7313375" cy="1770825"/>
          </a:xfrm>
          <a:custGeom>
            <a:rect b="b" l="l" r="r" t="t"/>
            <a:pathLst>
              <a:path extrusionOk="0" h="70833" w="292535">
                <a:moveTo>
                  <a:pt x="0" y="34416"/>
                </a:moveTo>
                <a:cubicBezTo>
                  <a:pt x="5391" y="33338"/>
                  <a:pt x="11021" y="33002"/>
                  <a:pt x="16476" y="33684"/>
                </a:cubicBezTo>
                <a:cubicBezTo>
                  <a:pt x="24869" y="34733"/>
                  <a:pt x="32659" y="43646"/>
                  <a:pt x="34050" y="51990"/>
                </a:cubicBezTo>
                <a:cubicBezTo>
                  <a:pt x="34592" y="55243"/>
                  <a:pt x="31078" y="59136"/>
                  <a:pt x="27826" y="59679"/>
                </a:cubicBezTo>
                <a:cubicBezTo>
                  <a:pt x="24434" y="60246"/>
                  <a:pt x="19099" y="58331"/>
                  <a:pt x="18673" y="54919"/>
                </a:cubicBezTo>
                <a:cubicBezTo>
                  <a:pt x="17603" y="46356"/>
                  <a:pt x="32795" y="41518"/>
                  <a:pt x="41372" y="42471"/>
                </a:cubicBezTo>
                <a:cubicBezTo>
                  <a:pt x="46605" y="43052"/>
                  <a:pt x="48986" y="49776"/>
                  <a:pt x="52356" y="53821"/>
                </a:cubicBezTo>
                <a:cubicBezTo>
                  <a:pt x="53418" y="55096"/>
                  <a:pt x="54995" y="57407"/>
                  <a:pt x="53821" y="58580"/>
                </a:cubicBezTo>
                <a:cubicBezTo>
                  <a:pt x="51402" y="60997"/>
                  <a:pt x="46240" y="61081"/>
                  <a:pt x="43569" y="58946"/>
                </a:cubicBezTo>
                <a:cubicBezTo>
                  <a:pt x="41344" y="57167"/>
                  <a:pt x="40831" y="53073"/>
                  <a:pt x="42105" y="50525"/>
                </a:cubicBezTo>
                <a:cubicBezTo>
                  <a:pt x="43798" y="47140"/>
                  <a:pt x="49021" y="47291"/>
                  <a:pt x="52722" y="46498"/>
                </a:cubicBezTo>
                <a:cubicBezTo>
                  <a:pt x="57593" y="45455"/>
                  <a:pt x="61484" y="41705"/>
                  <a:pt x="65537" y="38809"/>
                </a:cubicBezTo>
                <a:cubicBezTo>
                  <a:pt x="67190" y="37628"/>
                  <a:pt x="70663" y="37545"/>
                  <a:pt x="70663" y="35514"/>
                </a:cubicBezTo>
                <a:cubicBezTo>
                  <a:pt x="70663" y="32163"/>
                  <a:pt x="65289" y="31418"/>
                  <a:pt x="62242" y="30022"/>
                </a:cubicBezTo>
                <a:cubicBezTo>
                  <a:pt x="56383" y="27337"/>
                  <a:pt x="50255" y="22535"/>
                  <a:pt x="43935" y="23798"/>
                </a:cubicBezTo>
                <a:cubicBezTo>
                  <a:pt x="40464" y="24492"/>
                  <a:pt x="37195" y="27996"/>
                  <a:pt x="36613" y="31487"/>
                </a:cubicBezTo>
                <a:cubicBezTo>
                  <a:pt x="34605" y="43541"/>
                  <a:pt x="60733" y="35464"/>
                  <a:pt x="72859" y="36979"/>
                </a:cubicBezTo>
                <a:cubicBezTo>
                  <a:pt x="78566" y="37692"/>
                  <a:pt x="82862" y="50405"/>
                  <a:pt x="77985" y="53454"/>
                </a:cubicBezTo>
                <a:cubicBezTo>
                  <a:pt x="73013" y="56562"/>
                  <a:pt x="66232" y="54886"/>
                  <a:pt x="60411" y="54187"/>
                </a:cubicBezTo>
                <a:cubicBezTo>
                  <a:pt x="54879" y="53523"/>
                  <a:pt x="45766" y="51703"/>
                  <a:pt x="45766" y="46132"/>
                </a:cubicBezTo>
                <a:cubicBezTo>
                  <a:pt x="45766" y="42739"/>
                  <a:pt x="50702" y="41245"/>
                  <a:pt x="53821" y="39908"/>
                </a:cubicBezTo>
                <a:cubicBezTo>
                  <a:pt x="59454" y="37494"/>
                  <a:pt x="65542" y="34461"/>
                  <a:pt x="68832" y="29290"/>
                </a:cubicBezTo>
                <a:cubicBezTo>
                  <a:pt x="71318" y="25383"/>
                  <a:pt x="73644" y="20722"/>
                  <a:pt x="73225" y="16110"/>
                </a:cubicBezTo>
                <a:cubicBezTo>
                  <a:pt x="72904" y="12577"/>
                  <a:pt x="71071" y="7554"/>
                  <a:pt x="73958" y="5492"/>
                </a:cubicBezTo>
                <a:cubicBezTo>
                  <a:pt x="79429" y="1586"/>
                  <a:pt x="86640" y="0"/>
                  <a:pt x="93362" y="0"/>
                </a:cubicBezTo>
                <a:cubicBezTo>
                  <a:pt x="96314" y="0"/>
                  <a:pt x="97271" y="4777"/>
                  <a:pt x="97756" y="7689"/>
                </a:cubicBezTo>
                <a:cubicBezTo>
                  <a:pt x="99019" y="15269"/>
                  <a:pt x="79858" y="27673"/>
                  <a:pt x="78351" y="20137"/>
                </a:cubicBezTo>
                <a:cubicBezTo>
                  <a:pt x="77404" y="15403"/>
                  <a:pt x="87438" y="16244"/>
                  <a:pt x="92264" y="16110"/>
                </a:cubicBezTo>
                <a:cubicBezTo>
                  <a:pt x="99391" y="15912"/>
                  <a:pt x="109223" y="12967"/>
                  <a:pt x="113499" y="18672"/>
                </a:cubicBezTo>
                <a:cubicBezTo>
                  <a:pt x="116890" y="23196"/>
                  <a:pt x="113004" y="30733"/>
                  <a:pt x="109472" y="35148"/>
                </a:cubicBezTo>
                <a:cubicBezTo>
                  <a:pt x="107314" y="37845"/>
                  <a:pt x="103492" y="40516"/>
                  <a:pt x="103980" y="43935"/>
                </a:cubicBezTo>
                <a:cubicBezTo>
                  <a:pt x="104610" y="48345"/>
                  <a:pt x="112813" y="42704"/>
                  <a:pt x="117161" y="41738"/>
                </a:cubicBezTo>
                <a:cubicBezTo>
                  <a:pt x="125458" y="39894"/>
                  <a:pt x="142161" y="40999"/>
                  <a:pt x="140959" y="32585"/>
                </a:cubicBezTo>
                <a:cubicBezTo>
                  <a:pt x="139937" y="25428"/>
                  <a:pt x="123416" y="17782"/>
                  <a:pt x="120822" y="24530"/>
                </a:cubicBezTo>
                <a:cubicBezTo>
                  <a:pt x="119068" y="29092"/>
                  <a:pt x="117157" y="35265"/>
                  <a:pt x="120090" y="39175"/>
                </a:cubicBezTo>
                <a:cubicBezTo>
                  <a:pt x="124060" y="44466"/>
                  <a:pt x="135205" y="42786"/>
                  <a:pt x="137297" y="49061"/>
                </a:cubicBezTo>
                <a:cubicBezTo>
                  <a:pt x="137871" y="50782"/>
                  <a:pt x="136918" y="53098"/>
                  <a:pt x="135467" y="54187"/>
                </a:cubicBezTo>
                <a:cubicBezTo>
                  <a:pt x="130874" y="57632"/>
                  <a:pt x="123994" y="55176"/>
                  <a:pt x="118259" y="54919"/>
                </a:cubicBezTo>
                <a:cubicBezTo>
                  <a:pt x="111171" y="54602"/>
                  <a:pt x="104102" y="53948"/>
                  <a:pt x="97024" y="53454"/>
                </a:cubicBezTo>
                <a:cubicBezTo>
                  <a:pt x="93264" y="53191"/>
                  <a:pt x="84725" y="50859"/>
                  <a:pt x="87138" y="47963"/>
                </a:cubicBezTo>
                <a:cubicBezTo>
                  <a:pt x="96556" y="36662"/>
                  <a:pt x="115449" y="39669"/>
                  <a:pt x="129975" y="37345"/>
                </a:cubicBezTo>
                <a:cubicBezTo>
                  <a:pt x="140457" y="35668"/>
                  <a:pt x="150933" y="33929"/>
                  <a:pt x="161462" y="32585"/>
                </a:cubicBezTo>
                <a:cubicBezTo>
                  <a:pt x="164016" y="32259"/>
                  <a:pt x="167172" y="31669"/>
                  <a:pt x="169150" y="33317"/>
                </a:cubicBezTo>
                <a:cubicBezTo>
                  <a:pt x="172651" y="36234"/>
                  <a:pt x="175948" y="42056"/>
                  <a:pt x="173910" y="46132"/>
                </a:cubicBezTo>
                <a:cubicBezTo>
                  <a:pt x="171743" y="50465"/>
                  <a:pt x="163722" y="50872"/>
                  <a:pt x="162926" y="55651"/>
                </a:cubicBezTo>
                <a:cubicBezTo>
                  <a:pt x="162307" y="59367"/>
                  <a:pt x="169370" y="62533"/>
                  <a:pt x="167686" y="65903"/>
                </a:cubicBezTo>
                <a:cubicBezTo>
                  <a:pt x="164685" y="71908"/>
                  <a:pt x="147624" y="63119"/>
                  <a:pt x="149746" y="56750"/>
                </a:cubicBezTo>
                <a:cubicBezTo>
                  <a:pt x="151347" y="51947"/>
                  <a:pt x="160050" y="50117"/>
                  <a:pt x="164391" y="52722"/>
                </a:cubicBezTo>
                <a:cubicBezTo>
                  <a:pt x="172896" y="57826"/>
                  <a:pt x="180984" y="75512"/>
                  <a:pt x="188921" y="69564"/>
                </a:cubicBezTo>
                <a:cubicBezTo>
                  <a:pt x="194014" y="65747"/>
                  <a:pt x="193917" y="55821"/>
                  <a:pt x="190386" y="50525"/>
                </a:cubicBezTo>
                <a:cubicBezTo>
                  <a:pt x="188505" y="47704"/>
                  <a:pt x="184976" y="45093"/>
                  <a:pt x="181599" y="45400"/>
                </a:cubicBezTo>
                <a:cubicBezTo>
                  <a:pt x="177537" y="45769"/>
                  <a:pt x="172921" y="50962"/>
                  <a:pt x="173910" y="54919"/>
                </a:cubicBezTo>
                <a:cubicBezTo>
                  <a:pt x="176814" y="66537"/>
                  <a:pt x="198938" y="61814"/>
                  <a:pt x="209790" y="56750"/>
                </a:cubicBezTo>
                <a:cubicBezTo>
                  <a:pt x="214330" y="54631"/>
                  <a:pt x="210376" y="46572"/>
                  <a:pt x="209058" y="41738"/>
                </a:cubicBezTo>
                <a:cubicBezTo>
                  <a:pt x="207397" y="35646"/>
                  <a:pt x="202645" y="29316"/>
                  <a:pt x="196610" y="27459"/>
                </a:cubicBezTo>
                <a:cubicBezTo>
                  <a:pt x="187974" y="24802"/>
                  <a:pt x="177557" y="29364"/>
                  <a:pt x="170615" y="35148"/>
                </a:cubicBezTo>
                <a:cubicBezTo>
                  <a:pt x="169103" y="36408"/>
                  <a:pt x="166911" y="38465"/>
                  <a:pt x="167686" y="40274"/>
                </a:cubicBezTo>
                <a:cubicBezTo>
                  <a:pt x="170954" y="47903"/>
                  <a:pt x="184436" y="42224"/>
                  <a:pt x="192583" y="40640"/>
                </a:cubicBezTo>
                <a:cubicBezTo>
                  <a:pt x="199560" y="39284"/>
                  <a:pt x="210443" y="41380"/>
                  <a:pt x="213086" y="34782"/>
                </a:cubicBezTo>
                <a:cubicBezTo>
                  <a:pt x="216956" y="25121"/>
                  <a:pt x="185958" y="17979"/>
                  <a:pt x="193315" y="10618"/>
                </a:cubicBezTo>
                <a:cubicBezTo>
                  <a:pt x="200203" y="3727"/>
                  <a:pt x="212179" y="3424"/>
                  <a:pt x="221873" y="4394"/>
                </a:cubicBezTo>
                <a:cubicBezTo>
                  <a:pt x="227742" y="4981"/>
                  <a:pt x="235542" y="6346"/>
                  <a:pt x="237982" y="11716"/>
                </a:cubicBezTo>
                <a:cubicBezTo>
                  <a:pt x="239946" y="16038"/>
                  <a:pt x="232718" y="20880"/>
                  <a:pt x="228097" y="21968"/>
                </a:cubicBezTo>
                <a:cubicBezTo>
                  <a:pt x="224428" y="22832"/>
                  <a:pt x="215798" y="19372"/>
                  <a:pt x="218211" y="16476"/>
                </a:cubicBezTo>
                <a:cubicBezTo>
                  <a:pt x="227986" y="4748"/>
                  <a:pt x="251552" y="5773"/>
                  <a:pt x="263977" y="14645"/>
                </a:cubicBezTo>
                <a:cubicBezTo>
                  <a:pt x="268357" y="17773"/>
                  <a:pt x="272229" y="22836"/>
                  <a:pt x="272764" y="28192"/>
                </a:cubicBezTo>
                <a:cubicBezTo>
                  <a:pt x="273235" y="32907"/>
                  <a:pt x="272342" y="38753"/>
                  <a:pt x="275693" y="42104"/>
                </a:cubicBezTo>
                <a:cubicBezTo>
                  <a:pt x="279696" y="46107"/>
                  <a:pt x="286873" y="44301"/>
                  <a:pt x="292535" y="44301"/>
                </a:cubicBezTo>
              </a:path>
            </a:pathLst>
          </a:custGeom>
          <a:noFill/>
          <a:ln cap="flat" cmpd="sng" w="38100">
            <a:solidFill>
              <a:schemeClr val="dk2"/>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Be specific</a:t>
            </a:r>
            <a:endParaRPr/>
          </a:p>
        </p:txBody>
      </p:sp>
      <p:grpSp>
        <p:nvGrpSpPr>
          <p:cNvPr id="139" name="Google Shape;139;p20"/>
          <p:cNvGrpSpPr/>
          <p:nvPr/>
        </p:nvGrpSpPr>
        <p:grpSpPr>
          <a:xfrm>
            <a:off x="443663" y="3062250"/>
            <a:ext cx="3483000" cy="1820425"/>
            <a:chOff x="1395613" y="3487350"/>
            <a:chExt cx="3483000" cy="1820425"/>
          </a:xfrm>
        </p:grpSpPr>
        <p:grpSp>
          <p:nvGrpSpPr>
            <p:cNvPr id="140" name="Google Shape;140;p20"/>
            <p:cNvGrpSpPr/>
            <p:nvPr/>
          </p:nvGrpSpPr>
          <p:grpSpPr>
            <a:xfrm>
              <a:off x="2169301" y="3487350"/>
              <a:ext cx="1903873" cy="1081526"/>
              <a:chOff x="5958701" y="3414125"/>
              <a:chExt cx="1903873" cy="1081526"/>
            </a:xfrm>
          </p:grpSpPr>
          <p:pic>
            <p:nvPicPr>
              <p:cNvPr id="141" name="Google Shape;141;p20"/>
              <p:cNvPicPr preferRelativeResize="0"/>
              <p:nvPr/>
            </p:nvPicPr>
            <p:blipFill>
              <a:blip r:embed="rId3">
                <a:alphaModFix/>
              </a:blip>
              <a:stretch>
                <a:fillRect/>
              </a:stretch>
            </p:blipFill>
            <p:spPr>
              <a:xfrm>
                <a:off x="6128300" y="3414125"/>
                <a:ext cx="649324" cy="649324"/>
              </a:xfrm>
              <a:prstGeom prst="rect">
                <a:avLst/>
              </a:prstGeom>
              <a:noFill/>
              <a:ln>
                <a:noFill/>
              </a:ln>
            </p:spPr>
          </p:pic>
          <p:pic>
            <p:nvPicPr>
              <p:cNvPr id="142" name="Google Shape;142;p20"/>
              <p:cNvPicPr preferRelativeResize="0"/>
              <p:nvPr/>
            </p:nvPicPr>
            <p:blipFill>
              <a:blip r:embed="rId4">
                <a:alphaModFix/>
              </a:blip>
              <a:stretch>
                <a:fillRect/>
              </a:stretch>
            </p:blipFill>
            <p:spPr>
              <a:xfrm>
                <a:off x="5958701" y="3795726"/>
                <a:ext cx="699924" cy="699924"/>
              </a:xfrm>
              <a:prstGeom prst="rect">
                <a:avLst/>
              </a:prstGeom>
              <a:noFill/>
              <a:ln>
                <a:noFill/>
              </a:ln>
            </p:spPr>
          </p:pic>
          <p:pic>
            <p:nvPicPr>
              <p:cNvPr id="143" name="Google Shape;143;p20"/>
              <p:cNvPicPr preferRelativeResize="0"/>
              <p:nvPr/>
            </p:nvPicPr>
            <p:blipFill>
              <a:blip r:embed="rId5">
                <a:alphaModFix/>
              </a:blip>
              <a:stretch>
                <a:fillRect/>
              </a:stretch>
            </p:blipFill>
            <p:spPr>
              <a:xfrm>
                <a:off x="6601852" y="3452426"/>
                <a:ext cx="649321" cy="572700"/>
              </a:xfrm>
              <a:prstGeom prst="rect">
                <a:avLst/>
              </a:prstGeom>
              <a:noFill/>
              <a:ln>
                <a:noFill/>
              </a:ln>
            </p:spPr>
          </p:pic>
          <p:pic>
            <p:nvPicPr>
              <p:cNvPr id="144" name="Google Shape;144;p20"/>
              <p:cNvPicPr preferRelativeResize="0"/>
              <p:nvPr/>
            </p:nvPicPr>
            <p:blipFill>
              <a:blip r:embed="rId6">
                <a:alphaModFix/>
              </a:blip>
              <a:stretch>
                <a:fillRect/>
              </a:stretch>
            </p:blipFill>
            <p:spPr>
              <a:xfrm flipH="1" rot="10800000">
                <a:off x="6233326" y="4063451"/>
                <a:ext cx="1629248" cy="337950"/>
              </a:xfrm>
              <a:prstGeom prst="rect">
                <a:avLst/>
              </a:prstGeom>
              <a:noFill/>
              <a:ln>
                <a:noFill/>
              </a:ln>
            </p:spPr>
          </p:pic>
        </p:grpSp>
        <p:sp>
          <p:nvSpPr>
            <p:cNvPr id="145" name="Google Shape;145;p20"/>
            <p:cNvSpPr txBox="1"/>
            <p:nvPr/>
          </p:nvSpPr>
          <p:spPr>
            <a:xfrm>
              <a:off x="1395613" y="4568875"/>
              <a:ext cx="3483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Tools/environment you’re using (including version numbers)</a:t>
              </a:r>
              <a:endParaRPr sz="1800"/>
            </a:p>
          </p:txBody>
        </p:sp>
      </p:grpSp>
      <p:grpSp>
        <p:nvGrpSpPr>
          <p:cNvPr id="146" name="Google Shape;146;p20"/>
          <p:cNvGrpSpPr/>
          <p:nvPr/>
        </p:nvGrpSpPr>
        <p:grpSpPr>
          <a:xfrm>
            <a:off x="6173975" y="2807275"/>
            <a:ext cx="2453100" cy="1562275"/>
            <a:chOff x="5789550" y="2880475"/>
            <a:chExt cx="2453100" cy="1562275"/>
          </a:xfrm>
        </p:grpSpPr>
        <p:pic>
          <p:nvPicPr>
            <p:cNvPr id="147" name="Google Shape;147;p20"/>
            <p:cNvPicPr preferRelativeResize="0"/>
            <p:nvPr/>
          </p:nvPicPr>
          <p:blipFill>
            <a:blip r:embed="rId7">
              <a:alphaModFix/>
            </a:blip>
            <a:stretch>
              <a:fillRect/>
            </a:stretch>
          </p:blipFill>
          <p:spPr>
            <a:xfrm>
              <a:off x="6425526" y="2880475"/>
              <a:ext cx="1181178" cy="1100575"/>
            </a:xfrm>
            <a:prstGeom prst="rect">
              <a:avLst/>
            </a:prstGeom>
            <a:noFill/>
            <a:ln>
              <a:noFill/>
            </a:ln>
          </p:spPr>
        </p:pic>
        <p:sp>
          <p:nvSpPr>
            <p:cNvPr id="148" name="Google Shape;148;p20"/>
            <p:cNvSpPr txBox="1"/>
            <p:nvPr/>
          </p:nvSpPr>
          <p:spPr>
            <a:xfrm>
              <a:off x="5789550" y="3981050"/>
              <a:ext cx="2453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Any error messages*</a:t>
              </a:r>
              <a:endParaRPr sz="1800"/>
            </a:p>
          </p:txBody>
        </p:sp>
      </p:grpSp>
      <p:grpSp>
        <p:nvGrpSpPr>
          <p:cNvPr id="149" name="Google Shape;149;p20"/>
          <p:cNvGrpSpPr/>
          <p:nvPr/>
        </p:nvGrpSpPr>
        <p:grpSpPr>
          <a:xfrm>
            <a:off x="3621213" y="963450"/>
            <a:ext cx="2865000" cy="2578075"/>
            <a:chOff x="3483913" y="2171650"/>
            <a:chExt cx="2865000" cy="2578075"/>
          </a:xfrm>
        </p:grpSpPr>
        <p:pic>
          <p:nvPicPr>
            <p:cNvPr id="150" name="Google Shape;150;p20"/>
            <p:cNvPicPr preferRelativeResize="0"/>
            <p:nvPr/>
          </p:nvPicPr>
          <p:blipFill>
            <a:blip r:embed="rId8">
              <a:alphaModFix/>
            </a:blip>
            <a:stretch>
              <a:fillRect/>
            </a:stretch>
          </p:blipFill>
          <p:spPr>
            <a:xfrm>
              <a:off x="4135275" y="2171650"/>
              <a:ext cx="1562276" cy="1562276"/>
            </a:xfrm>
            <a:prstGeom prst="rect">
              <a:avLst/>
            </a:prstGeom>
            <a:noFill/>
            <a:ln>
              <a:noFill/>
            </a:ln>
          </p:spPr>
        </p:pic>
        <p:sp>
          <p:nvSpPr>
            <p:cNvPr id="151" name="Google Shape;151;p20"/>
            <p:cNvSpPr txBox="1"/>
            <p:nvPr/>
          </p:nvSpPr>
          <p:spPr>
            <a:xfrm>
              <a:off x="3483913" y="3733925"/>
              <a:ext cx="2865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What you’ve already searched for or tried</a:t>
              </a:r>
              <a:endParaRPr sz="1800"/>
            </a:p>
            <a:p>
              <a:pPr indent="0" lvl="0" marL="0" rtl="0" algn="ctr">
                <a:spcBef>
                  <a:spcPts val="0"/>
                </a:spcBef>
                <a:spcAft>
                  <a:spcPts val="0"/>
                </a:spcAft>
                <a:buNone/>
              </a:pPr>
              <a:r>
                <a:rPr lang="en" sz="1800"/>
                <a:t>(and what happened)</a:t>
              </a:r>
              <a:endParaRPr sz="1800"/>
            </a:p>
          </p:txBody>
        </p:sp>
      </p:grpSp>
      <p:grpSp>
        <p:nvGrpSpPr>
          <p:cNvPr id="152" name="Google Shape;152;p20"/>
          <p:cNvGrpSpPr/>
          <p:nvPr/>
        </p:nvGrpSpPr>
        <p:grpSpPr>
          <a:xfrm>
            <a:off x="393625" y="1080438"/>
            <a:ext cx="3340800" cy="1919075"/>
            <a:chOff x="-411850" y="2407275"/>
            <a:chExt cx="3340800" cy="1919075"/>
          </a:xfrm>
        </p:grpSpPr>
        <p:pic>
          <p:nvPicPr>
            <p:cNvPr id="153" name="Google Shape;153;p20"/>
            <p:cNvPicPr preferRelativeResize="0"/>
            <p:nvPr/>
          </p:nvPicPr>
          <p:blipFill>
            <a:blip r:embed="rId9">
              <a:alphaModFix/>
            </a:blip>
            <a:stretch>
              <a:fillRect/>
            </a:stretch>
          </p:blipFill>
          <p:spPr>
            <a:xfrm>
              <a:off x="311702" y="2407275"/>
              <a:ext cx="1893698" cy="1180175"/>
            </a:xfrm>
            <a:prstGeom prst="rect">
              <a:avLst/>
            </a:prstGeom>
            <a:noFill/>
            <a:ln>
              <a:noFill/>
            </a:ln>
          </p:spPr>
        </p:pic>
        <p:sp>
          <p:nvSpPr>
            <p:cNvPr id="154" name="Google Shape;154;p20"/>
            <p:cNvSpPr txBox="1"/>
            <p:nvPr/>
          </p:nvSpPr>
          <p:spPr>
            <a:xfrm>
              <a:off x="-411850" y="3587450"/>
              <a:ext cx="3340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The symptoms - what do you expect, what is happening</a:t>
              </a:r>
              <a:endParaRPr sz="1800"/>
            </a:p>
          </p:txBody>
        </p:sp>
      </p:grpSp>
      <p:grpSp>
        <p:nvGrpSpPr>
          <p:cNvPr id="155" name="Google Shape;155;p20"/>
          <p:cNvGrpSpPr/>
          <p:nvPr/>
        </p:nvGrpSpPr>
        <p:grpSpPr>
          <a:xfrm>
            <a:off x="6247650" y="820475"/>
            <a:ext cx="2453100" cy="1450350"/>
            <a:chOff x="6247650" y="820475"/>
            <a:chExt cx="2453100" cy="1450350"/>
          </a:xfrm>
        </p:grpSpPr>
        <p:pic>
          <p:nvPicPr>
            <p:cNvPr id="156" name="Google Shape;156;p20"/>
            <p:cNvPicPr preferRelativeResize="0"/>
            <p:nvPr/>
          </p:nvPicPr>
          <p:blipFill>
            <a:blip r:embed="rId10">
              <a:alphaModFix/>
            </a:blip>
            <a:stretch>
              <a:fillRect/>
            </a:stretch>
          </p:blipFill>
          <p:spPr>
            <a:xfrm>
              <a:off x="6595400" y="820475"/>
              <a:ext cx="1757599" cy="988651"/>
            </a:xfrm>
            <a:prstGeom prst="rect">
              <a:avLst/>
            </a:prstGeom>
            <a:noFill/>
            <a:ln>
              <a:noFill/>
            </a:ln>
          </p:spPr>
        </p:pic>
        <p:sp>
          <p:nvSpPr>
            <p:cNvPr id="157" name="Google Shape;157;p20"/>
            <p:cNvSpPr txBox="1"/>
            <p:nvPr/>
          </p:nvSpPr>
          <p:spPr>
            <a:xfrm>
              <a:off x="6247650" y="1809125"/>
              <a:ext cx="2453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Relevant code*</a:t>
              </a:r>
              <a:endParaRPr sz="1800"/>
            </a:p>
          </p:txBody>
        </p:sp>
      </p:grpSp>
      <p:sp>
        <p:nvSpPr>
          <p:cNvPr id="158" name="Google Shape;158;p20"/>
          <p:cNvSpPr txBox="1"/>
          <p:nvPr/>
        </p:nvSpPr>
        <p:spPr>
          <a:xfrm>
            <a:off x="6672650" y="4604025"/>
            <a:ext cx="229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 see Step 5: be concise</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Be clear</a:t>
            </a:r>
            <a:endParaRPr/>
          </a:p>
        </p:txBody>
      </p:sp>
      <p:sp>
        <p:nvSpPr>
          <p:cNvPr id="164" name="Google Shape;164;p21"/>
          <p:cNvSpPr txBox="1"/>
          <p:nvPr>
            <p:ph idx="1" type="body"/>
          </p:nvPr>
        </p:nvSpPr>
        <p:spPr>
          <a:xfrm>
            <a:off x="1071150" y="1620125"/>
            <a:ext cx="7001700" cy="262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Summary of the problem or object-deviation</a:t>
            </a:r>
            <a:endParaRPr b="1"/>
          </a:p>
          <a:p>
            <a:pPr indent="0" lvl="0" marL="0" rtl="0" algn="l">
              <a:spcBef>
                <a:spcPts val="1200"/>
              </a:spcBef>
              <a:spcAft>
                <a:spcPts val="0"/>
              </a:spcAft>
              <a:buNone/>
            </a:pPr>
            <a:r>
              <a:rPr lang="en"/>
              <a:t>Context context </a:t>
            </a:r>
            <a:r>
              <a:rPr lang="en"/>
              <a:t>context context context context context context context context context context context context context context context context context context context context. </a:t>
            </a:r>
            <a:r>
              <a:rPr b="1" lang="en"/>
              <a:t>Clear question in question words with a question mark at the end?</a:t>
            </a:r>
            <a:r>
              <a:rPr lang="en"/>
              <a:t> Other stuff including code samples or things you’ve tried</a:t>
            </a:r>
            <a:endParaRPr/>
          </a:p>
          <a:p>
            <a:pPr indent="0" lvl="0" marL="0" rtl="0" algn="l">
              <a:spcBef>
                <a:spcPts val="1200"/>
              </a:spcBef>
              <a:spcAft>
                <a:spcPts val="1200"/>
              </a:spcAft>
              <a:buNone/>
            </a:pPr>
            <a:r>
              <a:t/>
            </a:r>
            <a:endParaRPr/>
          </a:p>
        </p:txBody>
      </p:sp>
      <p:grpSp>
        <p:nvGrpSpPr>
          <p:cNvPr id="165" name="Google Shape;165;p21"/>
          <p:cNvGrpSpPr/>
          <p:nvPr/>
        </p:nvGrpSpPr>
        <p:grpSpPr>
          <a:xfrm>
            <a:off x="311700" y="1041875"/>
            <a:ext cx="869700" cy="743100"/>
            <a:chOff x="311700" y="1041875"/>
            <a:chExt cx="869700" cy="743100"/>
          </a:xfrm>
        </p:grpSpPr>
        <p:sp>
          <p:nvSpPr>
            <p:cNvPr id="166" name="Google Shape;166;p21"/>
            <p:cNvSpPr txBox="1"/>
            <p:nvPr/>
          </p:nvSpPr>
          <p:spPr>
            <a:xfrm>
              <a:off x="311700" y="1041875"/>
              <a:ext cx="869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Title</a:t>
              </a:r>
              <a:endParaRPr b="1" sz="2400">
                <a:solidFill>
                  <a:srgbClr val="351C75"/>
                </a:solidFill>
              </a:endParaRPr>
            </a:p>
          </p:txBody>
        </p:sp>
        <p:cxnSp>
          <p:nvCxnSpPr>
            <p:cNvPr id="167" name="Google Shape;167;p21"/>
            <p:cNvCxnSpPr>
              <a:stCxn id="166" idx="2"/>
            </p:cNvCxnSpPr>
            <p:nvPr/>
          </p:nvCxnSpPr>
          <p:spPr>
            <a:xfrm>
              <a:off x="746550" y="1595975"/>
              <a:ext cx="360900" cy="189000"/>
            </a:xfrm>
            <a:prstGeom prst="straightConnector1">
              <a:avLst/>
            </a:prstGeom>
            <a:noFill/>
            <a:ln cap="flat" cmpd="sng" w="28575">
              <a:solidFill>
                <a:srgbClr val="351C75"/>
              </a:solidFill>
              <a:prstDash val="solid"/>
              <a:round/>
              <a:headEnd len="med" w="med" type="none"/>
              <a:tailEnd len="med" w="med" type="triangle"/>
            </a:ln>
          </p:spPr>
        </p:cxnSp>
      </p:grpSp>
      <p:grpSp>
        <p:nvGrpSpPr>
          <p:cNvPr id="168" name="Google Shape;168;p21"/>
          <p:cNvGrpSpPr/>
          <p:nvPr/>
        </p:nvGrpSpPr>
        <p:grpSpPr>
          <a:xfrm>
            <a:off x="3267675" y="645100"/>
            <a:ext cx="2211900" cy="1364750"/>
            <a:chOff x="3267675" y="645100"/>
            <a:chExt cx="2211900" cy="1364750"/>
          </a:xfrm>
        </p:grpSpPr>
        <p:sp>
          <p:nvSpPr>
            <p:cNvPr id="169" name="Google Shape;169;p21"/>
            <p:cNvSpPr txBox="1"/>
            <p:nvPr/>
          </p:nvSpPr>
          <p:spPr>
            <a:xfrm>
              <a:off x="3267675" y="645100"/>
              <a:ext cx="2211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351C75"/>
                  </a:solidFill>
                </a:rPr>
                <a:t>The thing having the problem</a:t>
              </a:r>
              <a:endParaRPr b="1" sz="1800">
                <a:solidFill>
                  <a:srgbClr val="351C75"/>
                </a:solidFill>
              </a:endParaRPr>
            </a:p>
          </p:txBody>
        </p:sp>
        <p:cxnSp>
          <p:nvCxnSpPr>
            <p:cNvPr id="170" name="Google Shape;170;p21"/>
            <p:cNvCxnSpPr>
              <a:stCxn id="169" idx="2"/>
              <a:endCxn id="171" idx="0"/>
            </p:cNvCxnSpPr>
            <p:nvPr/>
          </p:nvCxnSpPr>
          <p:spPr>
            <a:xfrm>
              <a:off x="4373625" y="1384000"/>
              <a:ext cx="157200" cy="345900"/>
            </a:xfrm>
            <a:prstGeom prst="straightConnector1">
              <a:avLst/>
            </a:prstGeom>
            <a:noFill/>
            <a:ln cap="flat" cmpd="sng" w="28575">
              <a:solidFill>
                <a:srgbClr val="351C75"/>
              </a:solidFill>
              <a:prstDash val="solid"/>
              <a:round/>
              <a:headEnd len="med" w="med" type="none"/>
              <a:tailEnd len="med" w="med" type="triangle"/>
            </a:ln>
          </p:spPr>
        </p:cxnSp>
        <p:sp>
          <p:nvSpPr>
            <p:cNvPr id="171" name="Google Shape;171;p21"/>
            <p:cNvSpPr/>
            <p:nvPr/>
          </p:nvSpPr>
          <p:spPr>
            <a:xfrm>
              <a:off x="4137150" y="1729950"/>
              <a:ext cx="787200" cy="279900"/>
            </a:xfrm>
            <a:prstGeom prst="ellipse">
              <a:avLst/>
            </a:prstGeom>
            <a:no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21"/>
          <p:cNvGrpSpPr/>
          <p:nvPr/>
        </p:nvGrpSpPr>
        <p:grpSpPr>
          <a:xfrm>
            <a:off x="4924400" y="736625"/>
            <a:ext cx="3468550" cy="1273225"/>
            <a:chOff x="4924400" y="736625"/>
            <a:chExt cx="3468550" cy="1273225"/>
          </a:xfrm>
        </p:grpSpPr>
        <p:grpSp>
          <p:nvGrpSpPr>
            <p:cNvPr id="173" name="Google Shape;173;p21"/>
            <p:cNvGrpSpPr/>
            <p:nvPr/>
          </p:nvGrpSpPr>
          <p:grpSpPr>
            <a:xfrm>
              <a:off x="5692650" y="736625"/>
              <a:ext cx="2700300" cy="1050000"/>
              <a:chOff x="5692650" y="736625"/>
              <a:chExt cx="2700300" cy="1050000"/>
            </a:xfrm>
          </p:grpSpPr>
          <p:sp>
            <p:nvSpPr>
              <p:cNvPr id="174" name="Google Shape;174;p21"/>
              <p:cNvSpPr txBox="1"/>
              <p:nvPr/>
            </p:nvSpPr>
            <p:spPr>
              <a:xfrm>
                <a:off x="5692650" y="736625"/>
                <a:ext cx="270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351C75"/>
                    </a:solidFill>
                  </a:rPr>
                  <a:t>Difference between expectation and reality</a:t>
                </a:r>
                <a:endParaRPr b="1" sz="1800">
                  <a:solidFill>
                    <a:srgbClr val="351C75"/>
                  </a:solidFill>
                </a:endParaRPr>
              </a:p>
            </p:txBody>
          </p:sp>
          <p:cxnSp>
            <p:nvCxnSpPr>
              <p:cNvPr id="175" name="Google Shape;175;p21"/>
              <p:cNvCxnSpPr>
                <a:stCxn id="174" idx="2"/>
                <a:endCxn id="176" idx="7"/>
              </p:cNvCxnSpPr>
              <p:nvPr/>
            </p:nvCxnSpPr>
            <p:spPr>
              <a:xfrm flipH="1">
                <a:off x="5885400" y="1475525"/>
                <a:ext cx="1157400" cy="311100"/>
              </a:xfrm>
              <a:prstGeom prst="straightConnector1">
                <a:avLst/>
              </a:prstGeom>
              <a:noFill/>
              <a:ln cap="flat" cmpd="sng" w="28575">
                <a:solidFill>
                  <a:srgbClr val="351C75"/>
                </a:solidFill>
                <a:prstDash val="solid"/>
                <a:round/>
                <a:headEnd len="med" w="med" type="none"/>
                <a:tailEnd len="med" w="med" type="triangle"/>
              </a:ln>
            </p:spPr>
          </p:cxnSp>
        </p:grpSp>
        <p:sp>
          <p:nvSpPr>
            <p:cNvPr id="176" name="Google Shape;176;p21"/>
            <p:cNvSpPr/>
            <p:nvPr/>
          </p:nvSpPr>
          <p:spPr>
            <a:xfrm>
              <a:off x="4924400" y="1748250"/>
              <a:ext cx="1125900" cy="261600"/>
            </a:xfrm>
            <a:prstGeom prst="ellipse">
              <a:avLst/>
            </a:prstGeom>
            <a:no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1"/>
          <p:cNvGrpSpPr/>
          <p:nvPr/>
        </p:nvGrpSpPr>
        <p:grpSpPr>
          <a:xfrm>
            <a:off x="109850" y="3258450"/>
            <a:ext cx="2910600" cy="1349100"/>
            <a:chOff x="220100" y="1728575"/>
            <a:chExt cx="2910600" cy="1349100"/>
          </a:xfrm>
        </p:grpSpPr>
        <p:sp>
          <p:nvSpPr>
            <p:cNvPr id="178" name="Google Shape;178;p21"/>
            <p:cNvSpPr txBox="1"/>
            <p:nvPr/>
          </p:nvSpPr>
          <p:spPr>
            <a:xfrm>
              <a:off x="220100" y="2154275"/>
              <a:ext cx="291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Bold question (NOT open-ended)</a:t>
              </a:r>
              <a:endParaRPr b="1" sz="2400">
                <a:solidFill>
                  <a:srgbClr val="351C75"/>
                </a:solidFill>
              </a:endParaRPr>
            </a:p>
          </p:txBody>
        </p:sp>
        <p:cxnSp>
          <p:nvCxnSpPr>
            <p:cNvPr id="179" name="Google Shape;179;p21"/>
            <p:cNvCxnSpPr>
              <a:stCxn id="178" idx="0"/>
            </p:cNvCxnSpPr>
            <p:nvPr/>
          </p:nvCxnSpPr>
          <p:spPr>
            <a:xfrm flipH="1" rot="10800000">
              <a:off x="1675400" y="1728575"/>
              <a:ext cx="274500" cy="425700"/>
            </a:xfrm>
            <a:prstGeom prst="straightConnector1">
              <a:avLst/>
            </a:prstGeom>
            <a:noFill/>
            <a:ln cap="flat" cmpd="sng" w="28575">
              <a:solidFill>
                <a:srgbClr val="351C75"/>
              </a:solidFill>
              <a:prstDash val="solid"/>
              <a:round/>
              <a:headEnd len="med" w="med" type="none"/>
              <a:tailEnd len="med" w="med" type="triangle"/>
            </a:ln>
          </p:spPr>
        </p:cxnSp>
      </p:grpSp>
      <p:sp>
        <p:nvSpPr>
          <p:cNvPr id="180" name="Google Shape;180;p21"/>
          <p:cNvSpPr txBox="1"/>
          <p:nvPr/>
        </p:nvSpPr>
        <p:spPr>
          <a:xfrm>
            <a:off x="3761400" y="3909600"/>
            <a:ext cx="5070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980000"/>
                </a:solidFill>
              </a:rPr>
              <a:t>Bad title: Why doesn’t this work? Please help!</a:t>
            </a:r>
            <a:endParaRPr sz="1800">
              <a:solidFill>
                <a:srgbClr val="980000"/>
              </a:solidFill>
            </a:endParaRPr>
          </a:p>
        </p:txBody>
      </p:sp>
      <p:sp>
        <p:nvSpPr>
          <p:cNvPr id="181" name="Google Shape;181;p21"/>
          <p:cNvSpPr txBox="1"/>
          <p:nvPr/>
        </p:nvSpPr>
        <p:spPr>
          <a:xfrm>
            <a:off x="3761400" y="4519650"/>
            <a:ext cx="5070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38761D"/>
                </a:solidFill>
              </a:rPr>
              <a:t>Good</a:t>
            </a:r>
            <a:r>
              <a:rPr lang="en" sz="1800">
                <a:solidFill>
                  <a:srgbClr val="38761D"/>
                </a:solidFill>
              </a:rPr>
              <a:t> title: Jupyter notebook crashes on startup</a:t>
            </a:r>
            <a:endParaRPr sz="1800">
              <a:solidFill>
                <a:srgbClr val="38761D"/>
              </a:solidFill>
            </a:endParaRPr>
          </a:p>
        </p:txBody>
      </p:sp>
      <p:grpSp>
        <p:nvGrpSpPr>
          <p:cNvPr id="182" name="Google Shape;182;p21"/>
          <p:cNvGrpSpPr/>
          <p:nvPr/>
        </p:nvGrpSpPr>
        <p:grpSpPr>
          <a:xfrm>
            <a:off x="4884475" y="4519650"/>
            <a:ext cx="3820200" cy="461700"/>
            <a:chOff x="4884475" y="4519650"/>
            <a:chExt cx="3820200" cy="461700"/>
          </a:xfrm>
        </p:grpSpPr>
        <p:sp>
          <p:nvSpPr>
            <p:cNvPr id="183" name="Google Shape;183;p21"/>
            <p:cNvSpPr/>
            <p:nvPr/>
          </p:nvSpPr>
          <p:spPr>
            <a:xfrm>
              <a:off x="4884475" y="4519650"/>
              <a:ext cx="1879800" cy="461700"/>
            </a:xfrm>
            <a:prstGeom prst="ellipse">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6764275" y="4519650"/>
              <a:ext cx="1940400" cy="461700"/>
            </a:xfrm>
            <a:prstGeom prst="ellipse">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