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93"/>
  </p:notesMasterIdLst>
  <p:sldIdLst>
    <p:sldId id="256" r:id="rId5"/>
    <p:sldId id="531" r:id="rId6"/>
    <p:sldId id="476" r:id="rId7"/>
    <p:sldId id="500" r:id="rId8"/>
    <p:sldId id="384" r:id="rId9"/>
    <p:sldId id="458" r:id="rId10"/>
    <p:sldId id="475" r:id="rId11"/>
    <p:sldId id="478" r:id="rId12"/>
    <p:sldId id="473" r:id="rId13"/>
    <p:sldId id="464" r:id="rId14"/>
    <p:sldId id="507" r:id="rId15"/>
    <p:sldId id="447" r:id="rId16"/>
    <p:sldId id="511" r:id="rId17"/>
    <p:sldId id="513" r:id="rId18"/>
    <p:sldId id="409" r:id="rId19"/>
    <p:sldId id="418" r:id="rId20"/>
    <p:sldId id="410" r:id="rId21"/>
    <p:sldId id="517" r:id="rId22"/>
    <p:sldId id="515" r:id="rId23"/>
    <p:sldId id="524" r:id="rId24"/>
    <p:sldId id="525" r:id="rId25"/>
    <p:sldId id="534" r:id="rId26"/>
    <p:sldId id="543" r:id="rId27"/>
    <p:sldId id="556" r:id="rId28"/>
    <p:sldId id="522" r:id="rId29"/>
    <p:sldId id="526" r:id="rId30"/>
    <p:sldId id="527" r:id="rId31"/>
    <p:sldId id="532" r:id="rId32"/>
    <p:sldId id="533" r:id="rId33"/>
    <p:sldId id="562" r:id="rId34"/>
    <p:sldId id="563" r:id="rId35"/>
    <p:sldId id="439" r:id="rId36"/>
    <p:sldId id="535" r:id="rId37"/>
    <p:sldId id="529" r:id="rId38"/>
    <p:sldId id="340" r:id="rId39"/>
    <p:sldId id="537" r:id="rId40"/>
    <p:sldId id="536" r:id="rId41"/>
    <p:sldId id="486" r:id="rId42"/>
    <p:sldId id="487" r:id="rId43"/>
    <p:sldId id="489" r:id="rId44"/>
    <p:sldId id="490" r:id="rId45"/>
    <p:sldId id="491" r:id="rId46"/>
    <p:sldId id="538" r:id="rId47"/>
    <p:sldId id="539" r:id="rId48"/>
    <p:sldId id="540" r:id="rId49"/>
    <p:sldId id="542" r:id="rId50"/>
    <p:sldId id="541" r:id="rId51"/>
    <p:sldId id="544" r:id="rId52"/>
    <p:sldId id="545" r:id="rId53"/>
    <p:sldId id="546" r:id="rId54"/>
    <p:sldId id="548" r:id="rId55"/>
    <p:sldId id="549" r:id="rId56"/>
    <p:sldId id="550" r:id="rId57"/>
    <p:sldId id="551" r:id="rId58"/>
    <p:sldId id="553" r:id="rId59"/>
    <p:sldId id="552" r:id="rId60"/>
    <p:sldId id="555" r:id="rId61"/>
    <p:sldId id="554" r:id="rId62"/>
    <p:sldId id="561" r:id="rId63"/>
    <p:sldId id="566" r:id="rId64"/>
    <p:sldId id="564" r:id="rId65"/>
    <p:sldId id="565" r:id="rId66"/>
    <p:sldId id="567" r:id="rId67"/>
    <p:sldId id="568" r:id="rId68"/>
    <p:sldId id="569" r:id="rId69"/>
    <p:sldId id="570" r:id="rId70"/>
    <p:sldId id="557" r:id="rId71"/>
    <p:sldId id="571" r:id="rId72"/>
    <p:sldId id="572" r:id="rId73"/>
    <p:sldId id="573" r:id="rId74"/>
    <p:sldId id="574" r:id="rId75"/>
    <p:sldId id="560" r:id="rId76"/>
    <p:sldId id="575" r:id="rId77"/>
    <p:sldId id="576" r:id="rId78"/>
    <p:sldId id="558" r:id="rId79"/>
    <p:sldId id="578" r:id="rId80"/>
    <p:sldId id="577" r:id="rId81"/>
    <p:sldId id="580" r:id="rId82"/>
    <p:sldId id="579" r:id="rId83"/>
    <p:sldId id="581" r:id="rId84"/>
    <p:sldId id="582" r:id="rId85"/>
    <p:sldId id="583" r:id="rId86"/>
    <p:sldId id="584" r:id="rId87"/>
    <p:sldId id="585" r:id="rId88"/>
    <p:sldId id="586" r:id="rId89"/>
    <p:sldId id="559" r:id="rId90"/>
    <p:sldId id="492" r:id="rId91"/>
    <p:sldId id="530" r:id="rId92"/>
  </p:sldIdLst>
  <p:sldSz cx="9144000" cy="5143500" type="screen16x9"/>
  <p:notesSz cx="6858000" cy="9144000"/>
  <p:embeddedFontLst>
    <p:embeddedFont>
      <p:font typeface="ＭＳ Ｐゴシック" panose="020B0600070205080204" pitchFamily="34" charset="-128"/>
      <p:regular r:id="rId94"/>
    </p:embeddedFont>
    <p:embeddedFont>
      <p:font typeface="Encode Sans Black" panose="020B0604020202020204" charset="0"/>
      <p:bold r:id="rId95"/>
    </p:embeddedFont>
    <p:embeddedFont>
      <p:font typeface="Merriweather Sans" pitchFamily="2" charset="0"/>
      <p:regular r:id="rId96"/>
      <p:bold r:id="rId97"/>
      <p:italic r:id="rId98"/>
      <p:boldItalic r:id="rId99"/>
    </p:embeddedFont>
    <p:embeddedFont>
      <p:font typeface="Open Sans" panose="020B0606030504020204" pitchFamily="34" charset="0"/>
      <p:regular r:id="rId100"/>
      <p:bold r:id="rId101"/>
      <p:italic r:id="rId102"/>
      <p:boldItalic r:id="rId10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04" roundtripDataSignature="AMtx7mh1OC3nQsa+HYyAALZGgW/rCUw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16C42-DF1E-48D2-A78B-0571189AA45E}" v="2370" dt="2024-02-13T20:28:35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72" autoAdjust="0"/>
  </p:normalViewPr>
  <p:slideViewPr>
    <p:cSldViewPr snapToGrid="0">
      <p:cViewPr varScale="1">
        <p:scale>
          <a:sx n="105" d="100"/>
          <a:sy n="105" d="100"/>
        </p:scale>
        <p:origin x="540" y="90"/>
      </p:cViewPr>
      <p:guideLst>
        <p:guide orient="horz" pos="1620"/>
        <p:guide pos="286"/>
      </p:guideLst>
    </p:cSldViewPr>
  </p:slideViewPr>
  <p:outlineViewPr>
    <p:cViewPr>
      <p:scale>
        <a:sx n="33" d="100"/>
        <a:sy n="33" d="100"/>
      </p:scale>
      <p:origin x="0" y="-14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9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font" Target="fonts/font2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10.fntdata"/><Relationship Id="rId108" Type="http://schemas.openxmlformats.org/officeDocument/2006/relationships/tableStyles" Target="tableStyles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microsoft.com/office/2016/11/relationships/changesInfo" Target="changesInfos/changesInfo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4.fntdata"/><Relationship Id="rId104" Type="http://customschemas.google.com/relationships/presentationmetadata" Target="meta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7.fntdata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notesMaster" Target="notesMasters/notesMaster1.xml"/><Relationship Id="rId98" Type="http://schemas.openxmlformats.org/officeDocument/2006/relationships/font" Target="fonts/font5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 Beck" userId="6bd686d7-7a4e-42b7-b67b-8693844c6b26" providerId="ADAL" clId="{96916C42-DF1E-48D2-A78B-0571189AA45E}"/>
    <pc:docChg chg="modSld">
      <pc:chgData name="David A Beck" userId="6bd686d7-7a4e-42b7-b67b-8693844c6b26" providerId="ADAL" clId="{96916C42-DF1E-48D2-A78B-0571189AA45E}" dt="2024-02-13T20:28:35.117" v="1" actId="20577"/>
      <pc:docMkLst>
        <pc:docMk/>
      </pc:docMkLst>
      <pc:sldChg chg="modSp">
        <pc:chgData name="David A Beck" userId="6bd686d7-7a4e-42b7-b67b-8693844c6b26" providerId="ADAL" clId="{96916C42-DF1E-48D2-A78B-0571189AA45E}" dt="2024-02-13T20:28:35.117" v="1" actId="20577"/>
        <pc:sldMkLst>
          <pc:docMk/>
          <pc:sldMk cId="128914315" sldId="552"/>
        </pc:sldMkLst>
        <pc:spChg chg="mod">
          <ac:chgData name="David A Beck" userId="6bd686d7-7a4e-42b7-b67b-8693844c6b26" providerId="ADAL" clId="{96916C42-DF1E-48D2-A78B-0571189AA45E}" dt="2024-02-13T20:28:35.117" v="1" actId="20577"/>
          <ac:spMkLst>
            <pc:docMk/>
            <pc:sldMk cId="128914315" sldId="552"/>
            <ac:spMk id="5" creationId="{FC7F600E-29B4-5ED4-27CB-7701E4492ED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1:56.1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1 184 24575,'45'-3'0,"0"-1"0,0-3 0,48-13 0,12-2 0,358-28-577,2 37-949,648 13 955,-6 1-525,-558-19 1096,4 0 0,190 4-1077,40 1 1375,-262 10 2685,436 4-1501,-593-1-2763,-315 0-5545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4.0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144 1 24575,'-1'0'0,"0"0"0,0 1 0,0-1 0,0 0 0,0 1 0,0-1 0,1 1 0,-1-1 0,0 1 0,0-1 0,1 1 0,-1 0 0,0-1 0,1 1 0,-1 0 0,0-1 0,1 1 0,-1 0 0,1 0 0,0 0 0,-1 1 0,-10 24 0,9-19 0,-13 37 0,3 1 0,-8 50 0,-7 100 0,25-182 0,-23 236-339,12 401 0,37-369 339,-19-246 0,2 0 0,1-1 0,2-1 0,2 1 0,0-2 0,19 33 0,-19-45 245,1-1 0,21 22-1,7 11-1665,-34-42-5405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1:57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1 866 24575,'202'-17'0,"-106"6"0,1393-122-2874,1520-105-441,-1195 58 1389,-1559 148 1914,1367-182 312,-1575 207 268,136-24 2628,-175 29-565,-22 4-1625,-27 5-580,25-2-699,1 1 0,-1 0 0,1 1 0,-16 10 0,21-10-6553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1:58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0 332 24575,'437'-10'0,"-201"9"-380,75 0-1143,1007 1-2274,548-1 1256,-1163-51 3617,-234 8-654,0 10 4826,-451 34-5035,1-2 1,-1 0 0,0-2-1,1 0 1,-2 0 0,23-10-1,4-1-213,1 1 0,0 3 0,72-9 0,-88 15 0,268-35 338,36-6-2041,-294 39-5123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1:59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1 168 24575,'15'-1'0,"1"0"0,22-5 0,-7 0 0,426-56-1112,472-1-1,-615 58 376,70 2-1132,988 4-1969,-435 1 2126,1393-2 2940,-2262 0-987,-8 1 1672,0-3 0,80-12 0,-110 6-988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0 381 24575,'35'7'0,"0"-2"0,52 1 0,-38-3 0,1778-15-3148,163-168 687,-207 14 2280,-1461 149 388,-218 13 316,-6-7 2333,-6 0-2017,-81 10-7665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1.3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60 24575,'14'4'0,"-1"0"0,1-2 0,-1 0 0,21 1 0,6 0 0,486 48-644,-162-19-2524,-351-31 2997,3545 149-3005,-2703-164 1998,-7-70 655,-531 28 523,391-58 0,-486 91 1897,-1 7 4256,-200 14-7082,-7 0-5523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1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24575,'534'10'0,"-272"-9"-579,704-2-2399,1292-50 2035,-1872 30 157,-339 18-2119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2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24575,'-1'134'-13,"5"274"41,33-2-193,153 440-584,-171-785-466,-5-20-4862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2:32:03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24575,'3'57'0,"3"0"0,23 99 0,-15-88 0,131 520-571,-92-425 286,112 239-1,21-52 275,-139-274 7,3-2 0,86 97 0,-123-155 318,-11-13-346,0 1 0,0-1 0,1 0-1,-1 0 1,1-1 0,0 1 0,0 0 0,0-1 0,0 0 0,0 0 0,0 0-1,1 0 1,-1 0 0,1 0 0,4 1 0,0-3-6794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94920-25B0-23CC-07BD-B1D02D14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C7AF38D5-BB35-4809-DF4A-600BFBB01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16374B5F-2055-1D7B-CB7E-1A39E7E01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681AE126-DAF2-40F8-28DD-EFFF39DAF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86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2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55A5E-D86E-831E-4633-3DB5F662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50592D47-1392-D014-F942-46C204E5DF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C43D9B8-59DD-BB7A-FA63-523B9616D1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F5CA1857-D486-2FE7-4BE8-A14A6A3D7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37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6CBA-6A1B-EE87-B582-B92BEF50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85388938-5788-CB72-7A30-4F5B82E494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5E5B8DD-F5E5-40E7-8897-2322EBFF84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CFE746F6-72BD-1FC4-7D57-41A74983E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81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62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>
          <a:extLst>
            <a:ext uri="{FF2B5EF4-FFF2-40B4-BE49-F238E27FC236}">
              <a16:creationId xmlns:a16="http://schemas.microsoft.com/office/drawing/2014/main" id="{79469CF0-7B20-C8B6-A2FB-72EADA29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>
            <a:extLst>
              <a:ext uri="{FF2B5EF4-FFF2-40B4-BE49-F238E27FC236}">
                <a16:creationId xmlns:a16="http://schemas.microsoft.com/office/drawing/2014/main" id="{CF4C7694-F08B-63DF-EC38-86DD83FB1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>
            <a:extLst>
              <a:ext uri="{FF2B5EF4-FFF2-40B4-BE49-F238E27FC236}">
                <a16:creationId xmlns:a16="http://schemas.microsoft.com/office/drawing/2014/main" id="{47354FF7-470D-C4A3-02C3-893569C22F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6098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AF46-88E4-8711-64E4-295A349AA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3D1B3DA0-0E60-3E6C-AFDC-A2F8F8F6F4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7A6769DB-775C-844E-6D1C-FECBF8C97A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051230B-A754-F327-8D43-F30FC99C8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37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29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4155F-B41E-433B-CD24-AFFC7B26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5D576873-30FE-2925-82F2-EB3A086C4B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3E9A18EA-7F63-BA5B-4B34-CB15EBFA42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Question: From the perspective of evolutionary biology, are organisms designed? Why or why not?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AC19D025-7804-6806-A2EA-183F313FA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0F46855-5263-594F-9575-06E9EF3D4A2B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72</a:t>
            </a:fld>
            <a:endParaRPr lang="en-US" alt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0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  <a:defRPr sz="5000" b="1" i="0" u="none" strike="noStrike" cap="none">
                <a:solidFill>
                  <a:srgbClr val="191300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8081" y="3426449"/>
            <a:ext cx="1600200" cy="1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+ Content" userDrawn="1">
  <p:cSld name="Header +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13;p7">
            <a:extLst>
              <a:ext uri="{FF2B5EF4-FFF2-40B4-BE49-F238E27FC236}">
                <a16:creationId xmlns:a16="http://schemas.microsoft.com/office/drawing/2014/main" id="{F083C4EA-6423-D797-EABA-11E6514D2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922" y="26385"/>
            <a:ext cx="8197109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" name="Google Shape;14;p7">
            <a:extLst>
              <a:ext uri="{FF2B5EF4-FFF2-40B4-BE49-F238E27FC236}">
                <a16:creationId xmlns:a16="http://schemas.microsoft.com/office/drawing/2014/main" id="{698DE944-F8C9-248D-00E5-60D1191F073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549031" y="1020608"/>
            <a:ext cx="1103781" cy="96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2865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24600" y="4743450"/>
            <a:ext cx="1752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A94B4-14CB-2C49-8759-2B5709A5E32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56971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837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 descr="A purple text on a black background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b="13468"/>
          <a:stretch/>
        </p:blipFill>
        <p:spPr>
          <a:xfrm>
            <a:off x="2179964" y="4462911"/>
            <a:ext cx="2595310" cy="54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5" descr="Blue text on a black background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242" y="4509786"/>
            <a:ext cx="1870118" cy="446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F896DFE8-8F15-DB0D-1EA6-024234FEB52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304492" y="4618318"/>
            <a:ext cx="1598266" cy="338371"/>
          </a:xfrm>
          <a:prstGeom prst="rect">
            <a:avLst/>
          </a:prstGeom>
        </p:spPr>
      </p:pic>
      <p:pic>
        <p:nvPicPr>
          <p:cNvPr id="4" name="Picture 3" descr="A logo for a university&#10;&#10;Description automatically generated">
            <a:extLst>
              <a:ext uri="{FF2B5EF4-FFF2-40B4-BE49-F238E27FC236}">
                <a16:creationId xmlns:a16="http://schemas.microsoft.com/office/drawing/2014/main" id="{66D8E0FB-A664-8694-972C-5EF4D39B2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21010" t="45012" r="13691" b="41749"/>
          <a:stretch/>
        </p:blipFill>
        <p:spPr>
          <a:xfrm>
            <a:off x="4843878" y="4411141"/>
            <a:ext cx="2392010" cy="627597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Floating-point_arithmeti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0.png"/><Relationship Id="rId18" Type="http://schemas.openxmlformats.org/officeDocument/2006/relationships/customXml" Target="../ink/ink9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6.xml"/><Relationship Id="rId17" Type="http://schemas.openxmlformats.org/officeDocument/2006/relationships/image" Target="../media/image2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9.png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10" Type="http://schemas.openxmlformats.org/officeDocument/2006/relationships/customXml" Target="../ink/ink5.xml"/><Relationship Id="rId19" Type="http://schemas.openxmlformats.org/officeDocument/2006/relationships/image" Target="../media/image23.png"/><Relationship Id="rId4" Type="http://schemas.openxmlformats.org/officeDocument/2006/relationships/customXml" Target="../ink/ink2.xml"/><Relationship Id="rId9" Type="http://schemas.openxmlformats.org/officeDocument/2006/relationships/image" Target="../media/image18.png"/><Relationship Id="rId14" Type="http://schemas.openxmlformats.org/officeDocument/2006/relationships/customXml" Target="../ink/ink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s.gov/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en.wikipedia.org/wiki/Grace_Hopp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lex_number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460375" y="751313"/>
            <a:ext cx="6972300" cy="368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300"/>
              </a:buClr>
              <a:buSzPts val="5000"/>
              <a:buFont typeface="Encode Sans Black"/>
              <a:buNone/>
            </a:pPr>
            <a:r>
              <a:rPr lang="en-US" dirty="0">
                <a:solidFill>
                  <a:srgbClr val="191300"/>
                </a:solidFill>
              </a:rPr>
              <a:t>Software (design) for Data Scientists</a:t>
            </a:r>
            <a:br>
              <a:rPr lang="en-US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2400" dirty="0">
                <a:solidFill>
                  <a:srgbClr val="191300"/>
                </a:solidFill>
              </a:rPr>
              <a:t>ISEA Session 3</a:t>
            </a:r>
            <a:br>
              <a:rPr lang="en-US" sz="2400" dirty="0">
                <a:solidFill>
                  <a:srgbClr val="191300"/>
                </a:solidFill>
              </a:rPr>
            </a:br>
            <a:br>
              <a:rPr lang="en-US" sz="24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David Beck</a:t>
            </a:r>
            <a:br>
              <a:rPr lang="en-US" sz="1600" dirty="0">
                <a:solidFill>
                  <a:srgbClr val="191300"/>
                </a:solidFill>
              </a:rPr>
            </a:br>
            <a:r>
              <a:rPr lang="en-US" sz="1600" dirty="0">
                <a:solidFill>
                  <a:srgbClr val="191300"/>
                </a:solidFill>
              </a:rPr>
              <a:t>University of Washington</a:t>
            </a:r>
            <a:br>
              <a:rPr lang="en-US" sz="1600">
                <a:solidFill>
                  <a:srgbClr val="191300"/>
                </a:solidFill>
              </a:rPr>
            </a:br>
            <a:r>
              <a:rPr lang="en-US" sz="1600">
                <a:solidFill>
                  <a:srgbClr val="191300"/>
                </a:solidFill>
              </a:rPr>
              <a:t>2.7.2024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4"/>
          <p:cNvSpPr>
            <a:spLocks noGrp="1"/>
          </p:cNvSpPr>
          <p:nvPr>
            <p:ph type="title"/>
          </p:nvPr>
        </p:nvSpPr>
        <p:spPr bwMode="auto">
          <a:xfrm>
            <a:off x="1314450" y="800100"/>
            <a:ext cx="6515100" cy="154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Use Cases</a:t>
            </a:r>
            <a:br>
              <a:rPr lang="en-US" altLang="en-US" sz="5600">
                <a:latin typeface="Encode Sans Black" panose="020B0604020202020204" charset="0"/>
                <a:ea typeface="ＭＳ Ｐゴシック" charset="-128"/>
              </a:rPr>
            </a:br>
            <a:endParaRPr lang="en-US" altLang="en-US" sz="5600">
              <a:latin typeface="Encode Sans Black" panose="020B0604020202020204" charset="0"/>
              <a:ea typeface="ＭＳ Ｐゴシック" charset="-128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77EB5-015B-B679-E86C-77F07BF105AC}"/>
              </a:ext>
            </a:extLst>
          </p:cNvPr>
          <p:cNvSpPr txBox="1"/>
          <p:nvPr/>
        </p:nvSpPr>
        <p:spPr>
          <a:xfrm>
            <a:off x="1243360" y="2930447"/>
            <a:ext cx="790063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800">
                <a:latin typeface="Encode Sans Black" panose="020B0604020202020204" charset="0"/>
                <a:ea typeface="ＭＳ Ｐゴシック" charset="-128"/>
              </a:rPr>
              <a:t>Functional Design</a:t>
            </a:r>
            <a:endParaRPr lang="en-US" sz="4800">
              <a:latin typeface="Encode Sans Black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60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He rarely uses cash.  </a:t>
            </a:r>
            <a:r>
              <a:rPr lang="en-US" altLang="en-US" b="0">
                <a:ea typeface="ＭＳ Ｐゴシック" charset="-128"/>
              </a:rPr>
              <a:t>Ram wants a safe and secure interface for interacting with the ATM.  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35259"/>
            <a:ext cx="8480488" cy="484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How to find use cases?  In the user stories!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EB857-6268-EDAD-230B-9503D076D8C4}"/>
              </a:ext>
            </a:extLst>
          </p:cNvPr>
          <p:cNvSpPr txBox="1"/>
          <p:nvPr/>
        </p:nvSpPr>
        <p:spPr>
          <a:xfrm>
            <a:off x="498963" y="3395989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Check balances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>
                <a:ea typeface="ＭＳ Ｐゴシック" charset="-128"/>
              </a:rPr>
              <a:t>Deposit </a:t>
            </a:r>
            <a:r>
              <a:rPr lang="en-US" altLang="en-US" sz="2400">
                <a:solidFill>
                  <a:srgbClr val="C00000"/>
                </a:solidFill>
                <a:ea typeface="ＭＳ Ｐゴシック" charset="-128"/>
              </a:rPr>
              <a:t>checks</a:t>
            </a:r>
          </a:p>
        </p:txBody>
      </p:sp>
    </p:spTree>
    <p:extLst>
      <p:ext uri="{BB962C8B-B14F-4D97-AF65-F5344CB8AC3E}">
        <p14:creationId xmlns:p14="http://schemas.microsoft.com/office/powerpoint/2010/main" val="310151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8"/>
            <a:ext cx="8435882" cy="282816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Check balances</a:t>
            </a:r>
          </a:p>
          <a:p>
            <a:r>
              <a:rPr lang="en-US" altLang="en-US" b="0">
                <a:ea typeface="ＭＳ Ｐゴシック" charset="-128"/>
              </a:rPr>
              <a:t>Deposit checks</a:t>
            </a:r>
          </a:p>
          <a:p>
            <a:r>
              <a:rPr lang="en-US" altLang="en-US" b="0">
                <a:ea typeface="ＭＳ Ｐゴシック" charset="-128"/>
              </a:rPr>
              <a:t>Get cash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These are examples of </a:t>
            </a:r>
            <a:r>
              <a:rPr lang="en-US" altLang="en-US" b="1" i="1">
                <a:ea typeface="ＭＳ Ｐゴシック" charset="-128"/>
              </a:rPr>
              <a:t>Use Cases</a:t>
            </a:r>
            <a:r>
              <a:rPr lang="en-US" altLang="en-US">
                <a:ea typeface="ＭＳ Ｐゴシック" charset="-128"/>
              </a:rPr>
              <a:t>.</a:t>
            </a:r>
          </a:p>
          <a:p>
            <a:r>
              <a:rPr lang="en-US" altLang="en-US">
                <a:ea typeface="ＭＳ Ｐゴシック" charset="-128"/>
              </a:rPr>
              <a:t>They describe the functional potential of software.</a:t>
            </a:r>
          </a:p>
        </p:txBody>
      </p:sp>
      <p:sp>
        <p:nvSpPr>
          <p:cNvPr id="28673" name="Title 4"/>
          <p:cNvSpPr>
            <a:spLocks noGrp="1"/>
          </p:cNvSpPr>
          <p:nvPr>
            <p:ph type="title"/>
          </p:nvPr>
        </p:nvSpPr>
        <p:spPr bwMode="auto">
          <a:xfrm>
            <a:off x="447922" y="512956"/>
            <a:ext cx="8197109" cy="5072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do we do with ATMs?</a:t>
            </a:r>
          </a:p>
        </p:txBody>
      </p:sp>
      <p:pic>
        <p:nvPicPr>
          <p:cNvPr id="28676" name="Picture 6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49" y="279798"/>
            <a:ext cx="1628527" cy="1739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D494249C-CE4E-3D41-3276-7EDC7279D893}"/>
              </a:ext>
            </a:extLst>
          </p:cNvPr>
          <p:cNvSpPr/>
          <p:nvPr/>
        </p:nvSpPr>
        <p:spPr>
          <a:xfrm>
            <a:off x="3419707" y="1442224"/>
            <a:ext cx="133815" cy="70624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81D88-4429-472A-D121-934F08120555}"/>
              </a:ext>
            </a:extLst>
          </p:cNvPr>
          <p:cNvSpPr txBox="1"/>
          <p:nvPr/>
        </p:nvSpPr>
        <p:spPr>
          <a:xfrm>
            <a:off x="3635297" y="1618674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Ram and Asma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601DB3B-E5F8-8608-F6C9-B5273FC8BFF5}"/>
              </a:ext>
            </a:extLst>
          </p:cNvPr>
          <p:cNvSpPr/>
          <p:nvPr/>
        </p:nvSpPr>
        <p:spPr>
          <a:xfrm>
            <a:off x="3419707" y="2209349"/>
            <a:ext cx="133815" cy="3624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A4F71-B36D-F886-3951-E37793F1B5DD}"/>
              </a:ext>
            </a:extLst>
          </p:cNvPr>
          <p:cNvSpPr txBox="1"/>
          <p:nvPr/>
        </p:nvSpPr>
        <p:spPr>
          <a:xfrm>
            <a:off x="3642619" y="2234776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Adding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Inputs: two numbers</a:t>
            </a:r>
          </a:p>
          <a:p>
            <a:pPr lvl="1"/>
            <a:r>
              <a:rPr lang="en-US" altLang="en-US">
                <a:ea typeface="ＭＳ Ｐゴシック" charset="-128"/>
              </a:rPr>
              <a:t>Outputs: one number, the sum of the two inputs</a:t>
            </a:r>
          </a:p>
          <a:p>
            <a:pPr lvl="1"/>
            <a:endParaRPr lang="en-US" altLang="en-US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Can we add more detail? What kind of numbers? Positive </a:t>
            </a:r>
            <a:r>
              <a:rPr lang="en-US" altLang="en-US">
                <a:ea typeface="ＭＳ Ｐゴシック" charset="-128"/>
              </a:rPr>
              <a:t>and </a:t>
            </a:r>
            <a:r>
              <a:rPr lang="en-US" altLang="en-US" b="0">
                <a:ea typeface="ＭＳ Ｐゴシック" charset="-128"/>
              </a:rPr>
              <a:t>negative?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(one way)</a:t>
            </a:r>
          </a:p>
        </p:txBody>
      </p:sp>
    </p:spTree>
    <p:extLst>
      <p:ext uri="{BB962C8B-B14F-4D97-AF65-F5344CB8AC3E}">
        <p14:creationId xmlns:p14="http://schemas.microsoft.com/office/powerpoint/2010/main" val="286174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are the inputs and what are the outputs?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Check balance</a:t>
            </a:r>
          </a:p>
          <a:p>
            <a:pPr lvl="1"/>
            <a:r>
              <a:rPr lang="en-US" altLang="en-US">
                <a:ea typeface="ＭＳ Ｐゴシック" charset="-128"/>
              </a:rPr>
              <a:t>Input: </a:t>
            </a:r>
            <a:r>
              <a:rPr lang="en-US" altLang="en-US" b="0">
                <a:ea typeface="ＭＳ Ｐゴシック" charset="-128"/>
              </a:rPr>
              <a:t>User selects an account</a:t>
            </a:r>
          </a:p>
          <a:p>
            <a:pPr lvl="1"/>
            <a:r>
              <a:rPr lang="en-US" altLang="en-US">
                <a:ea typeface="ＭＳ Ｐゴシック" charset="-128"/>
              </a:rPr>
              <a:t>Output: </a:t>
            </a:r>
            <a:r>
              <a:rPr lang="en-US" altLang="en-US" b="0">
                <a:ea typeface="ＭＳ Ｐゴシック" charset="-128"/>
              </a:rPr>
              <a:t>ATM displays the current account balance</a:t>
            </a:r>
          </a:p>
          <a:p>
            <a:pPr lvl="1"/>
            <a:r>
              <a:rPr lang="en-US" altLang="en-US" b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The account information is looked up in the account database and the current balance is retrieved.</a:t>
            </a:r>
          </a:p>
          <a:p>
            <a:pPr lvl="1"/>
            <a:endParaRPr lang="en-US" altLang="en-US" b="0">
              <a:ea typeface="ＭＳ Ｐゴシック" charset="-128"/>
            </a:endParaRP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(Check Balance)</a:t>
            </a:r>
          </a:p>
        </p:txBody>
      </p:sp>
    </p:spTree>
    <p:extLst>
      <p:ext uri="{BB962C8B-B14F-4D97-AF65-F5344CB8AC3E}">
        <p14:creationId xmlns:p14="http://schemas.microsoft.com/office/powerpoint/2010/main" val="411538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4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What information the user provides (inputs)</a:t>
            </a:r>
          </a:p>
          <a:p>
            <a:r>
              <a:rPr lang="en-US" altLang="en-US" b="0">
                <a:ea typeface="ＭＳ Ｐゴシック" charset="-128"/>
              </a:rPr>
              <a:t>What responses the system provides (outputs)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 bwMode="auto">
          <a:xfrm>
            <a:off x="447922" y="542693"/>
            <a:ext cx="8197109" cy="47746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Describing a Use Case (Authentication)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30302" y="2657272"/>
            <a:ext cx="4554452" cy="17081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Put ATM card in reader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Display 'Enter PIN'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User</a:t>
            </a:r>
            <a:r>
              <a:rPr lang="en-US" sz="2100">
                <a:ea typeface="ＭＳ Ｐゴシック" charset="0"/>
                <a:cs typeface="ＭＳ Ｐゴシック" charset="0"/>
              </a:rPr>
              <a:t>: Enters PIN on keyboard</a:t>
            </a:r>
          </a:p>
          <a:p>
            <a:pPr eaLnBrk="1" hangingPunct="1">
              <a:defRPr/>
            </a:pPr>
            <a:r>
              <a:rPr lang="en-US" sz="2100" b="1">
                <a:ea typeface="ＭＳ Ｐゴシック" charset="0"/>
                <a:cs typeface="ＭＳ Ｐゴシック" charset="0"/>
              </a:rPr>
              <a:t>ATM</a:t>
            </a:r>
            <a:r>
              <a:rPr lang="en-US" sz="2100">
                <a:ea typeface="ＭＳ Ｐゴシック" charset="0"/>
                <a:cs typeface="ＭＳ Ｐゴシック" charset="0"/>
              </a:rPr>
              <a:t>: [if correct] Show main menu</a:t>
            </a:r>
          </a:p>
          <a:p>
            <a:pPr eaLnBrk="1" hangingPunct="1">
              <a:defRPr/>
            </a:pPr>
            <a:r>
              <a:rPr lang="en-US" sz="2100">
                <a:ea typeface="ＭＳ Ｐゴシック" charset="0"/>
                <a:cs typeface="ＭＳ Ｐゴシック" charset="0"/>
              </a:rPr>
              <a:t>         [if incorrect] Display 'Enter PIN'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551771" y="2175069"/>
            <a:ext cx="37240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>
                <a:latin typeface="Calibri" charset="0"/>
              </a:rPr>
              <a:t>Authenticate User Use Case</a:t>
            </a: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4"/>
          <p:cNvSpPr>
            <a:spLocks noGrp="1"/>
          </p:cNvSpPr>
          <p:nvPr>
            <p:ph type="title"/>
          </p:nvPr>
        </p:nvSpPr>
        <p:spPr bwMode="auto">
          <a:xfrm>
            <a:off x="1314450" y="1143000"/>
            <a:ext cx="6172200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7200">
                <a:latin typeface="Encode Sans Black" panose="020B0604020202020204" charset="0"/>
                <a:ea typeface="ＭＳ Ｐゴシック" charset="-128"/>
              </a:rPr>
              <a:t>Component Design</a:t>
            </a: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557213" indent="-214313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18859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2288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25717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914650" indent="-17145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en-US" altLang="en-US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37423"/>
            <a:ext cx="8197114" cy="25336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Software (or other kinds) components “do the work”</a:t>
            </a:r>
          </a:p>
          <a:p>
            <a:r>
              <a:rPr lang="en-US" altLang="en-US" b="0">
                <a:ea typeface="ＭＳ Ｐゴシック" charset="-128"/>
              </a:rPr>
              <a:t>Components store data</a:t>
            </a:r>
          </a:p>
          <a:p>
            <a:r>
              <a:rPr lang="en-US" altLang="en-US" b="0">
                <a:ea typeface="ＭＳ Ｐゴシック" charset="-128"/>
              </a:rPr>
              <a:t>Components calculate values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each other</a:t>
            </a:r>
          </a:p>
          <a:p>
            <a:r>
              <a:rPr lang="en-US" altLang="en-US" b="0">
                <a:ea typeface="ＭＳ Ｐゴシック" charset="-128"/>
              </a:rPr>
              <a:t>Components “interact” with the user</a:t>
            </a:r>
          </a:p>
          <a:p>
            <a:r>
              <a:rPr lang="en-US" altLang="en-US" b="0">
                <a:ea typeface="ＭＳ Ｐゴシック" charset="-128"/>
              </a:rPr>
              <a:t>Components can be functions, databases, interfaces, external web sites, ..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a component?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614301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Use case by use case: what are the components required for this use case?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Are those components used for another use case? 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reuse them!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>
                <a:ea typeface="ＭＳ Ｐゴシック" charset="-128"/>
              </a:rPr>
              <a:t>Can the component be further divided in complexity for sub-components?</a:t>
            </a:r>
          </a:p>
          <a:p>
            <a:pPr marL="842963" lvl="1" indent="-385763"/>
            <a:r>
              <a:rPr lang="en-US" altLang="en-US">
                <a:solidFill>
                  <a:srgbClr val="00B050"/>
                </a:solidFill>
                <a:ea typeface="ＭＳ Ｐゴシック" charset="-128"/>
              </a:rPr>
              <a:t>Good, we can simplify them!</a:t>
            </a:r>
          </a:p>
        </p:txBody>
      </p:sp>
      <p:sp>
        <p:nvSpPr>
          <p:cNvPr id="32769" name="Title 1"/>
          <p:cNvSpPr>
            <a:spLocks noGrp="1"/>
          </p:cNvSpPr>
          <p:nvPr>
            <p:ph type="title"/>
          </p:nvPr>
        </p:nvSpPr>
        <p:spPr bwMode="auto">
          <a:xfrm>
            <a:off x="447922" y="557561"/>
            <a:ext cx="8197109" cy="4625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Developing component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2036551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3" y="1129989"/>
            <a:ext cx="8197114" cy="344851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Describe components with sufficient detail so that someone with modest knowledge of the project can implement the code for the component.</a:t>
            </a:r>
          </a:p>
          <a:p>
            <a:pPr lvl="1"/>
            <a:r>
              <a:rPr lang="en-US" altLang="en-US" b="0">
                <a:ea typeface="ＭＳ Ｐゴシック" charset="-128"/>
              </a:rPr>
              <a:t>Name</a:t>
            </a:r>
          </a:p>
          <a:p>
            <a:pPr lvl="1"/>
            <a:r>
              <a:rPr lang="en-US" altLang="en-US" b="0">
                <a:ea typeface="ＭＳ Ｐゴシック" charset="-128"/>
              </a:rPr>
              <a:t>What it does</a:t>
            </a:r>
          </a:p>
          <a:p>
            <a:pPr lvl="1"/>
            <a:r>
              <a:rPr lang="en-US" altLang="en-US" b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b="0">
                <a:ea typeface="ＭＳ Ｐゴシック" charset="-128"/>
              </a:rPr>
              <a:t>How it uses other components</a:t>
            </a:r>
          </a:p>
          <a:p>
            <a:pPr lvl="1"/>
            <a:r>
              <a:rPr lang="en-US" altLang="en-US" b="0">
                <a:ea typeface="ＭＳ Ｐゴシック" charset="-128"/>
              </a:rPr>
              <a:t>Side effects</a:t>
            </a:r>
          </a:p>
        </p:txBody>
      </p:sp>
      <p:sp>
        <p:nvSpPr>
          <p:cNvPr id="3174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Specification of a component</a:t>
            </a:r>
          </a:p>
        </p:txBody>
      </p:sp>
    </p:spTree>
    <p:extLst>
      <p:ext uri="{BB962C8B-B14F-4D97-AF65-F5344CB8AC3E}">
        <p14:creationId xmlns:p14="http://schemas.microsoft.com/office/powerpoint/2010/main" val="106817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896F18-1CBF-5F95-99B6-383736DCF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2025, is there a better example than an ATM?</a:t>
            </a:r>
          </a:p>
          <a:p>
            <a:endParaRPr lang="en-US" dirty="0"/>
          </a:p>
          <a:p>
            <a:r>
              <a:rPr lang="en-US" dirty="0"/>
              <a:t>Yours?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F1689B-C60D-2D2E-99BB-0D5560E7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6064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69EDAC8-C73F-CA90-FFFB-BB1EDFA82F60}"/>
              </a:ext>
            </a:extLst>
          </p:cNvPr>
          <p:cNvSpPr txBox="1">
            <a:spLocks/>
          </p:cNvSpPr>
          <p:nvPr/>
        </p:nvSpPr>
        <p:spPr>
          <a:xfrm>
            <a:off x="447923" y="2368313"/>
            <a:ext cx="8197114" cy="204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User interface (output)?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User interface (input)? </a:t>
            </a:r>
            <a:endParaRPr lang="en-US">
              <a:solidFill>
                <a:srgbClr val="00B050"/>
              </a:solidFill>
            </a:endParaRPr>
          </a:p>
          <a:p>
            <a:r>
              <a:rPr lang="en-US"/>
              <a:t>Database? </a:t>
            </a:r>
          </a:p>
          <a:p>
            <a:r>
              <a:rPr lang="en-US"/>
              <a:t>Control logic? </a:t>
            </a:r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774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87375B-5E2C-4B5F-BB04-50E21C272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2368313"/>
            <a:ext cx="8197114" cy="2040135"/>
          </a:xfrm>
        </p:spPr>
        <p:txBody>
          <a:bodyPr/>
          <a:lstStyle/>
          <a:p>
            <a:r>
              <a:rPr lang="en-US"/>
              <a:t>User interface (output)?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User interface (input)? </a:t>
            </a:r>
            <a:r>
              <a:rPr lang="en-US">
                <a:solidFill>
                  <a:srgbClr val="00B050"/>
                </a:solidFill>
              </a:rPr>
              <a:t>Yes!</a:t>
            </a:r>
          </a:p>
          <a:p>
            <a:r>
              <a:rPr lang="en-US"/>
              <a:t>Database? </a:t>
            </a:r>
            <a:r>
              <a:rPr lang="en-US">
                <a:solidFill>
                  <a:srgbClr val="92D050"/>
                </a:solidFill>
              </a:rPr>
              <a:t>After subcomponents.</a:t>
            </a:r>
          </a:p>
          <a:p>
            <a:r>
              <a:rPr lang="en-US"/>
              <a:t>Control logic? </a:t>
            </a:r>
            <a:r>
              <a:rPr lang="en-US">
                <a:solidFill>
                  <a:schemeClr val="accent3">
                    <a:lumMod val="50000"/>
                  </a:schemeClr>
                </a:solidFill>
              </a:rPr>
              <a:t>No!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26EAB-9921-C6C9-B7E5-E66CA7182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Identify shared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41725-4FD5-E104-9CC4-40528AC56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052" y="1240456"/>
            <a:ext cx="3562657" cy="975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6106B-BC81-A406-0E71-592B77C8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20" y="1240456"/>
            <a:ext cx="3875104" cy="112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378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FC3DE-EF40-BDFA-E2FC-EB3DC71B2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>
            <a:extLst>
              <a:ext uri="{FF2B5EF4-FFF2-40B4-BE49-F238E27FC236}">
                <a16:creationId xmlns:a16="http://schemas.microsoft.com/office/drawing/2014/main" id="{CFFAEE41-9742-72DD-E653-F956174068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0E9D83-6882-3880-0D14-3A8EB5C958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Review of last week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Users and their stories inform design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Debugging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Continuous integration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416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F87BC-3D30-9D88-D126-5D8AB766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5D67B592-0972-5BAD-B9AE-8BE0FDE68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197114" cy="332625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ea typeface="ＭＳ Ｐゴシック" charset="-128"/>
              </a:rPr>
              <a:t>Some use cases appear to only have one component</a:t>
            </a:r>
          </a:p>
          <a:p>
            <a:pPr lvl="1"/>
            <a:r>
              <a:rPr lang="en-US" altLang="en-US" b="0" dirty="0">
                <a:ea typeface="ＭＳ Ｐゴシック" charset="-128"/>
              </a:rPr>
              <a:t>Use case “add numbers”</a:t>
            </a:r>
          </a:p>
          <a:p>
            <a:pPr marL="990600" lvl="2" indent="0">
              <a:spcBef>
                <a:spcPts val="480"/>
              </a:spcBef>
              <a:buSzPts val="2400"/>
              <a:buNone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191300"/>
                </a:solidFill>
                <a:effectLst/>
                <a:uLnTx/>
                <a:uFillTx/>
                <a:latin typeface="Open Sans"/>
                <a:ea typeface="ＭＳ Ｐゴシック" charset="-128"/>
                <a:cs typeface="Open Sans"/>
                <a:sym typeface="Open Sans"/>
              </a:rPr>
              <a:t>Adding two numbers</a:t>
            </a:r>
          </a:p>
          <a:p>
            <a:pPr lvl="2" indent="-355600">
              <a:spcBef>
                <a:spcPts val="400"/>
              </a:spcBef>
              <a:buSzPts val="2000"/>
              <a:buFont typeface="Arial"/>
              <a:buChar char="–"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191300"/>
                </a:solidFill>
                <a:effectLst/>
                <a:uLnTx/>
                <a:uFillTx/>
                <a:latin typeface="Open Sans"/>
                <a:ea typeface="ＭＳ Ｐゴシック" charset="-128"/>
                <a:cs typeface="Open Sans"/>
                <a:sym typeface="Open Sans"/>
              </a:rPr>
              <a:t>Inputs: two numbers</a:t>
            </a:r>
          </a:p>
          <a:p>
            <a:pPr lvl="2" indent="-355600">
              <a:spcBef>
                <a:spcPts val="400"/>
              </a:spcBef>
              <a:buSzPts val="2000"/>
              <a:buFont typeface="Arial"/>
              <a:buChar char="–"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191300"/>
                </a:solidFill>
                <a:effectLst/>
                <a:uLnTx/>
                <a:uFillTx/>
                <a:latin typeface="Open Sans"/>
                <a:ea typeface="ＭＳ Ｐゴシック" charset="-128"/>
                <a:cs typeface="Open Sans"/>
                <a:sym typeface="Open Sans"/>
              </a:rPr>
              <a:t>Outputs: one number, the sum of the two inputs</a:t>
            </a:r>
          </a:p>
          <a:p>
            <a:pPr marL="558800" lvl="1" indent="0">
              <a:buNone/>
            </a:pPr>
            <a:endParaRPr lang="en-US" altLang="en-US" b="0" dirty="0">
              <a:ea typeface="ＭＳ Ｐゴシック" charset="-128"/>
            </a:endParaRPr>
          </a:p>
          <a:p>
            <a:pPr lvl="1"/>
            <a:r>
              <a:rPr lang="en-US" altLang="en-US" b="0" dirty="0">
                <a:ea typeface="ＭＳ Ｐゴシック" charset="-128"/>
              </a:rPr>
              <a:t>What components are necessary?</a:t>
            </a:r>
          </a:p>
          <a:p>
            <a:pPr lvl="2"/>
            <a:r>
              <a:rPr lang="en-US" altLang="en-US" b="0" dirty="0">
                <a:solidFill>
                  <a:srgbClr val="C00000"/>
                </a:solidFill>
                <a:ea typeface="ＭＳ Ｐゴシック" charset="-128"/>
              </a:rPr>
              <a:t>“Add numbers function”</a:t>
            </a:r>
          </a:p>
          <a:p>
            <a:pPr lvl="2"/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Others?</a:t>
            </a:r>
          </a:p>
          <a:p>
            <a:pPr lvl="2"/>
            <a:endParaRPr lang="en-US" altLang="en-US" b="0" dirty="0">
              <a:ea typeface="ＭＳ Ｐゴシック" charset="-128"/>
            </a:endParaRPr>
          </a:p>
          <a:p>
            <a:endParaRPr lang="en-US" altLang="en-US" dirty="0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D1C59705-9FEC-392E-6F87-A700B7FA23F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Identify components for a Use Case</a:t>
            </a:r>
          </a:p>
        </p:txBody>
      </p:sp>
    </p:spTree>
    <p:extLst>
      <p:ext uri="{BB962C8B-B14F-4D97-AF65-F5344CB8AC3E}">
        <p14:creationId xmlns:p14="http://schemas.microsoft.com/office/powerpoint/2010/main" val="329824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0D894-49E0-045C-4570-BCF18028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78B08A35-EC67-890D-21D0-6BEF8ADDD4F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 dirty="0">
                <a:ea typeface="ＭＳ Ｐゴシック" charset="-128"/>
              </a:rPr>
              <a:t>Name: </a:t>
            </a:r>
            <a:r>
              <a:rPr lang="en-US" altLang="en-US" sz="2000" dirty="0">
                <a:ea typeface="ＭＳ Ｐゴシック" charset="-128"/>
              </a:rPr>
              <a:t>Add numbers function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 dirty="0">
                <a:ea typeface="ＭＳ Ｐゴシック" charset="-128"/>
              </a:rPr>
              <a:t>Computes the sum of two numbers.  The numbers can be integers or numbers with decimals.  They may be positive or negative.</a:t>
            </a:r>
            <a:endParaRPr lang="en-US" altLang="en-US" sz="1400" b="0" i="1" dirty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 dirty="0">
                <a:ea typeface="ＭＳ Ｐゴシック" charset="-128"/>
              </a:rPr>
              <a:t>a, </a:t>
            </a:r>
            <a:r>
              <a:rPr lang="en-US" altLang="en-US" sz="1400" b="0" dirty="0">
                <a:ea typeface="ＭＳ Ｐゴシック" charset="-128"/>
              </a:rPr>
              <a:t>a number which can be an integer, decimal, positive &amp; negative, must be finite and real</a:t>
            </a:r>
          </a:p>
          <a:p>
            <a:pPr lvl="1"/>
            <a:r>
              <a:rPr lang="en-US" altLang="en-US" sz="1400" b="0" i="1" dirty="0">
                <a:ea typeface="ＭＳ Ｐゴシック" charset="-128"/>
              </a:rPr>
              <a:t>b, </a:t>
            </a:r>
            <a:r>
              <a:rPr lang="en-US" altLang="en-US" sz="1400" b="0" dirty="0">
                <a:ea typeface="ＭＳ Ｐゴシック" charset="-128"/>
              </a:rPr>
              <a:t>a number which can be an integer, decimal, positive &amp; negative, must be finite and real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 i="1" dirty="0">
                <a:ea typeface="ＭＳ Ｐゴシック" charset="-128"/>
              </a:rPr>
              <a:t>sum</a:t>
            </a:r>
            <a:r>
              <a:rPr lang="en-US" altLang="en-US" sz="1400" b="0" dirty="0">
                <a:ea typeface="ＭＳ Ｐゴシック" charset="-128"/>
              </a:rPr>
              <a:t>, a number (integer, decimal, positive, negative, finite, real) that is the sum of </a:t>
            </a:r>
            <a:r>
              <a:rPr lang="en-US" altLang="en-US" sz="1400" b="0" i="1" dirty="0">
                <a:ea typeface="ＭＳ Ｐゴシック" charset="-128"/>
              </a:rPr>
              <a:t>a</a:t>
            </a:r>
            <a:r>
              <a:rPr lang="en-US" altLang="en-US" sz="1400" b="0" dirty="0">
                <a:ea typeface="ＭＳ Ｐゴシック" charset="-128"/>
              </a:rPr>
              <a:t> and </a:t>
            </a:r>
            <a:r>
              <a:rPr lang="en-US" altLang="en-US" sz="1400" b="0" i="1" dirty="0">
                <a:ea typeface="ＭＳ Ｐゴシック" charset="-128"/>
              </a:rPr>
              <a:t>b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Components used: </a:t>
            </a:r>
            <a:r>
              <a:rPr lang="en-US" altLang="en-US" sz="1200" b="0" dirty="0">
                <a:ea typeface="ＭＳ Ｐゴシック" charset="-128"/>
              </a:rPr>
              <a:t>None.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Side effects: </a:t>
            </a:r>
            <a:r>
              <a:rPr lang="en-US" altLang="en-US" sz="1200" b="0" dirty="0">
                <a:ea typeface="ＭＳ Ｐゴシック" charset="-128"/>
              </a:rPr>
              <a:t>None.</a:t>
            </a:r>
            <a:endParaRPr lang="en-US" altLang="en-US" sz="2000" b="0" dirty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0CC16-0E5F-6E3C-ABAE-9C9E007D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5BDCF87-7D0A-16C1-34EC-D676953203AD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dirty="0">
                <a:ea typeface="ＭＳ Ｐゴシック" charset="-128"/>
              </a:rPr>
              <a:t>Specify a component</a:t>
            </a:r>
          </a:p>
        </p:txBody>
      </p:sp>
    </p:spTree>
    <p:extLst>
      <p:ext uri="{BB962C8B-B14F-4D97-AF65-F5344CB8AC3E}">
        <p14:creationId xmlns:p14="http://schemas.microsoft.com/office/powerpoint/2010/main" val="187868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</a:t>
            </a:r>
            <a:endParaRPr lang="en-US" altLang="en-US" b="0">
              <a:ea typeface="ＭＳ Ｐゴシック" charset="-128"/>
            </a:endParaRPr>
          </a:p>
          <a:p>
            <a:pPr lvl="1"/>
            <a:r>
              <a:rPr lang="en-US" altLang="en-US" b="0">
                <a:ea typeface="ＭＳ Ｐゴシック" charset="-128"/>
              </a:rPr>
              <a:t>Database with user info including ATM card # and PIN</a:t>
            </a:r>
          </a:p>
          <a:p>
            <a:pPr lvl="1"/>
            <a:r>
              <a:rPr lang="en-US" altLang="en-US" b="0">
                <a:ea typeface="ＭＳ Ｐゴシック" charset="-128"/>
              </a:rPr>
              <a:t>Card reader that reads ATM card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shows information (80x24)</a:t>
            </a:r>
          </a:p>
          <a:p>
            <a:pPr lvl="1"/>
            <a:r>
              <a:rPr lang="en-US" altLang="en-US" b="0">
                <a:ea typeface="ＭＳ Ｐゴシック" charset="-128"/>
              </a:rPr>
              <a:t>User interface that reads user PIN</a:t>
            </a:r>
          </a:p>
          <a:p>
            <a:pPr lvl="1"/>
            <a:r>
              <a:rPr lang="en-US" altLang="en-US" b="0">
                <a:solidFill>
                  <a:srgbClr val="C00000"/>
                </a:solidFill>
                <a:ea typeface="ＭＳ Ｐゴシック" charset="-128"/>
              </a:rPr>
              <a:t>Authenticate control logic</a:t>
            </a:r>
          </a:p>
          <a:p>
            <a:pPr lvl="2"/>
            <a:r>
              <a:rPr lang="en-US" altLang="en-US" b="0">
                <a:ea typeface="ＭＳ Ｐゴシック" charset="-128"/>
              </a:rPr>
              <a:t>What is this?</a:t>
            </a: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ATM components by Use Case</a:t>
            </a:r>
          </a:p>
        </p:txBody>
      </p:sp>
      <p:pic>
        <p:nvPicPr>
          <p:cNvPr id="5122" name="Picture 2" descr="A unicorn prances above the phrase &quot;Magic happens here&quot;">
            <a:extLst>
              <a:ext uri="{FF2B5EF4-FFF2-40B4-BE49-F238E27FC236}">
                <a16:creationId xmlns:a16="http://schemas.microsoft.com/office/drawing/2014/main" id="{15C6C3F5-FEBB-3C23-D8D4-A49553269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64" y="3552236"/>
            <a:ext cx="1053134" cy="11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A745D9-5F82-85A0-2A84-B0615EA64DE4}"/>
              </a:ext>
            </a:extLst>
          </p:cNvPr>
          <p:cNvSpPr txBox="1"/>
          <p:nvPr/>
        </p:nvSpPr>
        <p:spPr>
          <a:xfrm>
            <a:off x="-29736" y="4949317"/>
            <a:ext cx="574659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1. https://www.deviantart.com/love-rainbowflower/art/Magic-Happens-Here-lineart-292524154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5EA3C-30FB-91CE-0080-35A8F06C97D2}"/>
              </a:ext>
            </a:extLst>
          </p:cNvPr>
          <p:cNvSpPr txBox="1"/>
          <p:nvPr/>
        </p:nvSpPr>
        <p:spPr>
          <a:xfrm>
            <a:off x="4572000" y="4421950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2558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Authenticate user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 charset="-128"/>
              </a:rPr>
              <a:t>Take 2-3 minutes to sketch out a specification for the authenticate user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/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4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 dirty="0">
                <a:ea typeface="ＭＳ Ｐゴシック" charset="-128"/>
              </a:rPr>
              <a:t>Name: </a:t>
            </a:r>
            <a:r>
              <a:rPr lang="en-US" altLang="en-US" sz="2000" dirty="0">
                <a:ea typeface="ＭＳ Ｐゴシック" charset="-128"/>
              </a:rPr>
              <a:t>Authenticate user control logic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 dirty="0">
                <a:ea typeface="ＭＳ Ｐゴシック" charset="-128"/>
              </a:rPr>
              <a:t>Verifies a user is in the database and that the PIN supplied by the user matches the PIN in the database</a:t>
            </a:r>
            <a:endParaRPr lang="en-US" altLang="en-US" sz="1400" b="0" i="1" dirty="0">
              <a:ea typeface="ＭＳ Ｐゴシック" charset="-128"/>
            </a:endParaRP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 dirty="0">
                <a:ea typeface="ＭＳ Ｐゴシック" charset="-128"/>
              </a:rPr>
              <a:t>Card number,</a:t>
            </a:r>
            <a:r>
              <a:rPr lang="en-US" altLang="en-US" sz="1400" b="0" dirty="0">
                <a:ea typeface="ＭＳ Ｐゴシック" charset="-128"/>
              </a:rPr>
              <a:t> a </a:t>
            </a:r>
            <a:r>
              <a:rPr lang="en-US" altLang="en-US" sz="1400" dirty="0">
                <a:solidFill>
                  <a:srgbClr val="C00000"/>
                </a:solidFill>
                <a:ea typeface="ＭＳ Ｐゴシック" charset="-128"/>
              </a:rPr>
              <a:t>string</a:t>
            </a:r>
            <a:r>
              <a:rPr lang="en-US" altLang="en-US" sz="1400" b="0" dirty="0">
                <a:ea typeface="ＭＳ Ｐゴシック" charset="-128"/>
              </a:rPr>
              <a:t> that is the user’s card number</a:t>
            </a:r>
            <a:endParaRPr lang="en-US" altLang="en-US" sz="1400" b="0" i="1" dirty="0">
              <a:ea typeface="ＭＳ Ｐゴシック" charset="-128"/>
            </a:endParaRPr>
          </a:p>
          <a:p>
            <a:pPr lvl="1"/>
            <a:r>
              <a:rPr lang="en-US" altLang="en-US" sz="1400" b="0" i="1" dirty="0">
                <a:ea typeface="ＭＳ Ｐゴシック" charset="-128"/>
              </a:rPr>
              <a:t>PIN</a:t>
            </a:r>
            <a:r>
              <a:rPr lang="en-US" altLang="en-US" sz="1400" b="0" dirty="0">
                <a:ea typeface="ＭＳ Ｐゴシック" charset="-128"/>
              </a:rPr>
              <a:t>, an integer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 dirty="0">
                <a:ea typeface="ＭＳ Ｐゴシック" charset="-128"/>
              </a:rPr>
              <a:t>Boolean: True if success, False if failure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Components used: </a:t>
            </a:r>
            <a:r>
              <a:rPr lang="en-US" altLang="en-US" sz="1200" b="0" dirty="0">
                <a:ea typeface="ＭＳ Ｐゴシック" charset="-128"/>
              </a:rPr>
              <a:t>ATM card reader supplies </a:t>
            </a:r>
            <a:r>
              <a:rPr lang="en-US" altLang="en-US" sz="1200" b="0" i="1" dirty="0">
                <a:ea typeface="ＭＳ Ｐゴシック" charset="-128"/>
              </a:rPr>
              <a:t>Card number </a:t>
            </a:r>
            <a:r>
              <a:rPr lang="en-US" altLang="en-US" sz="1200" b="0" dirty="0">
                <a:ea typeface="ＭＳ Ｐゴシック" charset="-128"/>
              </a:rPr>
              <a:t>input, user inputs </a:t>
            </a:r>
            <a:r>
              <a:rPr lang="en-US" altLang="en-US" sz="1200" b="0" i="1" dirty="0">
                <a:ea typeface="ＭＳ Ｐゴシック" charset="-128"/>
              </a:rPr>
              <a:t>PIN</a:t>
            </a:r>
            <a:r>
              <a:rPr lang="en-US" altLang="en-US" sz="1200" b="0" dirty="0">
                <a:ea typeface="ＭＳ Ｐゴシック" charset="-128"/>
              </a:rPr>
              <a:t> via keypad, verification is performed by database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Side effects: </a:t>
            </a:r>
            <a:r>
              <a:rPr lang="en-US" altLang="en-US" sz="1200" b="0" dirty="0">
                <a:ea typeface="ＭＳ Ｐゴシック" charset="-128"/>
              </a:rPr>
              <a:t>If successful, all other bank customer use cases are enabled for the User matching the </a:t>
            </a:r>
            <a:r>
              <a:rPr lang="en-US" altLang="en-US" sz="1200" b="0" i="1" dirty="0">
                <a:ea typeface="ＭＳ Ｐゴシック" charset="-128"/>
              </a:rPr>
              <a:t>Card number.</a:t>
            </a:r>
            <a:endParaRPr lang="en-US" altLang="en-US" sz="2000" b="0" dirty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9D561-2FBC-1156-3899-0BE9C7364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6F04C79-38B7-29AB-A1C4-6AF3C120EA7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382399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735B2-E1BC-FE2F-EDA8-4CCCA1080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4BD49511-DD42-8A26-99D4-7B60B95556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/>
              </a:rPr>
              <a:t>Check balance control logic</a:t>
            </a:r>
          </a:p>
          <a:p>
            <a:endParaRPr lang="en-US" altLang="en-US">
              <a:ea typeface="ＭＳ Ｐゴシック" charset="-128"/>
            </a:endParaRPr>
          </a:p>
          <a:p>
            <a:r>
              <a:rPr lang="en-US" altLang="en-US">
                <a:ea typeface="ＭＳ Ｐゴシック"/>
              </a:rPr>
              <a:t>Take 2-3 minutes to sketch out a specification for the check balance control logic component.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36865" name="Title 1">
            <a:extLst>
              <a:ext uri="{FF2B5EF4-FFF2-40B4-BE49-F238E27FC236}">
                <a16:creationId xmlns:a16="http://schemas.microsoft.com/office/drawing/2014/main" id="{9959E92A-C4B6-374E-2AF6-123E603C40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64995"/>
            <a:ext cx="8197109" cy="4551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Specify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375B7-1474-0F14-7194-776A91C90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2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6042C-643C-6230-C7BF-9B18420C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B968896A-D521-28C3-7979-C94539ADC2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 dirty="0">
                <a:ea typeface="ＭＳ Ｐゴシック"/>
              </a:rPr>
              <a:t>Name: </a:t>
            </a:r>
            <a:r>
              <a:rPr lang="en-US" altLang="en-US" sz="2000" dirty="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 dirty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 dirty="0">
                <a:ea typeface="ＭＳ Ｐゴシック"/>
              </a:rPr>
              <a:t>Account number,</a:t>
            </a:r>
            <a:r>
              <a:rPr lang="en-US" altLang="en-US" sz="1400" b="0" dirty="0">
                <a:ea typeface="ＭＳ Ｐゴシック"/>
              </a:rPr>
              <a:t> a </a:t>
            </a:r>
            <a:r>
              <a:rPr lang="en-US" altLang="en-US" sz="1400" dirty="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 dirty="0">
                <a:ea typeface="ＭＳ Ｐゴシック"/>
              </a:rPr>
              <a:t> that is the user’s account number</a:t>
            </a:r>
            <a:endParaRPr lang="en-US" altLang="en-US" sz="1400" b="0" i="1" dirty="0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 dirty="0">
                <a:ea typeface="ＭＳ Ｐゴシック"/>
              </a:rPr>
              <a:t>False if account does not exist or a </a:t>
            </a:r>
            <a:r>
              <a:rPr lang="en-US" altLang="en-US" sz="1400" b="0" dirty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 dirty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/>
              </a:rPr>
              <a:t>Components used: </a:t>
            </a:r>
            <a:r>
              <a:rPr lang="en-US" altLang="en-US" sz="1200" b="0" dirty="0">
                <a:ea typeface="ＭＳ Ｐゴシック"/>
              </a:rPr>
              <a:t>User selects an </a:t>
            </a:r>
            <a:r>
              <a:rPr lang="en-US" altLang="en-US" sz="1200" b="0" i="1" dirty="0">
                <a:ea typeface="ＭＳ Ｐゴシック"/>
              </a:rPr>
              <a:t>Account Number </a:t>
            </a:r>
            <a:r>
              <a:rPr lang="en-US" altLang="en-US" sz="1200" b="0" dirty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/>
              </a:rPr>
              <a:t>Side effects: </a:t>
            </a:r>
            <a:r>
              <a:rPr lang="en-US" altLang="en-US" sz="1200" b="0" dirty="0">
                <a:ea typeface="ＭＳ Ｐゴシック"/>
              </a:rPr>
              <a:t>None</a:t>
            </a:r>
            <a:r>
              <a:rPr lang="en-US" altLang="en-US" sz="1200" b="0" i="1" dirty="0">
                <a:ea typeface="ＭＳ Ｐゴシック"/>
              </a:rPr>
              <a:t>.  </a:t>
            </a:r>
            <a:endParaRPr lang="en-US" altLang="en-US" sz="2000" b="0" dirty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A4DF7-2A6E-953B-8F4A-B934303F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494CD4-AA1E-67B9-8D27-5F10396994B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dirty="0">
                <a:ea typeface="ＭＳ Ｐゴシック" charset="-128"/>
              </a:rPr>
              <a:t>Specify components</a:t>
            </a:r>
          </a:p>
        </p:txBody>
      </p:sp>
    </p:spTree>
    <p:extLst>
      <p:ext uri="{BB962C8B-B14F-4D97-AF65-F5344CB8AC3E}">
        <p14:creationId xmlns:p14="http://schemas.microsoft.com/office/powerpoint/2010/main" val="26912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Overview of last week and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Review of last week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Users and their stories inform design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Debugging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Continuous integration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699B21-7B3F-758F-8128-D25424C7D90A}"/>
              </a:ext>
            </a:extLst>
          </p:cNvPr>
          <p:cNvSpPr txBox="1"/>
          <p:nvPr/>
        </p:nvSpPr>
        <p:spPr>
          <a:xfrm>
            <a:off x="6913338" y="1516566"/>
            <a:ext cx="193033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User stories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Use cases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  (functional design)</a:t>
            </a: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Component design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8E9EFB-C0E5-9AE6-9A21-C180E32DC533}"/>
              </a:ext>
            </a:extLst>
          </p:cNvPr>
          <p:cNvCxnSpPr/>
          <p:nvPr/>
        </p:nvCxnSpPr>
        <p:spPr>
          <a:xfrm>
            <a:off x="7887629" y="1799063"/>
            <a:ext cx="0" cy="364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A568EB-894F-3F80-3D24-B7694FB5023F}"/>
              </a:ext>
            </a:extLst>
          </p:cNvPr>
          <p:cNvCxnSpPr/>
          <p:nvPr/>
        </p:nvCxnSpPr>
        <p:spPr>
          <a:xfrm>
            <a:off x="7887629" y="2694877"/>
            <a:ext cx="0" cy="364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FD356-26FD-913E-FDC2-67225B0E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F37F319-50EB-A544-3EB4-D722EBC3CDA2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dirty="0">
                <a:ea typeface="ＭＳ Ｐゴシック" charset="-128"/>
              </a:rPr>
              <a:t>Digression: Card number as a string?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7846E-53C5-3576-F9B9-8E2031E3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932" y="1305217"/>
            <a:ext cx="10068271" cy="3273288"/>
          </a:xfrm>
        </p:spPr>
        <p:txBody>
          <a:bodyPr/>
          <a:lstStyle/>
          <a:p>
            <a:r>
              <a:rPr lang="en-US" b="0" dirty="0"/>
              <a:t>Bank card number, e.g.</a:t>
            </a:r>
          </a:p>
          <a:p>
            <a:pPr lvl="1"/>
            <a:r>
              <a:rPr lang="en-US" b="0" dirty="0"/>
              <a:t>5534 1234 1234 1234</a:t>
            </a:r>
            <a:endParaRPr lang="en-US" sz="1800" b="0" dirty="0"/>
          </a:p>
          <a:p>
            <a:endParaRPr lang="en-US" b="0" dirty="0"/>
          </a:p>
          <a:p>
            <a:r>
              <a:rPr lang="en-US" b="0" dirty="0"/>
              <a:t>Should / could this be a number?</a:t>
            </a:r>
          </a:p>
          <a:p>
            <a:r>
              <a:rPr lang="en-US" b="0" dirty="0"/>
              <a:t>Should / could this be a string?</a:t>
            </a:r>
          </a:p>
          <a:p>
            <a:pPr lvl="1"/>
            <a:r>
              <a:rPr lang="en-US" b="0" dirty="0"/>
              <a:t>Test for equality</a:t>
            </a:r>
          </a:p>
          <a:p>
            <a:pPr lvl="1"/>
            <a:r>
              <a:rPr lang="en-US" b="0" dirty="0"/>
              <a:t>Use the ordinality?</a:t>
            </a:r>
          </a:p>
          <a:p>
            <a:pPr lvl="1"/>
            <a:r>
              <a:rPr lang="en-US" b="0" dirty="0"/>
              <a:t>Test for number of digits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5E347-12A0-C6FF-4D62-363DD19673FE}"/>
              </a:ext>
            </a:extLst>
          </p:cNvPr>
          <p:cNvSpPr txBox="1"/>
          <p:nvPr/>
        </p:nvSpPr>
        <p:spPr>
          <a:xfrm>
            <a:off x="5729493" y="2746287"/>
            <a:ext cx="34678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"5534123412341234"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5534123412341234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'int' has no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44201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E04F0-53DA-9D38-B284-8D5B7866E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34FD4A9D-1688-8CDA-694A-C6A843516D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0" y="1281659"/>
            <a:ext cx="9143999" cy="3861840"/>
          </a:xfrm>
          <a:solidFill>
            <a:schemeClr val="lt1"/>
          </a:solidFill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sz="2000" b="0" dirty="0">
                <a:ea typeface="ＭＳ Ｐゴシック"/>
              </a:rPr>
              <a:t>Name: </a:t>
            </a:r>
            <a:r>
              <a:rPr lang="en-US" altLang="en-US" sz="2000" dirty="0">
                <a:ea typeface="ＭＳ Ｐゴシック"/>
              </a:rPr>
              <a:t>Check balance control logic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What it does:</a:t>
            </a:r>
          </a:p>
          <a:p>
            <a:pPr lvl="1"/>
            <a:r>
              <a:rPr lang="en-US" altLang="en-US" sz="1400" b="0" dirty="0">
                <a:ea typeface="ＭＳ Ｐゴシック"/>
              </a:rPr>
              <a:t>Looks up a user's account that they provided in the account database and returns the current balance associated with that account in the database.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Inputs (with type information)</a:t>
            </a:r>
          </a:p>
          <a:p>
            <a:pPr lvl="1"/>
            <a:r>
              <a:rPr lang="en-US" altLang="en-US" sz="1400" b="0" i="1" dirty="0">
                <a:ea typeface="ＭＳ Ｐゴシック"/>
              </a:rPr>
              <a:t>Account number,</a:t>
            </a:r>
            <a:r>
              <a:rPr lang="en-US" altLang="en-US" sz="1400" b="0" dirty="0">
                <a:ea typeface="ＭＳ Ｐゴシック"/>
              </a:rPr>
              <a:t> a </a:t>
            </a:r>
            <a:r>
              <a:rPr lang="en-US" altLang="en-US" sz="1400" dirty="0">
                <a:solidFill>
                  <a:srgbClr val="C00000"/>
                </a:solidFill>
                <a:ea typeface="ＭＳ Ｐゴシック"/>
              </a:rPr>
              <a:t>string</a:t>
            </a:r>
            <a:r>
              <a:rPr lang="en-US" altLang="en-US" sz="1400" b="0" dirty="0">
                <a:ea typeface="ＭＳ Ｐゴシック"/>
              </a:rPr>
              <a:t> that is the user’s account number</a:t>
            </a:r>
            <a:endParaRPr lang="en-US" altLang="en-US" sz="1400" b="0" i="1" dirty="0">
              <a:ea typeface="ＭＳ Ｐゴシック"/>
            </a:endParaRPr>
          </a:p>
          <a:p>
            <a:pPr marL="76200" indent="0">
              <a:buNone/>
            </a:pPr>
            <a:r>
              <a:rPr lang="en-US" altLang="en-US" sz="1800" b="0" dirty="0">
                <a:ea typeface="ＭＳ Ｐゴシック" charset="-128"/>
              </a:rPr>
              <a:t>Outputs (with type information)</a:t>
            </a:r>
          </a:p>
          <a:p>
            <a:pPr lvl="1"/>
            <a:r>
              <a:rPr lang="en-US" altLang="en-US" sz="1400" b="0" dirty="0">
                <a:ea typeface="ＭＳ Ｐゴシック"/>
              </a:rPr>
              <a:t>False if account does not exist or a </a:t>
            </a:r>
            <a:r>
              <a:rPr lang="en-US" altLang="en-US" sz="1400" b="0" dirty="0">
                <a:ea typeface="ＭＳ Ｐゴシック"/>
                <a:hlinkClick r:id="rId2"/>
              </a:rPr>
              <a:t>floating-point number</a:t>
            </a:r>
            <a:r>
              <a:rPr lang="en-US" altLang="en-US" sz="1400" b="0" dirty="0">
                <a:ea typeface="ＭＳ Ｐゴシック"/>
              </a:rPr>
              <a:t> equal to the account balance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/>
              </a:rPr>
              <a:t>Components used: </a:t>
            </a:r>
            <a:r>
              <a:rPr lang="en-US" altLang="en-US" sz="1200" b="0" dirty="0">
                <a:ea typeface="ＭＳ Ｐゴシック"/>
              </a:rPr>
              <a:t>User selects an </a:t>
            </a:r>
            <a:r>
              <a:rPr lang="en-US" altLang="en-US" sz="1200" b="0" i="1" dirty="0">
                <a:ea typeface="ＭＳ Ｐゴシック"/>
              </a:rPr>
              <a:t>Account Number </a:t>
            </a:r>
            <a:r>
              <a:rPr lang="en-US" altLang="en-US" sz="1200" b="0" dirty="0">
                <a:ea typeface="ＭＳ Ｐゴシック"/>
              </a:rPr>
              <a:t>shown on the display with keypad input and the verification and balance lookup is provided by the database</a:t>
            </a:r>
          </a:p>
          <a:p>
            <a:pPr marL="76200" indent="0">
              <a:buNone/>
            </a:pPr>
            <a:r>
              <a:rPr lang="en-US" altLang="en-US" sz="1800" b="0" dirty="0">
                <a:ea typeface="ＭＳ Ｐゴシック"/>
              </a:rPr>
              <a:t>Side effects: </a:t>
            </a:r>
            <a:r>
              <a:rPr lang="en-US" altLang="en-US" sz="1200" b="0" dirty="0">
                <a:ea typeface="ＭＳ Ｐゴシック"/>
              </a:rPr>
              <a:t>None</a:t>
            </a:r>
            <a:r>
              <a:rPr lang="en-US" altLang="en-US" sz="1200" b="0" i="1" dirty="0">
                <a:ea typeface="ＭＳ Ｐゴシック"/>
              </a:rPr>
              <a:t>.  </a:t>
            </a:r>
            <a:endParaRPr lang="en-US" altLang="en-US" sz="2000" b="0" dirty="0">
              <a:ea typeface="ＭＳ Ｐ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FF177-B277-22C9-AA81-E1B559C60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418" y="0"/>
            <a:ext cx="2496582" cy="121176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AA9D7D-445A-CD4C-512E-09FE03F43E1B}"/>
              </a:ext>
            </a:extLst>
          </p:cNvPr>
          <p:cNvSpPr txBox="1">
            <a:spLocks/>
          </p:cNvSpPr>
          <p:nvPr/>
        </p:nvSpPr>
        <p:spPr bwMode="auto">
          <a:xfrm>
            <a:off x="447922" y="564995"/>
            <a:ext cx="8197109" cy="455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sz="3000" b="1" i="0" u="none" strike="noStrike" cap="non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dirty="0">
                <a:ea typeface="ＭＳ Ｐゴシック" charset="-128"/>
              </a:rPr>
              <a:t>Specify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1BF6F-9D51-D5DA-5209-0D6B8DC31A97}"/>
              </a:ext>
            </a:extLst>
          </p:cNvPr>
          <p:cNvSpPr txBox="1"/>
          <p:nvPr/>
        </p:nvSpPr>
        <p:spPr>
          <a:xfrm>
            <a:off x="1381679" y="4270728"/>
            <a:ext cx="701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rgbClr val="C00000"/>
                </a:solidFill>
                <a:highlight>
                  <a:srgbClr val="C0C0C0"/>
                </a:highlight>
                <a:ea typeface="ＭＳ Ｐゴシック"/>
              </a:rPr>
              <a:t>Erases the current content on the user facing display.</a:t>
            </a:r>
            <a:endParaRPr lang="en-US" dirty="0">
              <a:solidFill>
                <a:srgbClr val="C0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455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 bwMode="auto">
          <a:xfrm>
            <a:off x="447922" y="1305217"/>
            <a:ext cx="8480615" cy="29178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Identify the </a:t>
            </a:r>
            <a:r>
              <a:rPr lang="en-US" altLang="en-US" b="0" u="sng" dirty="0">
                <a:solidFill>
                  <a:srgbClr val="C00000"/>
                </a:solidFill>
                <a:ea typeface="ＭＳ Ｐゴシック" charset="-128"/>
              </a:rPr>
              <a:t>users</a:t>
            </a:r>
            <a:r>
              <a:rPr lang="en-US" altLang="en-US" b="0" dirty="0">
                <a:ea typeface="ＭＳ Ｐゴシック" charset="-128"/>
              </a:rPr>
              <a:t> and their needs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Functional design</a:t>
            </a:r>
          </a:p>
          <a:p>
            <a:pPr marL="842963" lvl="1" indent="-385763"/>
            <a:r>
              <a:rPr lang="en-US" altLang="en-US" b="0" dirty="0">
                <a:ea typeface="ＭＳ Ｐゴシック" charset="-128"/>
              </a:rPr>
              <a:t>Describe what the system does (use cases)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ea typeface="ＭＳ Ｐゴシック" charset="-128"/>
              </a:rPr>
              <a:t>Component design</a:t>
            </a:r>
          </a:p>
          <a:p>
            <a:pPr marL="842963" lvl="1" indent="-385763"/>
            <a:r>
              <a:rPr lang="en-US" altLang="en-US" b="0" dirty="0">
                <a:ea typeface="ＭＳ Ｐゴシック" charset="-128"/>
              </a:rPr>
              <a:t>Components are the “software artifacts” that implement the specific features of the use cases</a:t>
            </a:r>
          </a:p>
          <a:p>
            <a:pPr marL="842963" lvl="1" indent="-385763"/>
            <a:r>
              <a:rPr lang="en-US" altLang="en-US" b="0" dirty="0">
                <a:ea typeface="ＭＳ Ｐゴシック" charset="-128"/>
              </a:rPr>
              <a:t>Components are often hierarchical and reused</a:t>
            </a:r>
          </a:p>
        </p:txBody>
      </p:sp>
      <p:sp>
        <p:nvSpPr>
          <p:cNvPr id="25601" name="Title 1"/>
          <p:cNvSpPr>
            <a:spLocks noGrp="1"/>
          </p:cNvSpPr>
          <p:nvPr>
            <p:ph type="title"/>
          </p:nvPr>
        </p:nvSpPr>
        <p:spPr bwMode="auto">
          <a:xfrm>
            <a:off x="447922" y="572814"/>
            <a:ext cx="8197109" cy="44734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Steps in Design</a:t>
            </a:r>
            <a:r>
              <a:rPr lang="en-US" altLang="en-US" baseline="30000">
                <a:ea typeface="ＭＳ Ｐゴシック" charset="-128"/>
              </a:rPr>
              <a:t>1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544277" y="470191"/>
            <a:ext cx="33842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en-US" sz="2400" b="1" dirty="0">
                <a:solidFill>
                  <a:srgbClr val="FF0000"/>
                </a:solidFill>
              </a:rPr>
              <a:t>Iterate. Iterate. Iterate.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EFDD4-6F62-480B-84BB-949F77ADCD22}"/>
              </a:ext>
            </a:extLst>
          </p:cNvPr>
          <p:cNvSpPr txBox="1">
            <a:spLocks/>
          </p:cNvSpPr>
          <p:nvPr/>
        </p:nvSpPr>
        <p:spPr bwMode="auto">
          <a:xfrm>
            <a:off x="215463" y="4210668"/>
            <a:ext cx="8480615" cy="3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None/>
            </a:pPr>
            <a:r>
              <a:rPr lang="en-US" altLang="en-US" sz="1200" b="0">
                <a:ea typeface="ＭＳ Ｐゴシック" charset="-128"/>
              </a:rPr>
              <a:t>1. There are many paradigms of software design.  This is one. It is focused on humans.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063A9-5CED-051F-72CB-B22C672692DF}"/>
              </a:ext>
            </a:extLst>
          </p:cNvPr>
          <p:cNvGrpSpPr/>
          <p:nvPr/>
        </p:nvGrpSpPr>
        <p:grpSpPr>
          <a:xfrm>
            <a:off x="5048106" y="103101"/>
            <a:ext cx="4097746" cy="1207440"/>
            <a:chOff x="5048106" y="103101"/>
            <a:chExt cx="4097746" cy="12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3F93252-A22E-33F3-4F77-E2928967A66E}"/>
                    </a:ext>
                  </a:extLst>
                </p14:cNvPr>
                <p14:cNvContentPartPr/>
                <p14:nvPr/>
              </p14:nvContentPartPr>
              <p14:xfrm>
                <a:off x="5632252" y="980061"/>
                <a:ext cx="2880360" cy="66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3F93252-A22E-33F3-4F77-E2928967A6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26132" y="973941"/>
                  <a:ext cx="2892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9729093-848A-FDA3-86C7-6142AC096AF2}"/>
                    </a:ext>
                  </a:extLst>
                </p14:cNvPr>
                <p14:cNvContentPartPr/>
                <p14:nvPr/>
              </p14:nvContentPartPr>
              <p14:xfrm>
                <a:off x="6004492" y="960621"/>
                <a:ext cx="3141360" cy="312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9729093-848A-FDA3-86C7-6142AC096A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8372" y="954494"/>
                  <a:ext cx="3153600" cy="3243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BD0C530-B89F-042F-9B8B-73533232F49D}"/>
                    </a:ext>
                  </a:extLst>
                </p14:cNvPr>
                <p14:cNvContentPartPr/>
                <p14:nvPr/>
              </p14:nvContentPartPr>
              <p14:xfrm>
                <a:off x="5839746" y="1190661"/>
                <a:ext cx="2486880" cy="11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BD0C530-B89F-042F-9B8B-73533232F4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3626" y="1184523"/>
                  <a:ext cx="2499120" cy="1321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AE89F32-80FD-53C4-221A-3A4627B66721}"/>
                    </a:ext>
                  </a:extLst>
                </p14:cNvPr>
                <p14:cNvContentPartPr/>
                <p14:nvPr/>
              </p14:nvContentPartPr>
              <p14:xfrm>
                <a:off x="5651106" y="1127301"/>
                <a:ext cx="2585520" cy="60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AE89F32-80FD-53C4-221A-3A4627B6672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4986" y="1121181"/>
                  <a:ext cx="25977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CDE376-29EA-11F0-617F-7DD02B2DD0BB}"/>
                    </a:ext>
                  </a:extLst>
                </p14:cNvPr>
                <p14:cNvContentPartPr/>
                <p14:nvPr/>
              </p14:nvContentPartPr>
              <p14:xfrm>
                <a:off x="5486226" y="103101"/>
                <a:ext cx="2315880" cy="145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CDE376-29EA-11F0-617F-7DD02B2DD0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0107" y="96981"/>
                  <a:ext cx="2328118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5585BF-20BD-557B-40F0-2492E363C8F3}"/>
                    </a:ext>
                  </a:extLst>
                </p14:cNvPr>
                <p14:cNvContentPartPr/>
                <p14:nvPr/>
              </p14:nvContentPartPr>
              <p14:xfrm>
                <a:off x="5835066" y="355461"/>
                <a:ext cx="2806200" cy="112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5585BF-20BD-557B-40F0-2492E363C8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28947" y="349341"/>
                  <a:ext cx="2818438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3CFDE9-F600-BAE8-101C-149CC6D10043}"/>
                    </a:ext>
                  </a:extLst>
                </p14:cNvPr>
                <p14:cNvContentPartPr/>
                <p14:nvPr/>
              </p14:nvContentPartPr>
              <p14:xfrm>
                <a:off x="7140786" y="311181"/>
                <a:ext cx="1603440" cy="2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3CFDE9-F600-BAE8-101C-149CC6D100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34666" y="305061"/>
                  <a:ext cx="1615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6B75AB-62FF-9C8D-B44D-21C0DC5B27AF}"/>
                    </a:ext>
                  </a:extLst>
                </p14:cNvPr>
                <p14:cNvContentPartPr/>
                <p14:nvPr/>
              </p14:nvContentPartPr>
              <p14:xfrm>
                <a:off x="5165826" y="485421"/>
                <a:ext cx="95400" cy="682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6B75AB-62FF-9C8D-B44D-21C0DC5B27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59706" y="479304"/>
                  <a:ext cx="107640" cy="694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D4AF44-2ABA-1B96-5486-EA31AC58F431}"/>
                    </a:ext>
                  </a:extLst>
                </p14:cNvPr>
                <p14:cNvContentPartPr/>
                <p14:nvPr/>
              </p14:nvContentPartPr>
              <p14:xfrm>
                <a:off x="5048106" y="320181"/>
                <a:ext cx="326520" cy="79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D4AF44-2ABA-1B96-5486-EA31AC58F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1986" y="314061"/>
                  <a:ext cx="33876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796B40-1D2C-DF6A-3D89-C1FA6F2F8E5E}"/>
                    </a:ext>
                  </a:extLst>
                </p14:cNvPr>
                <p14:cNvContentPartPr/>
                <p14:nvPr/>
              </p14:nvContentPartPr>
              <p14:xfrm>
                <a:off x="5326386" y="423861"/>
                <a:ext cx="78120" cy="73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796B40-1D2C-DF6A-3D89-C1FA6F2F8E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20266" y="417741"/>
                  <a:ext cx="90360" cy="74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22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B0AA3-0B73-2723-3B53-087D87873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>
            <a:extLst>
              <a:ext uri="{FF2B5EF4-FFF2-40B4-BE49-F238E27FC236}">
                <a16:creationId xmlns:a16="http://schemas.microsoft.com/office/drawing/2014/main" id="{B225C40B-03A0-B789-5A78-A80F1F558F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7223B6-2B7E-63C5-5307-D3431FF8F8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Review of last week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Users and their stories inform design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Debugging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Continuous integration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6482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/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A2B3E3-4AA4-4E73-9D7D-D85A491E65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 dirty="0">
                <a:ea typeface="ＭＳ Ｐゴシック" charset="-128"/>
              </a:rPr>
              <a:t>Code needs review</a:t>
            </a:r>
          </a:p>
          <a:p>
            <a:pPr marL="842963" lvl="1" indent="-385763"/>
            <a:endParaRPr lang="en-US" altLang="en-US" b="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8192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260430" y="1305217"/>
            <a:ext cx="3900669" cy="289639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Dispassionate</a:t>
            </a: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third party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Tour of the code with necessary context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Improving code quality and find bugs with questions</a:t>
            </a:r>
          </a:p>
          <a:p>
            <a:pPr marL="1014413" lvl="2" indent="-214313"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“Why did you call this variable </a:t>
            </a:r>
            <a:r>
              <a:rPr lang="en-US" sz="1200" dirty="0" err="1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Snuffleupagus</a:t>
            </a:r>
            <a:r>
              <a:rPr lang="en-US" sz="12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when it stores the average grade?”</a:t>
            </a:r>
          </a:p>
          <a:p>
            <a:pPr marL="1014413" lvl="2" indent="-214313"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“This code is repeated, can it be a function?”</a:t>
            </a:r>
          </a:p>
          <a:p>
            <a:pPr marL="1014413" lvl="2" indent="-214313"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2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“What is happening HERE?!!?!”</a:t>
            </a:r>
          </a:p>
        </p:txBody>
      </p:sp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700" b="1" dirty="0">
                <a:solidFill>
                  <a:schemeClr val="dk1"/>
                </a:solidFill>
                <a:latin typeface="Encode Sans Black" panose="020B0604020202020204" charset="0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161099" y="1305216"/>
            <a:ext cx="4993218" cy="30410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Background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what the application does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the role of the code being reviewed</a:t>
            </a: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Comment or question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Choice of variable and function names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Readability of the code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improve reuse and efficiency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use external software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>
          <a:extLst>
            <a:ext uri="{FF2B5EF4-FFF2-40B4-BE49-F238E27FC236}">
              <a16:creationId xmlns:a16="http://schemas.microsoft.com/office/drawing/2014/main" id="{85232217-25BB-FA1C-C7F4-22699F2E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>
            <a:extLst>
              <a:ext uri="{FF2B5EF4-FFF2-40B4-BE49-F238E27FC236}">
                <a16:creationId xmlns:a16="http://schemas.microsoft.com/office/drawing/2014/main" id="{C836F7D1-208A-86BB-97B3-D1117B7E65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0430" y="1305217"/>
            <a:ext cx="3900669" cy="2896393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Dispassionate</a:t>
            </a: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third party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Tour of the code with necessary context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b="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Improving code quality and find bugs with questions</a:t>
            </a:r>
          </a:p>
        </p:txBody>
      </p:sp>
      <p:sp>
        <p:nvSpPr>
          <p:cNvPr id="323" name="Shape 323">
            <a:extLst>
              <a:ext uri="{FF2B5EF4-FFF2-40B4-BE49-F238E27FC236}">
                <a16:creationId xmlns:a16="http://schemas.microsoft.com/office/drawing/2014/main" id="{87EBBD10-51E2-F361-0C36-6FD3F33F8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>
              <a:buClr>
                <a:schemeClr val="dk1"/>
              </a:buClr>
              <a:buSzPct val="25000"/>
            </a:pPr>
            <a:r>
              <a:rPr lang="en-US" sz="2700" b="1" dirty="0">
                <a:solidFill>
                  <a:schemeClr val="dk1"/>
                </a:solidFill>
                <a:latin typeface="Encode Sans Black" panose="020B0604020202020204" charset="0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6" name="Shape 326">
            <a:extLst>
              <a:ext uri="{FF2B5EF4-FFF2-40B4-BE49-F238E27FC236}">
                <a16:creationId xmlns:a16="http://schemas.microsoft.com/office/drawing/2014/main" id="{9169B167-5CA7-4C14-ADCC-3EA55742FB72}"/>
              </a:ext>
            </a:extLst>
          </p:cNvPr>
          <p:cNvSpPr txBox="1"/>
          <p:nvPr/>
        </p:nvSpPr>
        <p:spPr>
          <a:xfrm>
            <a:off x="4161099" y="1305216"/>
            <a:ext cx="4993218" cy="304107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 marL="257175" indent="-257175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Background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what the application does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the role of the code being reviewed</a:t>
            </a:r>
          </a:p>
          <a:p>
            <a:pPr marL="257175" indent="-257175">
              <a:spcBef>
                <a:spcPts val="42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1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Comment or question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Choice of variable and function names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Readability of the code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improve reuse and efficiency</a:t>
            </a:r>
          </a:p>
          <a:p>
            <a:pPr marL="557213" lvl="1" indent="-214313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1800" dirty="0">
                <a:solidFill>
                  <a:schemeClr val="dk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use external software packages</a:t>
            </a:r>
          </a:p>
        </p:txBody>
      </p:sp>
      <p:pic>
        <p:nvPicPr>
          <p:cNvPr id="2050" name="Picture 2" descr="Disagreeing &amp; The Sandwich Technique">
            <a:extLst>
              <a:ext uri="{FF2B5EF4-FFF2-40B4-BE49-F238E27FC236}">
                <a16:creationId xmlns:a16="http://schemas.microsoft.com/office/drawing/2014/main" id="{6AE8DE0D-7363-A040-1AD1-EF39C30E8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352" y="2963118"/>
            <a:ext cx="1092172" cy="144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68439-778E-4835-AB6C-8A24A15068BE}"/>
              </a:ext>
            </a:extLst>
          </p:cNvPr>
          <p:cNvSpPr txBox="1"/>
          <p:nvPr/>
        </p:nvSpPr>
        <p:spPr>
          <a:xfrm>
            <a:off x="-78129" y="5009393"/>
            <a:ext cx="45777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https://www.teamwork.com/blog/disagreeing-sandwich-technique/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A2534-B872-9E53-31D1-1448BD0AD32A}"/>
              </a:ext>
            </a:extLst>
          </p:cNvPr>
          <p:cNvSpPr txBox="1"/>
          <p:nvPr/>
        </p:nvSpPr>
        <p:spPr>
          <a:xfrm>
            <a:off x="260430" y="3124392"/>
            <a:ext cx="20865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Assume good will</a:t>
            </a:r>
          </a:p>
        </p:txBody>
      </p:sp>
    </p:spTree>
    <p:extLst>
      <p:ext uri="{BB962C8B-B14F-4D97-AF65-F5344CB8AC3E}">
        <p14:creationId xmlns:p14="http://schemas.microsoft.com/office/powerpoint/2010/main" val="279637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6AB6-DEE9-3D27-118D-A587967EE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>
            <a:extLst>
              <a:ext uri="{FF2B5EF4-FFF2-40B4-BE49-F238E27FC236}">
                <a16:creationId xmlns:a16="http://schemas.microsoft.com/office/drawing/2014/main" id="{23371CAE-C67D-7868-A313-8477678FF55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Component specifications get you to code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A5DCA3-6AA0-AD09-4406-D3BA2E13ABF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4" y="1304925"/>
            <a:ext cx="8488169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/>
            <a:r>
              <a:rPr lang="en-US" altLang="en-US" b="0" dirty="0">
                <a:ea typeface="ＭＳ Ｐゴシック" charset="-128"/>
              </a:rPr>
              <a:t>Code needs review</a:t>
            </a:r>
          </a:p>
          <a:p>
            <a:pPr marL="385763" indent="-385763"/>
            <a:r>
              <a:rPr lang="en-US" altLang="en-US" b="0" dirty="0">
                <a:solidFill>
                  <a:srgbClr val="FF0000"/>
                </a:solidFill>
                <a:ea typeface="ＭＳ Ｐゴシック" charset="-128"/>
              </a:rPr>
              <a:t>Code needs testing </a:t>
            </a:r>
            <a:endParaRPr lang="en-US" altLang="en-US" dirty="0">
              <a:solidFill>
                <a:srgbClr val="FF0000"/>
              </a:solidFill>
              <a:ea typeface="ＭＳ Ｐゴシック" charset="-128"/>
            </a:endParaRPr>
          </a:p>
          <a:p>
            <a:pPr marL="385763" indent="-385763"/>
            <a:endParaRPr lang="en-US" altLang="en-US" b="0" dirty="0">
              <a:solidFill>
                <a:schemeClr val="tx1"/>
              </a:solidFill>
              <a:ea typeface="ＭＳ Ｐゴシック" charset="-128"/>
            </a:endParaRPr>
          </a:p>
          <a:p>
            <a:pPr marL="385763" indent="-385763"/>
            <a:r>
              <a:rPr lang="en-US" altLang="en-US" dirty="0">
                <a:solidFill>
                  <a:schemeClr val="tx1"/>
                </a:solidFill>
                <a:ea typeface="ＭＳ Ｐゴシック" charset="-128"/>
              </a:rPr>
              <a:t>Has this happened to you:</a:t>
            </a:r>
          </a:p>
          <a:p>
            <a:pPr marL="842963" lvl="1" indent="-385763"/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You wrote some code.  It works!  You are happy.</a:t>
            </a:r>
          </a:p>
          <a:p>
            <a:pPr marL="842963" lvl="1" indent="-385763"/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You add a neat little feature. You think it works.  You are happy.</a:t>
            </a:r>
          </a:p>
          <a:p>
            <a:pPr marL="842963" lvl="1" indent="-385763"/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It doesn’t work, but you don’t know.  You </a:t>
            </a:r>
            <a:r>
              <a:rPr lang="en-US" altLang="en-US" dirty="0">
                <a:solidFill>
                  <a:schemeClr val="tx1"/>
                </a:solidFill>
                <a:ea typeface="ＭＳ Ｐゴシック" charset="-128"/>
              </a:rPr>
              <a:t>will</a:t>
            </a: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 be sad.</a:t>
            </a:r>
            <a:endParaRPr lang="en-US" altLang="en-US" b="0" dirty="0">
              <a:ea typeface="ＭＳ Ｐゴシック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6073C-BA9C-A939-5296-0750852C7969}"/>
              </a:ext>
            </a:extLst>
          </p:cNvPr>
          <p:cNvSpPr/>
          <p:nvPr/>
        </p:nvSpPr>
        <p:spPr>
          <a:xfrm>
            <a:off x="3176193" y="3839892"/>
            <a:ext cx="4475356" cy="28249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found out before anything bad happened.</a:t>
            </a:r>
          </a:p>
        </p:txBody>
      </p:sp>
    </p:spTree>
    <p:extLst>
      <p:ext uri="{BB962C8B-B14F-4D97-AF65-F5344CB8AC3E}">
        <p14:creationId xmlns:p14="http://schemas.microsoft.com/office/powerpoint/2010/main" val="153444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Code that checks if other code (code under test) is working properly</a:t>
            </a:r>
          </a:p>
          <a:p>
            <a:r>
              <a:rPr lang="en-US" altLang="en-US" b="0">
                <a:ea typeface="ＭＳ Ｐゴシック" charset="-128"/>
              </a:rPr>
              <a:t>If the “code under test”</a:t>
            </a:r>
          </a:p>
          <a:p>
            <a:pPr lvl="1"/>
            <a:r>
              <a:rPr lang="en-US" altLang="en-US" b="0">
                <a:ea typeface="ＭＳ Ｐゴシック" charset="-128"/>
              </a:rPr>
              <a:t>Runs successfully</a:t>
            </a:r>
          </a:p>
          <a:p>
            <a:pPr lvl="1"/>
            <a:r>
              <a:rPr lang="en-US" altLang="en-US" b="0">
                <a:ea typeface="ＭＳ Ｐゴシック" charset="-128"/>
              </a:rPr>
              <a:t>Fails gracefully (as expected, when expected)</a:t>
            </a:r>
          </a:p>
          <a:p>
            <a:r>
              <a:rPr lang="en-US" altLang="en-US" b="0">
                <a:ea typeface="ＭＳ Ｐゴシック" charset="-128"/>
              </a:rPr>
              <a:t>The tests pass and the code is “accepted” as working</a:t>
            </a: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31841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code_under_test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(a, b):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test?</a:t>
            </a: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the code under test doing?</a:t>
            </a: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Could we name the code under test function better?</a:t>
            </a: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</p:spTree>
    <p:extLst>
      <p:ext uri="{BB962C8B-B14F-4D97-AF65-F5344CB8AC3E}">
        <p14:creationId xmlns:p14="http://schemas.microsoft.com/office/powerpoint/2010/main" val="190172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Design &amp; testing fails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2C18FC-5752-2D16-DA81-9381764BF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20085"/>
            <a:ext cx="8517657" cy="3228164"/>
          </a:xfrm>
        </p:spPr>
        <p:txBody>
          <a:bodyPr/>
          <a:lstStyle/>
          <a:p>
            <a:r>
              <a:rPr lang="en-US" b="0"/>
              <a:t>Therac-25</a:t>
            </a:r>
          </a:p>
          <a:p>
            <a:pPr lvl="1"/>
            <a:r>
              <a:rPr lang="en-US" b="0"/>
              <a:t>Built in 1982, 6 accidents from 1985-1987</a:t>
            </a:r>
          </a:p>
          <a:p>
            <a:pPr lvl="1"/>
            <a:r>
              <a:rPr lang="en-US" b="0"/>
              <a:t>Design did not specify what </a:t>
            </a:r>
            <a:r>
              <a:rPr lang="en-US"/>
              <a:t>limits</a:t>
            </a:r>
            <a:r>
              <a:rPr lang="en-US" b="0"/>
              <a:t> were set in hardware vs. software (why not both?!?!)</a:t>
            </a:r>
          </a:p>
          <a:p>
            <a:pPr lvl="1"/>
            <a:r>
              <a:rPr lang="en-US" b="0"/>
              <a:t>Patients were hit with 100x intended radiation dose (50% fatal)</a:t>
            </a:r>
          </a:p>
          <a:p>
            <a:pPr lvl="1"/>
            <a:r>
              <a:rPr lang="en-US" b="0"/>
              <a:t>Error handling was a mess </a:t>
            </a:r>
          </a:p>
          <a:p>
            <a:pPr lvl="2"/>
            <a:r>
              <a:rPr lang="en-US" b="0"/>
              <a:t>“Oh Error-54 occurred again? I’ll just clear it.”</a:t>
            </a:r>
          </a:p>
          <a:p>
            <a:pPr lvl="1"/>
            <a:r>
              <a:rPr lang="en-US" b="0">
                <a:solidFill>
                  <a:srgbClr val="FF0000"/>
                </a:solidFill>
              </a:rPr>
              <a:t>AECL had never tested the Therac-25 with the combination of software and hardware until it was assembled at the hospital.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3B4120-33D4-B6FE-CFC4-A37E67391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60" y="429610"/>
            <a:ext cx="20955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EE9DE-2269-9D57-50F4-9E1EF20CB39D}"/>
              </a:ext>
            </a:extLst>
          </p:cNvPr>
          <p:cNvSpPr txBox="1"/>
          <p:nvPr/>
        </p:nvSpPr>
        <p:spPr>
          <a:xfrm>
            <a:off x="5171704" y="101230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Atomic Energy of Canada Limited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AECL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 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E42F3-BA6D-3F63-8221-A6AB5E5E87C7}"/>
              </a:ext>
            </a:extLst>
          </p:cNvPr>
          <p:cNvSpPr txBox="1"/>
          <p:nvPr/>
        </p:nvSpPr>
        <p:spPr>
          <a:xfrm>
            <a:off x="-46017" y="4887187"/>
            <a:ext cx="48718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https://en.wikipedia.org/wiki/Therac-25</a:t>
            </a:r>
          </a:p>
        </p:txBody>
      </p:sp>
      <p:pic>
        <p:nvPicPr>
          <p:cNvPr id="3074" name="Picture 2" descr="Software Architecture: Therac-25 the killer radiation machine | by Carlos  Caballero | The Startup | Medium">
            <a:extLst>
              <a:ext uri="{FF2B5EF4-FFF2-40B4-BE49-F238E27FC236}">
                <a16:creationId xmlns:a16="http://schemas.microsoft.com/office/drawing/2014/main" id="{C7BEB3B2-2B34-8DA1-53A4-BC03E8EC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936" y="1402079"/>
            <a:ext cx="2056395" cy="75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95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test we can do for add?</a:t>
            </a: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 Why or why not?</a:t>
            </a: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1278535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a different a, b pair?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endParaRPr lang="en-US" alt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53B7F0-CDD0-7590-388F-1635DB3B46A1}"/>
              </a:ext>
            </a:extLst>
          </p:cNvPr>
          <p:cNvSpPr txBox="1"/>
          <p:nvPr/>
        </p:nvSpPr>
        <p:spPr>
          <a:xfrm>
            <a:off x="4546476" y="2996485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400" b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</a:t>
            </a: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64276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we test many a, b pairs?</a:t>
            </a: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this sufficient?</a:t>
            </a:r>
          </a:p>
          <a:p>
            <a:pPr marL="76200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hard!  Testing is FUN! 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software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ED43C-F1C5-3F56-1284-AC19AF902876}"/>
              </a:ext>
            </a:extLst>
          </p:cNvPr>
          <p:cNvSpPr txBox="1"/>
          <p:nvPr/>
        </p:nvSpPr>
        <p:spPr>
          <a:xfrm>
            <a:off x="4546476" y="108962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</p:txBody>
      </p:sp>
    </p:spTree>
    <p:extLst>
      <p:ext uri="{BB962C8B-B14F-4D97-AF65-F5344CB8AC3E}">
        <p14:creationId xmlns:p14="http://schemas.microsoft.com/office/powerpoint/2010/main" val="147996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9D88A-20F0-2D8C-367F-53C7C2827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CA1B4583-F9EA-82A5-BDCB-EEDEFE205B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“Smoke”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it “catch fire and burn” when you try to run the “code under test”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 basic, limited information about system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C2B2F27E-ED7E-23B1-7091-A1BF9689C9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817972E-9DE2-CDA9-B21E-D4CB6ADFF8FE}"/>
              </a:ext>
            </a:extLst>
          </p:cNvPr>
          <p:cNvSpPr txBox="1">
            <a:spLocks/>
          </p:cNvSpPr>
          <p:nvPr/>
        </p:nvSpPr>
        <p:spPr bwMode="auto">
          <a:xfrm>
            <a:off x="361229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E5B77-99BB-0FFC-92FC-68D21FE4AD09}"/>
              </a:ext>
            </a:extLst>
          </p:cNvPr>
          <p:cNvSpPr txBox="1"/>
          <p:nvPr/>
        </p:nvSpPr>
        <p:spPr>
          <a:xfrm>
            <a:off x="1089070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211244-435A-BA49-9F83-E37B3A032C32}"/>
              </a:ext>
            </a:extLst>
          </p:cNvPr>
          <p:cNvSpPr txBox="1"/>
          <p:nvPr/>
        </p:nvSpPr>
        <p:spPr>
          <a:xfrm>
            <a:off x="5315759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7F9828-D5D8-165A-0FC6-9BA1770CD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85" y="519560"/>
            <a:ext cx="1670376" cy="92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3A896F-99EC-D88F-2A43-4775528A25F0}"/>
              </a:ext>
            </a:extLst>
          </p:cNvPr>
          <p:cNvSpPr txBox="1"/>
          <p:nvPr/>
        </p:nvSpPr>
        <p:spPr>
          <a:xfrm>
            <a:off x="5193726" y="31445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add(0, 0)</a:t>
            </a:r>
          </a:p>
        </p:txBody>
      </p:sp>
    </p:spTree>
    <p:extLst>
      <p:ext uri="{BB962C8B-B14F-4D97-AF65-F5344CB8AC3E}">
        <p14:creationId xmlns:p14="http://schemas.microsoft.com/office/powerpoint/2010/main" val="116244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63AB5-0CBC-39F5-5079-91884029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8957D6AD-5193-CC53-0B4B-949C59E4EE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“One-shot”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the code under test perform correctly for a specific set of inputs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the correctness of code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9E9F88C4-2325-721B-4E9D-56F3AA0DD99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0015D09-B185-6041-F9F8-144046E8C526}"/>
              </a:ext>
            </a:extLst>
          </p:cNvPr>
          <p:cNvSpPr txBox="1">
            <a:spLocks/>
          </p:cNvSpPr>
          <p:nvPr/>
        </p:nvSpPr>
        <p:spPr bwMode="auto">
          <a:xfrm>
            <a:off x="342818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A3354-C916-C421-6041-19A97983F290}"/>
              </a:ext>
            </a:extLst>
          </p:cNvPr>
          <p:cNvSpPr txBox="1"/>
          <p:nvPr/>
        </p:nvSpPr>
        <p:spPr>
          <a:xfrm>
            <a:off x="1070659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90690-6C52-10E8-3D23-8C4A38E16B6A}"/>
              </a:ext>
            </a:extLst>
          </p:cNvPr>
          <p:cNvSpPr txBox="1"/>
          <p:nvPr/>
        </p:nvSpPr>
        <p:spPr>
          <a:xfrm>
            <a:off x="5297348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C467B-8F48-CF7B-8F04-741121933E46}"/>
              </a:ext>
            </a:extLst>
          </p:cNvPr>
          <p:cNvSpPr txBox="1"/>
          <p:nvPr/>
        </p:nvSpPr>
        <p:spPr>
          <a:xfrm>
            <a:off x="5193726" y="3144559"/>
            <a:ext cx="3924750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3818217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978B-2E0F-7FBE-A9EA-F5AC9E709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6EBE182A-CE72-27E2-F574-ECAD1FAC5D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“Pattern”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the code under test perform correctly for a pattern of input cases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the correctness of code across a range of inputs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037C768A-43B6-C387-A625-D69498C5854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D4927C7C-5014-ADEC-7AD7-552380AB5681}"/>
              </a:ext>
            </a:extLst>
          </p:cNvPr>
          <p:cNvSpPr txBox="1">
            <a:spLocks/>
          </p:cNvSpPr>
          <p:nvPr/>
        </p:nvSpPr>
        <p:spPr bwMode="auto">
          <a:xfrm>
            <a:off x="342818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EAA87-2006-55C6-B7E9-66619A34C052}"/>
              </a:ext>
            </a:extLst>
          </p:cNvPr>
          <p:cNvSpPr txBox="1"/>
          <p:nvPr/>
        </p:nvSpPr>
        <p:spPr>
          <a:xfrm>
            <a:off x="1070659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1B64E-E0F4-6AA2-1DB1-B96FC722B3FE}"/>
              </a:ext>
            </a:extLst>
          </p:cNvPr>
          <p:cNvSpPr txBox="1"/>
          <p:nvPr/>
        </p:nvSpPr>
        <p:spPr>
          <a:xfrm>
            <a:off x="5297348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79E04A-E77F-4E87-39E6-7343006A8CBF}"/>
              </a:ext>
            </a:extLst>
          </p:cNvPr>
          <p:cNvSpPr txBox="1"/>
          <p:nvPr/>
        </p:nvSpPr>
        <p:spPr>
          <a:xfrm>
            <a:off x="4376163" y="3144559"/>
            <a:ext cx="474231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return True</a:t>
            </a:r>
          </a:p>
        </p:txBody>
      </p:sp>
    </p:spTree>
    <p:extLst>
      <p:ext uri="{BB962C8B-B14F-4D97-AF65-F5344CB8AC3E}">
        <p14:creationId xmlns:p14="http://schemas.microsoft.com/office/powerpoint/2010/main" val="11998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78896-BC6B-52D1-D7FF-B44CC9C9D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FC5DFCD5-2BF0-DA74-AABC-C6933EEC5E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“Edge”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the code under test perform correctly for invalid and “special” inputs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the error handling and “singular” value handling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A1DE8D6F-BBD4-C63A-D181-6670A020A6A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C389D3-CDBA-DFE9-73F0-0083D72EEA20}"/>
              </a:ext>
            </a:extLst>
          </p:cNvPr>
          <p:cNvSpPr txBox="1">
            <a:spLocks/>
          </p:cNvSpPr>
          <p:nvPr/>
        </p:nvSpPr>
        <p:spPr bwMode="auto">
          <a:xfrm>
            <a:off x="342818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A88B9-8850-0872-BC16-0A9E865B0C97}"/>
              </a:ext>
            </a:extLst>
          </p:cNvPr>
          <p:cNvSpPr txBox="1"/>
          <p:nvPr/>
        </p:nvSpPr>
        <p:spPr>
          <a:xfrm>
            <a:off x="1070659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21C1C-3CEC-B809-DA1A-CD8A3C549F26}"/>
              </a:ext>
            </a:extLst>
          </p:cNvPr>
          <p:cNvSpPr txBox="1"/>
          <p:nvPr/>
        </p:nvSpPr>
        <p:spPr>
          <a:xfrm>
            <a:off x="5297348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FA8D0B-C3CA-10D8-13AE-7C3839DC4A60}"/>
              </a:ext>
            </a:extLst>
          </p:cNvPr>
          <p:cNvSpPr txBox="1"/>
          <p:nvPr/>
        </p:nvSpPr>
        <p:spPr>
          <a:xfrm>
            <a:off x="4068772" y="3144559"/>
            <a:ext cx="504970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add(“4”, 0) != 0: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</p:spTree>
    <p:extLst>
      <p:ext uri="{BB962C8B-B14F-4D97-AF65-F5344CB8AC3E}">
        <p14:creationId xmlns:p14="http://schemas.microsoft.com/office/powerpoint/2010/main" val="295045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20E2A-324F-7258-E188-5EB12761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92DF3CA1-880F-ADAB-17CE-9A66105C907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“Edge”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Does the code under test perform correctly for invalid and “special” inputs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the error handling and “singular” value handling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76200" indent="0"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EA4CA0EB-CCD6-F9F0-2002-4F0D24C2156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96883F4-1F59-BD0F-EA8E-C67D70FAB935}"/>
              </a:ext>
            </a:extLst>
          </p:cNvPr>
          <p:cNvSpPr txBox="1">
            <a:spLocks/>
          </p:cNvSpPr>
          <p:nvPr/>
        </p:nvSpPr>
        <p:spPr bwMode="auto">
          <a:xfrm>
            <a:off x="342818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9414F-1D9B-004C-B4FE-DE66670E0F18}"/>
              </a:ext>
            </a:extLst>
          </p:cNvPr>
          <p:cNvSpPr txBox="1"/>
          <p:nvPr/>
        </p:nvSpPr>
        <p:spPr>
          <a:xfrm>
            <a:off x="1070659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E65087-839F-37C8-B7FC-A0D4517B2EB9}"/>
              </a:ext>
            </a:extLst>
          </p:cNvPr>
          <p:cNvSpPr txBox="1"/>
          <p:nvPr/>
        </p:nvSpPr>
        <p:spPr>
          <a:xfrm>
            <a:off x="5297348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B3B1F-9FAE-3CE7-5C79-90A92CC0C7F4}"/>
              </a:ext>
            </a:extLst>
          </p:cNvPr>
          <p:cNvSpPr txBox="1"/>
          <p:nvPr/>
        </p:nvSpPr>
        <p:spPr>
          <a:xfrm>
            <a:off x="4271058" y="3144559"/>
            <a:ext cx="4847418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assertRaises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TypeError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,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add(“4”, 0)) </a:t>
            </a:r>
          </a:p>
        </p:txBody>
      </p:sp>
    </p:spTree>
    <p:extLst>
      <p:ext uri="{BB962C8B-B14F-4D97-AF65-F5344CB8AC3E}">
        <p14:creationId xmlns:p14="http://schemas.microsoft.com/office/powerpoint/2010/main" val="36067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7BCAA-FD73-DEE6-D4F4-1E9818AE4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FEF57B59-489A-6399-6506-9A50E05A4FC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020160"/>
            <a:ext cx="8565448" cy="3141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“Smoke” test</a:t>
            </a:r>
          </a:p>
          <a:p>
            <a:pPr lvl="1"/>
            <a:r>
              <a:rPr lang="en-US" alt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code under test to see if it “catches fire”</a:t>
            </a: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“One-shot” test</a:t>
            </a:r>
          </a:p>
          <a:p>
            <a:pPr lvl="1"/>
            <a:r>
              <a:rPr lang="en-US" altLang="en-US" sz="16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code under test with known inputs expecting specific outputs</a:t>
            </a: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“Pattern” test</a:t>
            </a:r>
          </a:p>
          <a:p>
            <a:pPr lvl="1"/>
            <a:r>
              <a:rPr lang="en-US" altLang="en-US" sz="14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code under test with a pattern of known inputs expecting a pattern of outputs</a:t>
            </a: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“Edge” test</a:t>
            </a:r>
          </a:p>
          <a:p>
            <a:pPr lvl="1"/>
            <a:r>
              <a:rPr lang="en-US" alt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Calling the code under test in “edge cases” and in predefined failure modes to make sure it fails gracefully. FUN!</a:t>
            </a:r>
          </a:p>
          <a:p>
            <a:r>
              <a:rPr lang="en-US" altLang="en-US" sz="2000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names are for our convenience.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9998DD3F-7D87-E2C6-BB31-E77A1976E9B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Some “types” of testing</a:t>
            </a:r>
          </a:p>
        </p:txBody>
      </p:sp>
    </p:spTree>
    <p:extLst>
      <p:ext uri="{BB962C8B-B14F-4D97-AF65-F5344CB8AC3E}">
        <p14:creationId xmlns:p14="http://schemas.microsoft.com/office/powerpoint/2010/main" val="155261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7EAA0-39CB-6B56-2DEE-7379803AB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2C4E103D-ACA9-8639-0C5E-F83795B2A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is no magic number</a:t>
            </a:r>
            <a:endParaRPr lang="en-US" alt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Patterns &gt; </a:t>
            </a:r>
            <a:r>
              <a:rPr lang="en-US" altLang="en-US" b="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One-shot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Smoke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 all tests offer the same “value” in testing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Patterns reveal more possible failure modes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Number of tests is less important than </a:t>
            </a:r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coverage</a:t>
            </a: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8CAC4474-B053-4232-6F4C-94EDD41900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How many tests for each component?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7F6C6-6883-18F6-EF5C-DB8416D42BAC}"/>
              </a:ext>
            </a:extLst>
          </p:cNvPr>
          <p:cNvSpPr txBox="1"/>
          <p:nvPr/>
        </p:nvSpPr>
        <p:spPr>
          <a:xfrm>
            <a:off x="5438898" y="3708490"/>
            <a:ext cx="34854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coverage and code coverage is an important concept in software engineering and can make and break job interviews. </a:t>
            </a:r>
          </a:p>
        </p:txBody>
      </p:sp>
    </p:spTree>
    <p:extLst>
      <p:ext uri="{BB962C8B-B14F-4D97-AF65-F5344CB8AC3E}">
        <p14:creationId xmlns:p14="http://schemas.microsoft.com/office/powerpoint/2010/main" val="4270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idx="1"/>
          </p:nvPr>
        </p:nvSpPr>
        <p:spPr bwMode="auto">
          <a:xfrm>
            <a:off x="447923" y="2509546"/>
            <a:ext cx="8197114" cy="23659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ea typeface="ＭＳ Ｐゴシック" charset="-128"/>
              </a:rPr>
              <a:t>Few components with clear roles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ea typeface="ＭＳ Ｐゴシック" charset="-128"/>
              </a:rPr>
              <a:t>Few interactions between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ea typeface="ＭＳ Ｐゴシック" charset="-128"/>
              </a:rPr>
              <a:t>Carefully choose the features and interfaces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ea typeface="ＭＳ Ｐゴシック" charset="-128"/>
              </a:rPr>
              <a:t>Similarity with other designs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 b="0" dirty="0">
                <a:ea typeface="ＭＳ Ｐゴシック" charset="-128"/>
              </a:rPr>
              <a:t>Uses design patterns (user interfaces, parallel computing, message observers, …)</a:t>
            </a:r>
          </a:p>
        </p:txBody>
      </p:sp>
      <p:sp>
        <p:nvSpPr>
          <p:cNvPr id="23553" name="Title 1"/>
          <p:cNvSpPr>
            <a:spLocks noGrp="1"/>
          </p:cNvSpPr>
          <p:nvPr>
            <p:ph type="title"/>
          </p:nvPr>
        </p:nvSpPr>
        <p:spPr bwMode="auto">
          <a:xfrm>
            <a:off x="447923" y="52318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>
                <a:ea typeface="ＭＳ Ｐゴシック" charset="-128"/>
              </a:rPr>
              <a:t>What makes a design understandable?</a:t>
            </a:r>
          </a:p>
        </p:txBody>
      </p:sp>
      <p:pic>
        <p:nvPicPr>
          <p:cNvPr id="2355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843" y="1107656"/>
            <a:ext cx="245149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031" y="1020074"/>
            <a:ext cx="2395538" cy="148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43B9EF-7123-1684-D3C4-C13EC4934FC2}"/>
              </a:ext>
            </a:extLst>
          </p:cNvPr>
          <p:cNvSpPr txBox="1"/>
          <p:nvPr/>
        </p:nvSpPr>
        <p:spPr>
          <a:xfrm>
            <a:off x="6095999" y="2834030"/>
            <a:ext cx="28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Simple where possible is better</a:t>
            </a:r>
          </a:p>
        </p:txBody>
      </p:sp>
    </p:spTree>
    <p:extLst>
      <p:ext uri="{BB962C8B-B14F-4D97-AF65-F5344CB8AC3E}">
        <p14:creationId xmlns:p14="http://schemas.microsoft.com/office/powerpoint/2010/main" val="386389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BD5B-E8C5-9DE4-15D9-0E589537B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5E1BC572-BB2C-EA25-5C0E-2D7EE44296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Fraction (%) of lines of code “exercised” by a test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many lines in </a:t>
            </a:r>
            <a:r>
              <a:rPr lang="en-US" altLang="en-US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add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percentage of those lines are executed by our test?</a:t>
            </a:r>
          </a:p>
          <a:p>
            <a:pPr marL="1028700" lvl="2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of 1 lines of add were executed)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A1064D26-1A59-D305-498A-67B2E285F4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303711B-B7F6-F75D-98FD-7D5415B5574A}"/>
              </a:ext>
            </a:extLst>
          </p:cNvPr>
          <p:cNvSpPr txBox="1">
            <a:spLocks/>
          </p:cNvSpPr>
          <p:nvPr/>
        </p:nvSpPr>
        <p:spPr bwMode="auto">
          <a:xfrm>
            <a:off x="361229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DBA7D-DEEB-9E03-5DD0-B447622F99E3}"/>
              </a:ext>
            </a:extLst>
          </p:cNvPr>
          <p:cNvSpPr txBox="1"/>
          <p:nvPr/>
        </p:nvSpPr>
        <p:spPr>
          <a:xfrm>
            <a:off x="1089070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F3FF6-11D5-EA91-1751-1360E94B32AD}"/>
              </a:ext>
            </a:extLst>
          </p:cNvPr>
          <p:cNvSpPr txBox="1"/>
          <p:nvPr/>
        </p:nvSpPr>
        <p:spPr>
          <a:xfrm>
            <a:off x="5315759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BD5FE-AD37-A967-FC84-7A3CFC7D6421}"/>
              </a:ext>
            </a:extLst>
          </p:cNvPr>
          <p:cNvSpPr txBox="1"/>
          <p:nvPr/>
        </p:nvSpPr>
        <p:spPr>
          <a:xfrm>
            <a:off x="5193726" y="314455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add(0,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70B64-00BC-2D11-9E62-15854709D4B8}"/>
              </a:ext>
            </a:extLst>
          </p:cNvPr>
          <p:cNvSpPr txBox="1"/>
          <p:nvPr/>
        </p:nvSpPr>
        <p:spPr>
          <a:xfrm>
            <a:off x="70830" y="3725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64891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63516-1D30-D89C-C0FE-00AEBE3FB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336CA2D5-7F86-2C92-C16B-EEA2068DC9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Fraction (%) of lines of code “exercised” by a test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percentage of those lines are executed by our test?</a:t>
            </a:r>
          </a:p>
          <a:p>
            <a:pPr marL="1028700" lvl="2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of 1 lines of add were executed)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D38F94ED-9815-7BF7-CC0F-A8B7623EA4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DF37181-3A6E-990C-785F-AB40BF9BE0A4}"/>
              </a:ext>
            </a:extLst>
          </p:cNvPr>
          <p:cNvSpPr txBox="1">
            <a:spLocks/>
          </p:cNvSpPr>
          <p:nvPr/>
        </p:nvSpPr>
        <p:spPr bwMode="auto">
          <a:xfrm>
            <a:off x="361229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66F020-FB74-EAE2-C1B5-4CE17E5892CB}"/>
              </a:ext>
            </a:extLst>
          </p:cNvPr>
          <p:cNvSpPr txBox="1"/>
          <p:nvPr/>
        </p:nvSpPr>
        <p:spPr>
          <a:xfrm>
            <a:off x="1089070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B02939-2C30-A01D-C376-F36B1BAA96D8}"/>
              </a:ext>
            </a:extLst>
          </p:cNvPr>
          <p:cNvSpPr txBox="1"/>
          <p:nvPr/>
        </p:nvSpPr>
        <p:spPr>
          <a:xfrm>
            <a:off x="5315759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AABF7-143E-E611-335C-8F0B6D4EC50E}"/>
              </a:ext>
            </a:extLst>
          </p:cNvPr>
          <p:cNvSpPr txBox="1"/>
          <p:nvPr/>
        </p:nvSpPr>
        <p:spPr>
          <a:xfrm>
            <a:off x="5223413" y="3144559"/>
            <a:ext cx="3623704" cy="15696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add(0, 0) == 0: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True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else: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ACA2-52D2-6111-BDEF-CE6294FF9637}"/>
              </a:ext>
            </a:extLst>
          </p:cNvPr>
          <p:cNvSpPr txBox="1"/>
          <p:nvPr/>
        </p:nvSpPr>
        <p:spPr>
          <a:xfrm>
            <a:off x="70830" y="3725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37238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38E78-45D7-FDCE-BA63-1A620F99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97B50B0C-6C67-2557-6185-EB5D54CD0C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Fraction (%) of lines of code “exercised” by a test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percentage of those lines are executed by our test?</a:t>
            </a:r>
          </a:p>
          <a:p>
            <a:pPr marL="1028700" lvl="2" indent="0">
              <a:buNone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100% 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 of 1 lines of add were executed)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E44EEB1F-61F6-8B8A-9DA1-ACF960E610B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01EB9E3-C192-66F5-0269-88D94FC594F0}"/>
              </a:ext>
            </a:extLst>
          </p:cNvPr>
          <p:cNvSpPr txBox="1">
            <a:spLocks/>
          </p:cNvSpPr>
          <p:nvPr/>
        </p:nvSpPr>
        <p:spPr bwMode="auto">
          <a:xfrm>
            <a:off x="361229" y="3144560"/>
            <a:ext cx="3928240" cy="93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  <a:p>
            <a:pPr marL="76200" indent="0"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B84CAD-CF70-05F0-0A61-277A218FD921}"/>
              </a:ext>
            </a:extLst>
          </p:cNvPr>
          <p:cNvSpPr txBox="1"/>
          <p:nvPr/>
        </p:nvSpPr>
        <p:spPr>
          <a:xfrm>
            <a:off x="1089070" y="2928395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1EA8F-4DE3-128E-A27B-EF629A3F2567}"/>
              </a:ext>
            </a:extLst>
          </p:cNvPr>
          <p:cNvSpPr txBox="1"/>
          <p:nvPr/>
        </p:nvSpPr>
        <p:spPr>
          <a:xfrm>
            <a:off x="5315759" y="2928394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96838-0EE1-DFC2-948A-0080DFEF951B}"/>
              </a:ext>
            </a:extLst>
          </p:cNvPr>
          <p:cNvSpPr txBox="1"/>
          <p:nvPr/>
        </p:nvSpPr>
        <p:spPr>
          <a:xfrm>
            <a:off x="4573897" y="3144559"/>
            <a:ext cx="4572000" cy="156966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for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add(0, </a:t>
            </a:r>
            <a:r>
              <a:rPr lang="en-US" altLang="en-US" sz="2400" b="1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!= </a:t>
            </a:r>
            <a:r>
              <a:rPr lang="en-US" altLang="en-US" sz="2400" b="1" dirty="0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: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False</a:t>
            </a:r>
          </a:p>
          <a:p>
            <a:pPr marL="7620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return 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7DBDE-2409-9AF2-70CB-71883BE4165A}"/>
              </a:ext>
            </a:extLst>
          </p:cNvPr>
          <p:cNvSpPr txBox="1"/>
          <p:nvPr/>
        </p:nvSpPr>
        <p:spPr>
          <a:xfrm>
            <a:off x="70830" y="372510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8692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C214-4E26-EAC6-46DC-576BC8432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1EC29F50-5CE2-DBAA-35AE-E2CF3BA142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F406DFA-DDCC-A6D8-065A-B872FDE98CE9}"/>
              </a:ext>
            </a:extLst>
          </p:cNvPr>
          <p:cNvSpPr txBox="1">
            <a:spLocks/>
          </p:cNvSpPr>
          <p:nvPr/>
        </p:nvSpPr>
        <p:spPr bwMode="auto">
          <a:xfrm>
            <a:off x="0" y="1574252"/>
            <a:ext cx="6222670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E9753-C010-FA47-166E-CDF9FF076118}"/>
              </a:ext>
            </a:extLst>
          </p:cNvPr>
          <p:cNvSpPr txBox="1"/>
          <p:nvPr/>
        </p:nvSpPr>
        <p:spPr>
          <a:xfrm>
            <a:off x="1403766" y="132793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F31F5-CE34-7AD9-4ADB-97CE221D9C52}"/>
              </a:ext>
            </a:extLst>
          </p:cNvPr>
          <p:cNvSpPr txBox="1"/>
          <p:nvPr/>
        </p:nvSpPr>
        <p:spPr>
          <a:xfrm>
            <a:off x="1403766" y="41618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A2E694-D2B4-31D3-2CAD-CA4D919BA7DC}"/>
              </a:ext>
            </a:extLst>
          </p:cNvPr>
          <p:cNvSpPr txBox="1"/>
          <p:nvPr/>
        </p:nvSpPr>
        <p:spPr>
          <a:xfrm>
            <a:off x="85725" y="4473263"/>
            <a:ext cx="7498215" cy="64633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(“+”, 0, 1) != 1: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E85C50B6-32C7-D7CF-49D9-F9A30A0FBA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118265" y="2998519"/>
            <a:ext cx="3895106" cy="11635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coverage?</a:t>
            </a:r>
          </a:p>
          <a:p>
            <a:pPr marL="7620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50%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6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73270-8C1D-9D41-67FA-222D22A9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BF6E69E0-F7D6-676D-DF5D-525543E55CD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FBAC786-710F-1594-60FC-C68D2A3F5F87}"/>
              </a:ext>
            </a:extLst>
          </p:cNvPr>
          <p:cNvSpPr txBox="1">
            <a:spLocks/>
          </p:cNvSpPr>
          <p:nvPr/>
        </p:nvSpPr>
        <p:spPr bwMode="auto">
          <a:xfrm>
            <a:off x="0" y="1574252"/>
            <a:ext cx="6222670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DA154-E01F-8B23-84E8-A812C5980A2A}"/>
              </a:ext>
            </a:extLst>
          </p:cNvPr>
          <p:cNvSpPr txBox="1"/>
          <p:nvPr/>
        </p:nvSpPr>
        <p:spPr>
          <a:xfrm>
            <a:off x="1403766" y="132793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A757BA-7BC0-2D0C-B431-C1BCBA6207D8}"/>
              </a:ext>
            </a:extLst>
          </p:cNvPr>
          <p:cNvSpPr txBox="1"/>
          <p:nvPr/>
        </p:nvSpPr>
        <p:spPr>
          <a:xfrm>
            <a:off x="1403766" y="4161893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39DB75-3381-EAF8-D812-B974E7A962DF}"/>
              </a:ext>
            </a:extLst>
          </p:cNvPr>
          <p:cNvSpPr txBox="1"/>
          <p:nvPr/>
        </p:nvSpPr>
        <p:spPr>
          <a:xfrm>
            <a:off x="85725" y="4473263"/>
            <a:ext cx="7498215" cy="64633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(“*”, 0, 1) != 0: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3B47E76D-F629-070A-4A4E-41F20E0FA1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118265" y="2998519"/>
            <a:ext cx="3895106" cy="11635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coverage?</a:t>
            </a:r>
          </a:p>
          <a:p>
            <a:pPr marL="76200" indent="0">
              <a:buNone/>
            </a:pP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75%</a:t>
            </a:r>
            <a:endParaRPr lang="en-US" altLang="en-US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34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12AAE-E16E-6B91-5075-4E9582CEC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01643C5A-CC60-F62E-E63A-D293175508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is code coverage?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857F2DEA-AA2B-9437-FA71-2044F28371F3}"/>
              </a:ext>
            </a:extLst>
          </p:cNvPr>
          <p:cNvSpPr txBox="1">
            <a:spLocks/>
          </p:cNvSpPr>
          <p:nvPr/>
        </p:nvSpPr>
        <p:spPr bwMode="auto">
          <a:xfrm>
            <a:off x="0" y="1574252"/>
            <a:ext cx="6222670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36078-A413-94B3-04B2-D7465BEAD469}"/>
              </a:ext>
            </a:extLst>
          </p:cNvPr>
          <p:cNvSpPr txBox="1"/>
          <p:nvPr/>
        </p:nvSpPr>
        <p:spPr>
          <a:xfrm>
            <a:off x="1403766" y="132793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462640-E685-EC89-535B-B33B59CCC543}"/>
              </a:ext>
            </a:extLst>
          </p:cNvPr>
          <p:cNvSpPr txBox="1"/>
          <p:nvPr/>
        </p:nvSpPr>
        <p:spPr>
          <a:xfrm>
            <a:off x="1403766" y="350738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14B4E-54F4-F7C8-C8CD-043EF41270C5}"/>
              </a:ext>
            </a:extLst>
          </p:cNvPr>
          <p:cNvSpPr txBox="1"/>
          <p:nvPr/>
        </p:nvSpPr>
        <p:spPr>
          <a:xfrm>
            <a:off x="28236" y="3970250"/>
            <a:ext cx="7498215" cy="120032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(“+”, 0, 1) != 0: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(“*”, 0, 1) != 0: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5032CE7C-7932-35E0-E0BE-9FBAC01890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118265" y="2998519"/>
            <a:ext cx="3895106" cy="11635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coverage?</a:t>
            </a:r>
          </a:p>
          <a:p>
            <a:pPr marL="7620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100%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8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DDB6-F121-F7A6-0F42-F1CB8220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E60186D2-E5EA-AD2F-4C2B-A9CADE4453D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Is code coverage alone enough?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B87990A-00F6-1224-BDB9-E7A7D2AED3CD}"/>
              </a:ext>
            </a:extLst>
          </p:cNvPr>
          <p:cNvSpPr txBox="1">
            <a:spLocks/>
          </p:cNvSpPr>
          <p:nvPr/>
        </p:nvSpPr>
        <p:spPr bwMode="auto">
          <a:xfrm>
            <a:off x="0" y="1574252"/>
            <a:ext cx="6222670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96E87-60BC-050A-34A1-B5B9A9D9D5B0}"/>
              </a:ext>
            </a:extLst>
          </p:cNvPr>
          <p:cNvSpPr txBox="1"/>
          <p:nvPr/>
        </p:nvSpPr>
        <p:spPr>
          <a:xfrm>
            <a:off x="1403766" y="132793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6D64B-8430-3AE4-5162-D891BDE35465}"/>
              </a:ext>
            </a:extLst>
          </p:cNvPr>
          <p:cNvSpPr txBox="1"/>
          <p:nvPr/>
        </p:nvSpPr>
        <p:spPr>
          <a:xfrm>
            <a:off x="1403766" y="3507381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F600E-29B4-5ED4-27CB-7701E4492ED9}"/>
              </a:ext>
            </a:extLst>
          </p:cNvPr>
          <p:cNvSpPr txBox="1"/>
          <p:nvPr/>
        </p:nvSpPr>
        <p:spPr>
          <a:xfrm>
            <a:off x="28236" y="3970250"/>
            <a:ext cx="7498215" cy="120032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(“+”, 0, 1) != 0: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if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(“</a:t>
            </a:r>
            <a:r>
              <a:rPr lang="en-US" alt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/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”, 0, 1</a:t>
            </a:r>
            <a:r>
              <a:rPr lang="en-US" altLang="en-US" sz="1800" b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0:</a:t>
            </a:r>
          </a:p>
          <a:p>
            <a:pPr marL="76200" indent="0"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False</a:t>
            </a: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1F2ABA17-D132-0630-071B-CE00C4D9A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118265" y="2998519"/>
            <a:ext cx="3895106" cy="11635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coverage?</a:t>
            </a:r>
          </a:p>
          <a:p>
            <a:pPr marL="76200" indent="0">
              <a:buNone/>
            </a:pPr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100%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1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B598-A7A5-430A-EB9A-3C1154FA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1F3CDFF3-6135-AD0D-0833-1FE81D7DF5F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Testing is hard!  Testing is fun!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FAF9D4-EF6B-861D-6311-FE72416A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1305217"/>
            <a:ext cx="8197114" cy="3066061"/>
          </a:xfrm>
        </p:spPr>
        <p:txBody>
          <a:bodyPr/>
          <a:lstStyle/>
          <a:p>
            <a:r>
              <a:rPr lang="en-US" b="0" dirty="0"/>
              <a:t>Mode of thinking: </a:t>
            </a:r>
            <a:r>
              <a:rPr lang="en-US" dirty="0"/>
              <a:t>How can I break this?</a:t>
            </a:r>
          </a:p>
          <a:p>
            <a:r>
              <a:rPr lang="en-US" b="0" dirty="0"/>
              <a:t>Want to get better?  </a:t>
            </a:r>
          </a:p>
          <a:p>
            <a:pPr lvl="1"/>
            <a:r>
              <a:rPr lang="en-US" b="0" dirty="0"/>
              <a:t>Practice!</a:t>
            </a:r>
          </a:p>
          <a:p>
            <a:r>
              <a:rPr lang="en-US" b="0" dirty="0"/>
              <a:t>“Software engineer in test” is a specific job</a:t>
            </a:r>
          </a:p>
          <a:p>
            <a:pPr lvl="1"/>
            <a:r>
              <a:rPr lang="en-US" b="0" dirty="0"/>
              <a:t>Software development engineering in test (SDET)</a:t>
            </a:r>
          </a:p>
          <a:p>
            <a:pPr lvl="1"/>
            <a:r>
              <a:rPr lang="en-US" b="0" dirty="0">
                <a:hlinkClick r:id="rId2"/>
              </a:rPr>
              <a:t>U.S. Bureau of Labor Statistics predicts &gt; 25% job growth</a:t>
            </a:r>
          </a:p>
          <a:p>
            <a:pPr lvl="1"/>
            <a:r>
              <a:rPr lang="en-US" b="0" dirty="0"/>
              <a:t>Pathway to a Software Development Engineer</a:t>
            </a:r>
            <a:endParaRPr lang="en-US" b="0" dirty="0">
              <a:hlinkClick r:id="rId2"/>
            </a:endParaRPr>
          </a:p>
          <a:p>
            <a:pPr lvl="2"/>
            <a:endParaRPr lang="en-US" b="0" dirty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393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4AC55-CF38-7997-A151-224FE562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1B1E2A4F-AF1C-98FD-66F8-27B6D2DFDD2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696078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Testing is only as good as your imagination!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F6E644-A6DA-9FCD-3891-015751E26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1122219"/>
            <a:ext cx="8197114" cy="2548900"/>
          </a:xfrm>
        </p:spPr>
        <p:txBody>
          <a:bodyPr/>
          <a:lstStyle/>
          <a:p>
            <a:r>
              <a:rPr lang="en-US" dirty="0"/>
              <a:t>“Software engineer in test” is a specific job</a:t>
            </a:r>
          </a:p>
          <a:p>
            <a:pPr lvl="1"/>
            <a:r>
              <a:rPr lang="en-US" b="0" dirty="0"/>
              <a:t>Software tester walks into a bar...</a:t>
            </a:r>
          </a:p>
          <a:p>
            <a:pPr lvl="1"/>
            <a:r>
              <a:rPr lang="en-US" b="0" dirty="0"/>
              <a:t>Software tester run into a bar...</a:t>
            </a:r>
          </a:p>
          <a:p>
            <a:pPr lvl="1"/>
            <a:r>
              <a:rPr lang="en-US" b="0" dirty="0"/>
              <a:t>Software tester crawls into a bar…</a:t>
            </a:r>
          </a:p>
          <a:p>
            <a:pPr lvl="1"/>
            <a:r>
              <a:rPr lang="en-US" b="0" dirty="0"/>
              <a:t>Software tester walks into a bar and orders a drink…</a:t>
            </a:r>
          </a:p>
          <a:p>
            <a:pPr lvl="1"/>
            <a:r>
              <a:rPr lang="en-US" b="0" dirty="0"/>
              <a:t>Software tester runs into a bar and orders a drink…</a:t>
            </a:r>
          </a:p>
          <a:p>
            <a:pPr lvl="1"/>
            <a:r>
              <a:rPr lang="en-US" b="0" dirty="0"/>
              <a:t>Software tester crawls into a bar and orders a drink…</a:t>
            </a:r>
          </a:p>
          <a:p>
            <a:pPr lvl="1"/>
            <a:r>
              <a:rPr lang="en-US" b="0" dirty="0"/>
              <a:t>…</a:t>
            </a:r>
          </a:p>
          <a:p>
            <a:pPr lvl="1"/>
            <a:r>
              <a:rPr lang="en-US" b="0" dirty="0"/>
              <a:t>User walks into a bar and asks for the bathroom.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7898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FA5C5-77BD-C271-9D18-0A66660D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C756D9D7-D22D-C840-9C43-6AB0FCC70F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files?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3FDFDEF5-9CCB-D868-E801-7E115B3C5B62}"/>
              </a:ext>
            </a:extLst>
          </p:cNvPr>
          <p:cNvSpPr/>
          <p:nvPr/>
        </p:nvSpPr>
        <p:spPr>
          <a:xfrm>
            <a:off x="1798293" y="2571750"/>
            <a:ext cx="1442225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4642B-4592-1311-751E-F1BFFC9940E4}"/>
              </a:ext>
            </a:extLst>
          </p:cNvPr>
          <p:cNvSpPr txBox="1"/>
          <p:nvPr/>
        </p:nvSpPr>
        <p:spPr>
          <a:xfrm>
            <a:off x="2108875" y="226397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C001-224E-EEE2-5E44-6E829594C90B}"/>
              </a:ext>
            </a:extLst>
          </p:cNvPr>
          <p:cNvSpPr txBox="1"/>
          <p:nvPr/>
        </p:nvSpPr>
        <p:spPr>
          <a:xfrm>
            <a:off x="1740986" y="2571750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add(a, b):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multiply(a, b):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AFBC3ADE-61D7-F08E-472C-0693FC064579}"/>
              </a:ext>
            </a:extLst>
          </p:cNvPr>
          <p:cNvSpPr/>
          <p:nvPr/>
        </p:nvSpPr>
        <p:spPr>
          <a:xfrm>
            <a:off x="5049869" y="2571750"/>
            <a:ext cx="1887456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F2B50-8FAC-3373-16BC-F0EEB578DC61}"/>
              </a:ext>
            </a:extLst>
          </p:cNvPr>
          <p:cNvSpPr txBox="1"/>
          <p:nvPr/>
        </p:nvSpPr>
        <p:spPr>
          <a:xfrm>
            <a:off x="5360451" y="2263973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test_math.py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1ED9F4-E455-3893-555A-C82F280F3040}"/>
              </a:ext>
            </a:extLst>
          </p:cNvPr>
          <p:cNvSpPr txBox="1"/>
          <p:nvPr/>
        </p:nvSpPr>
        <p:spPr>
          <a:xfrm>
            <a:off x="4992562" y="2571750"/>
            <a:ext cx="1646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test_add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test_multiply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20BBF6-6D0B-3568-7BBC-2E618F91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3" y="1305217"/>
            <a:ext cx="8197114" cy="2365901"/>
          </a:xfrm>
        </p:spPr>
        <p:txBody>
          <a:bodyPr/>
          <a:lstStyle/>
          <a:p>
            <a:r>
              <a:rPr lang="en-US" dirty="0"/>
              <a:t>One source file for code, one source file for tests</a:t>
            </a:r>
          </a:p>
          <a:p>
            <a:pPr lvl="1"/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</a:t>
            </a:r>
            <a:r>
              <a:rPr lang="en-US" b="0" dirty="0"/>
              <a:t> has an accompanying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test_math.py</a:t>
            </a:r>
          </a:p>
        </p:txBody>
      </p:sp>
    </p:spTree>
    <p:extLst>
      <p:ext uri="{BB962C8B-B14F-4D97-AF65-F5344CB8AC3E}">
        <p14:creationId xmlns:p14="http://schemas.microsoft.com/office/powerpoint/2010/main" val="897104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Running Example: Design of ATM</a:t>
            </a:r>
          </a:p>
        </p:txBody>
      </p:sp>
      <p:pic>
        <p:nvPicPr>
          <p:cNvPr id="27651" name="Picture 4" descr="Automatic teller machine on a brick wall that has a keypad, a display, a card reader, a cash dispenser, and an envelope reader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38" y="1162456"/>
            <a:ext cx="3011436" cy="3219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0613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F0E8B-0076-1703-F1B9-58ABB0C0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60B8458C-C81B-1B14-5AF9-A5448C96F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files?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A0E9A1A-57C0-1119-077E-2B1592BE60BF}"/>
              </a:ext>
            </a:extLst>
          </p:cNvPr>
          <p:cNvSpPr/>
          <p:nvPr/>
        </p:nvSpPr>
        <p:spPr>
          <a:xfrm>
            <a:off x="168613" y="2297883"/>
            <a:ext cx="1442225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C0345-F944-1D66-03EB-055058A8515B}"/>
              </a:ext>
            </a:extLst>
          </p:cNvPr>
          <p:cNvSpPr txBox="1"/>
          <p:nvPr/>
        </p:nvSpPr>
        <p:spPr>
          <a:xfrm>
            <a:off x="479195" y="199010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E7659-E438-E22F-97CE-66E4ED8457A8}"/>
              </a:ext>
            </a:extLst>
          </p:cNvPr>
          <p:cNvSpPr txBox="1"/>
          <p:nvPr/>
        </p:nvSpPr>
        <p:spPr>
          <a:xfrm>
            <a:off x="111306" y="2297883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add(a, b):</a:t>
            </a:r>
          </a:p>
          <a:p>
            <a:r>
              <a:rPr lang="en-US" dirty="0"/>
              <a:t>   return </a:t>
            </a:r>
            <a:r>
              <a:rPr lang="en-US" dirty="0" err="1"/>
              <a:t>a+b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multiply(a, b):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9D412587-763A-1E4D-3F7E-3CF7232EE25B}"/>
              </a:ext>
            </a:extLst>
          </p:cNvPr>
          <p:cNvSpPr/>
          <p:nvPr/>
        </p:nvSpPr>
        <p:spPr>
          <a:xfrm>
            <a:off x="1782756" y="2297883"/>
            <a:ext cx="1887456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D60B2-E1DD-253E-FA80-EA8DA0771A04}"/>
              </a:ext>
            </a:extLst>
          </p:cNvPr>
          <p:cNvSpPr txBox="1"/>
          <p:nvPr/>
        </p:nvSpPr>
        <p:spPr>
          <a:xfrm>
            <a:off x="2093338" y="1990106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test_math.py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E2EF4-E25B-C015-DD29-E9F3B0B21FCD}"/>
              </a:ext>
            </a:extLst>
          </p:cNvPr>
          <p:cNvSpPr txBox="1"/>
          <p:nvPr/>
        </p:nvSpPr>
        <p:spPr>
          <a:xfrm>
            <a:off x="1725449" y="2297883"/>
            <a:ext cx="1646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test_add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test_multiply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8A994D-0E3D-AB5D-33B2-D24CB41E5545}"/>
              </a:ext>
            </a:extLst>
          </p:cNvPr>
          <p:cNvSpPr txBox="1"/>
          <p:nvPr/>
        </p:nvSpPr>
        <p:spPr>
          <a:xfrm>
            <a:off x="3854554" y="2297883"/>
            <a:ext cx="5488721" cy="101566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test_add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for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assert add(0, </a:t>
            </a:r>
            <a:r>
              <a:rPr lang="en-US" alt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000" b="1" dirty="0" err="1">
                <a:highlight>
                  <a:srgbClr val="FFFF00"/>
                </a:highlight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6373932-33ED-051C-2735-0892F561EBFB}"/>
              </a:ext>
            </a:extLst>
          </p:cNvPr>
          <p:cNvSpPr/>
          <p:nvPr/>
        </p:nvSpPr>
        <p:spPr>
          <a:xfrm>
            <a:off x="3784823" y="2297883"/>
            <a:ext cx="253278" cy="1108257"/>
          </a:xfrm>
          <a:prstGeom prst="leftBrace">
            <a:avLst>
              <a:gd name="adj1" fmla="val 8333"/>
              <a:gd name="adj2" fmla="val 1287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171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D54C7-751D-B009-B9EB-6E154CEC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F53BA0D7-E960-65D2-7FD0-C3EA066345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projects?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518E57D6-B396-AC20-BC18-BDB80E8FF177}"/>
              </a:ext>
            </a:extLst>
          </p:cNvPr>
          <p:cNvSpPr/>
          <p:nvPr/>
        </p:nvSpPr>
        <p:spPr>
          <a:xfrm>
            <a:off x="1600173" y="2207942"/>
            <a:ext cx="1442225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374E5-B04B-B4BD-CB58-4995B5618769}"/>
              </a:ext>
            </a:extLst>
          </p:cNvPr>
          <p:cNvSpPr txBox="1"/>
          <p:nvPr/>
        </p:nvSpPr>
        <p:spPr>
          <a:xfrm>
            <a:off x="1910755" y="190016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8FC5FF-7E6E-73BD-F98A-690E1CCC566A}"/>
              </a:ext>
            </a:extLst>
          </p:cNvPr>
          <p:cNvSpPr txBox="1"/>
          <p:nvPr/>
        </p:nvSpPr>
        <p:spPr>
          <a:xfrm>
            <a:off x="1542866" y="2207942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add(a, b):</a:t>
            </a:r>
          </a:p>
          <a:p>
            <a:r>
              <a:rPr lang="en-US" dirty="0"/>
              <a:t>   return </a:t>
            </a:r>
            <a:r>
              <a:rPr lang="en-US" dirty="0" err="1"/>
              <a:t>a+b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multiply(a, b):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779DA137-2D68-6610-295C-4067402C42C9}"/>
              </a:ext>
            </a:extLst>
          </p:cNvPr>
          <p:cNvSpPr/>
          <p:nvPr/>
        </p:nvSpPr>
        <p:spPr>
          <a:xfrm>
            <a:off x="4851749" y="2207942"/>
            <a:ext cx="1887456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31743-A0CB-6075-8C5A-1D7762F1AB86}"/>
              </a:ext>
            </a:extLst>
          </p:cNvPr>
          <p:cNvSpPr txBox="1"/>
          <p:nvPr/>
        </p:nvSpPr>
        <p:spPr>
          <a:xfrm>
            <a:off x="5162331" y="190016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test_math.py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8C25-7244-AF97-EB65-BCEA3D5C9676}"/>
              </a:ext>
            </a:extLst>
          </p:cNvPr>
          <p:cNvSpPr txBox="1"/>
          <p:nvPr/>
        </p:nvSpPr>
        <p:spPr>
          <a:xfrm>
            <a:off x="4794442" y="2207942"/>
            <a:ext cx="1646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test_add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test_multiply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8B950-155E-87EA-9B06-AE98BF1370B9}"/>
              </a:ext>
            </a:extLst>
          </p:cNvPr>
          <p:cNvSpPr txBox="1"/>
          <p:nvPr/>
        </p:nvSpPr>
        <p:spPr>
          <a:xfrm>
            <a:off x="3605134" y="102016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ABC2D-D096-CE2D-54B2-94E18ADEE1F2}"/>
              </a:ext>
            </a:extLst>
          </p:cNvPr>
          <p:cNvSpPr txBox="1"/>
          <p:nvPr/>
        </p:nvSpPr>
        <p:spPr>
          <a:xfrm>
            <a:off x="4492052" y="147980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test/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BDFF1F-9AE7-BA0E-BCDF-7A453C609138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2321285" y="1327937"/>
            <a:ext cx="1838649" cy="57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09312A-6594-8779-3190-B2D65030B874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159934" y="1327937"/>
            <a:ext cx="593568" cy="15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C61317-2460-686B-F141-8D10F64D49E5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53502" y="1787585"/>
            <a:ext cx="1013322" cy="1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387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8B362-B358-B732-BDA9-D167FAEB6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4">
            <a:extLst>
              <a:ext uri="{FF2B5EF4-FFF2-40B4-BE49-F238E27FC236}">
                <a16:creationId xmlns:a16="http://schemas.microsoft.com/office/drawing/2014/main" id="{F1673BFD-1C84-1DFA-067E-9AB56AD764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real projects?</a:t>
            </a: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E865DB62-9DD6-01D3-7BE9-C74D47ECA2EE}"/>
              </a:ext>
            </a:extLst>
          </p:cNvPr>
          <p:cNvSpPr/>
          <p:nvPr/>
        </p:nvSpPr>
        <p:spPr>
          <a:xfrm>
            <a:off x="348495" y="2207942"/>
            <a:ext cx="1442225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A94AA-CD17-8A67-2DBF-CD4D5B49D35A}"/>
              </a:ext>
            </a:extLst>
          </p:cNvPr>
          <p:cNvSpPr txBox="1"/>
          <p:nvPr/>
        </p:nvSpPr>
        <p:spPr>
          <a:xfrm>
            <a:off x="659077" y="1900165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AB5D3-D3C6-F870-3645-F69DAE7FD750}"/>
              </a:ext>
            </a:extLst>
          </p:cNvPr>
          <p:cNvSpPr txBox="1"/>
          <p:nvPr/>
        </p:nvSpPr>
        <p:spPr>
          <a:xfrm>
            <a:off x="291188" y="2207942"/>
            <a:ext cx="15568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add(a, b):</a:t>
            </a:r>
          </a:p>
          <a:p>
            <a:r>
              <a:rPr lang="en-US" dirty="0"/>
              <a:t>   return </a:t>
            </a:r>
            <a:r>
              <a:rPr lang="en-US" dirty="0" err="1"/>
              <a:t>a+b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multiply(a, b):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9F63B168-37F6-7A5C-377B-CC09928E1FEB}"/>
              </a:ext>
            </a:extLst>
          </p:cNvPr>
          <p:cNvSpPr/>
          <p:nvPr/>
        </p:nvSpPr>
        <p:spPr>
          <a:xfrm>
            <a:off x="4851749" y="2207942"/>
            <a:ext cx="1887456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29375-6ED1-42E1-4124-CB83A5D4A64A}"/>
              </a:ext>
            </a:extLst>
          </p:cNvPr>
          <p:cNvSpPr txBox="1"/>
          <p:nvPr/>
        </p:nvSpPr>
        <p:spPr>
          <a:xfrm>
            <a:off x="5162331" y="1900165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test_math.py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B40B9-4A03-D74A-6328-B1EAFA68BF76}"/>
              </a:ext>
            </a:extLst>
          </p:cNvPr>
          <p:cNvSpPr txBox="1"/>
          <p:nvPr/>
        </p:nvSpPr>
        <p:spPr>
          <a:xfrm>
            <a:off x="4794442" y="2207942"/>
            <a:ext cx="164660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test_add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test_multiply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1466D-8606-9D41-BD10-F9EE6FE8DE6D}"/>
              </a:ext>
            </a:extLst>
          </p:cNvPr>
          <p:cNvSpPr txBox="1"/>
          <p:nvPr/>
        </p:nvSpPr>
        <p:spPr>
          <a:xfrm>
            <a:off x="3605134" y="1020160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my_project</a:t>
            </a:r>
            <a:r>
              <a:rPr lang="en-US" dirty="0"/>
              <a:t>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7A288-8167-0AE0-85E1-54BCA1922E63}"/>
              </a:ext>
            </a:extLst>
          </p:cNvPr>
          <p:cNvSpPr txBox="1"/>
          <p:nvPr/>
        </p:nvSpPr>
        <p:spPr>
          <a:xfrm>
            <a:off x="4492052" y="147980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test/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F4C3FF-36FE-DDB5-F3C6-617AEBC241B8}"/>
              </a:ext>
            </a:extLst>
          </p:cNvPr>
          <p:cNvCxnSpPr>
            <a:stCxn id="8" idx="2"/>
            <a:endCxn id="3" idx="0"/>
          </p:cNvCxnSpPr>
          <p:nvPr/>
        </p:nvCxnSpPr>
        <p:spPr>
          <a:xfrm flipH="1">
            <a:off x="1069607" y="1327937"/>
            <a:ext cx="3090327" cy="57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060830-A724-ABF4-02C1-C650B36D9A9E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4159934" y="1327937"/>
            <a:ext cx="593568" cy="151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2F717A-9E6C-D161-56E4-0AF59B60A6D8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753502" y="1787585"/>
            <a:ext cx="1013322" cy="11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F7B720E-D901-EABF-7E10-0DF37AD625CF}"/>
              </a:ext>
            </a:extLst>
          </p:cNvPr>
          <p:cNvSpPr/>
          <p:nvPr/>
        </p:nvSpPr>
        <p:spPr>
          <a:xfrm>
            <a:off x="1850354" y="2207942"/>
            <a:ext cx="1442225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F22071-5B83-CDF9-FB19-E65412118BCA}"/>
              </a:ext>
            </a:extLst>
          </p:cNvPr>
          <p:cNvSpPr txBox="1"/>
          <p:nvPr/>
        </p:nvSpPr>
        <p:spPr>
          <a:xfrm>
            <a:off x="2078491" y="1900165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B818E0-AF8B-5952-02E1-6FF61AE2BEE5}"/>
              </a:ext>
            </a:extLst>
          </p:cNvPr>
          <p:cNvSpPr txBox="1"/>
          <p:nvPr/>
        </p:nvSpPr>
        <p:spPr>
          <a:xfrm>
            <a:off x="1793047" y="2207942"/>
            <a:ext cx="16161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lookup(id):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score(id, </a:t>
            </a:r>
            <a:r>
              <a:rPr lang="en-US" dirty="0" err="1"/>
              <a:t>ans</a:t>
            </a:r>
            <a:r>
              <a:rPr lang="en-US" dirty="0"/>
              <a:t>):</a:t>
            </a:r>
          </a:p>
          <a:p>
            <a:r>
              <a:rPr lang="en-US" dirty="0"/>
              <a:t>   …</a:t>
            </a:r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561DA451-6710-EF4C-3835-032D739F653C}"/>
              </a:ext>
            </a:extLst>
          </p:cNvPr>
          <p:cNvSpPr/>
          <p:nvPr/>
        </p:nvSpPr>
        <p:spPr>
          <a:xfrm>
            <a:off x="6797874" y="2207941"/>
            <a:ext cx="1887456" cy="1873405"/>
          </a:xfrm>
          <a:prstGeom prst="flowChartDocumen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AE5E9-8D3D-8EAB-4F4E-96CFF134A874}"/>
              </a:ext>
            </a:extLst>
          </p:cNvPr>
          <p:cNvSpPr txBox="1"/>
          <p:nvPr/>
        </p:nvSpPr>
        <p:spPr>
          <a:xfrm>
            <a:off x="7032083" y="190016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test_student.py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E67040-FF58-B9DF-C9E5-13A348E01B7B}"/>
              </a:ext>
            </a:extLst>
          </p:cNvPr>
          <p:cNvSpPr txBox="1"/>
          <p:nvPr/>
        </p:nvSpPr>
        <p:spPr>
          <a:xfrm>
            <a:off x="6765718" y="2207941"/>
            <a:ext cx="15664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test_lookup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test_score</a:t>
            </a:r>
            <a:r>
              <a:rPr lang="en-US" dirty="0"/>
              <a:t>():</a:t>
            </a:r>
          </a:p>
          <a:p>
            <a:r>
              <a:rPr lang="en-US" dirty="0"/>
              <a:t>   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1DEF41-358F-726A-976D-C52DD2627E5A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4753502" y="1787585"/>
            <a:ext cx="2977651" cy="112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EE2EE-CB47-6B38-DDE6-15E526E516B6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2583598" y="1327937"/>
            <a:ext cx="1576336" cy="572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3501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D39F-3E80-ED3E-BAC8-967BB353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16E21D-C8BC-B9F5-905C-03DC9601B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After each change to a function or file (e.g.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Rerun the tests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test_math.py</a:t>
            </a:r>
            <a:r>
              <a:rPr lang="en-US" b="0" dirty="0"/>
              <a:t>)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Do we need to run all tests?</a:t>
            </a:r>
          </a:p>
          <a:p>
            <a:pPr marL="558800" lvl="1" indent="0">
              <a:buNone/>
            </a:pPr>
            <a:r>
              <a:rPr lang="en-US" dirty="0">
                <a:solidFill>
                  <a:srgbClr val="C00000"/>
                </a:solidFill>
              </a:rPr>
              <a:t>                  Yes!                 Maybe?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F1F3F922-5BBE-1AC0-71BE-9D5C13E34A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day to day?</a:t>
            </a:r>
          </a:p>
        </p:txBody>
      </p:sp>
      <p:pic>
        <p:nvPicPr>
          <p:cNvPr id="9" name="Picture 8" descr="Directory structure showing two source files and two test files, one for each source file.  The math.py source file has an accompanying test_math.py and the student.py has an accompanying test_student.py.">
            <a:extLst>
              <a:ext uri="{FF2B5EF4-FFF2-40B4-BE49-F238E27FC236}">
                <a16:creationId xmlns:a16="http://schemas.microsoft.com/office/drawing/2014/main" id="{44BA1692-3436-7E59-A9E5-D3F4AFFDF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17" y="1765978"/>
            <a:ext cx="3610721" cy="1314177"/>
          </a:xfrm>
          <a:prstGeom prst="rect">
            <a:avLst/>
          </a:prstGeom>
        </p:spPr>
      </p:pic>
      <p:pic>
        <p:nvPicPr>
          <p:cNvPr id="10" name="Picture 4" descr="A complex design.">
            <a:extLst>
              <a:ext uri="{FF2B5EF4-FFF2-40B4-BE49-F238E27FC236}">
                <a16:creationId xmlns:a16="http://schemas.microsoft.com/office/drawing/2014/main" id="{CC3AE25D-3B36-A001-2A3C-8FF514278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00" y="3352943"/>
            <a:ext cx="1597621" cy="90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 descr="A simple design with few connections between components.">
            <a:extLst>
              <a:ext uri="{FF2B5EF4-FFF2-40B4-BE49-F238E27FC236}">
                <a16:creationId xmlns:a16="http://schemas.microsoft.com/office/drawing/2014/main" id="{D47B47CB-9838-ACDB-89F2-B4FA74585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319" y="3352943"/>
            <a:ext cx="1561153" cy="970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2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76ADA-0EF8-3B09-646F-BEBEA66E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E20537F-D013-01C3-2D3D-D4921B85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398711" cy="2991720"/>
          </a:xfrm>
        </p:spPr>
        <p:txBody>
          <a:bodyPr/>
          <a:lstStyle/>
          <a:p>
            <a:r>
              <a:rPr lang="en-US" b="0" dirty="0"/>
              <a:t>After each change to a function or file (e.g.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Rerun the tests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test_math.py</a:t>
            </a:r>
            <a:r>
              <a:rPr lang="en-US" b="0" dirty="0"/>
              <a:t>)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Do we need to run all tests?</a:t>
            </a:r>
          </a:p>
          <a:p>
            <a:pPr lvl="2"/>
            <a:r>
              <a:rPr lang="en-US" b="0" dirty="0"/>
              <a:t>The design should tell us</a:t>
            </a:r>
          </a:p>
          <a:p>
            <a:pPr lvl="2"/>
            <a:r>
              <a:rPr lang="en-US" b="0" dirty="0"/>
              <a:t>Component specification includes component interactions</a:t>
            </a:r>
          </a:p>
          <a:p>
            <a:pPr lvl="2"/>
            <a:r>
              <a:rPr lang="en-US" b="0" dirty="0"/>
              <a:t>Component specification includes side effects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CABB5FD9-9BC4-B55E-BE93-2A447E7BC6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What does this look like in day to day?</a:t>
            </a:r>
          </a:p>
        </p:txBody>
      </p:sp>
      <p:pic>
        <p:nvPicPr>
          <p:cNvPr id="9" name="Picture 8" descr="Directory structure showing two source files and two test files, one for each source file.  The math.py source file has an accompanying test_math.py and the student.py has an accompanying test_student.py.">
            <a:extLst>
              <a:ext uri="{FF2B5EF4-FFF2-40B4-BE49-F238E27FC236}">
                <a16:creationId xmlns:a16="http://schemas.microsoft.com/office/drawing/2014/main" id="{A11EA67A-A796-2F6B-6DF9-E0743382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717" y="1765978"/>
            <a:ext cx="3610721" cy="13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3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104C3-4CBF-0CAE-6E90-480EEF03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953A73-CFA5-3E51-D983-225D4EBF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398711" cy="2991720"/>
          </a:xfrm>
        </p:spPr>
        <p:txBody>
          <a:bodyPr/>
          <a:lstStyle/>
          <a:p>
            <a:r>
              <a:rPr lang="en-US" b="0" dirty="0"/>
              <a:t>After each change to a function or file (e.g.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Rerun the tests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test_math.py</a:t>
            </a:r>
            <a:r>
              <a:rPr lang="en-US" b="0" dirty="0"/>
              <a:t>)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Do we need to run all tests?</a:t>
            </a:r>
          </a:p>
          <a:p>
            <a:pPr lvl="2"/>
            <a:r>
              <a:rPr lang="en-US" b="0" dirty="0"/>
              <a:t>If components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 </a:t>
            </a:r>
            <a:r>
              <a:rPr lang="en-US" b="0" dirty="0"/>
              <a:t>call components in student.py, </a:t>
            </a:r>
            <a:r>
              <a:rPr lang="en-US" dirty="0"/>
              <a:t>yes</a:t>
            </a:r>
          </a:p>
          <a:p>
            <a:pPr lvl="2"/>
            <a:r>
              <a:rPr lang="en-US" b="0" dirty="0"/>
              <a:t>If components in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student.py </a:t>
            </a:r>
            <a:r>
              <a:rPr lang="en-US" b="0" dirty="0"/>
              <a:t>call components in math.py, </a:t>
            </a:r>
            <a:r>
              <a:rPr lang="en-US" dirty="0"/>
              <a:t>yes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53A6D85A-4A8F-254A-C92C-CE5044B097A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Testing is highly automated with tooling</a:t>
            </a:r>
          </a:p>
        </p:txBody>
      </p:sp>
      <p:pic>
        <p:nvPicPr>
          <p:cNvPr id="9" name="Picture 8" descr="Directory structure showing two source files and two test files, one for each source file.  The math.py source file has an accompanying test_math.py and the student.py has an accompanying test_student.py.">
            <a:extLst>
              <a:ext uri="{FF2B5EF4-FFF2-40B4-BE49-F238E27FC236}">
                <a16:creationId xmlns:a16="http://schemas.microsoft.com/office/drawing/2014/main" id="{12003094-B558-C3D1-CD7F-0A40E7A7E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70" y="1773413"/>
            <a:ext cx="2663239" cy="9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11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4815-D73B-3D5D-CB77-9482FD525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3532EE-FACB-704C-EF7A-D5ECB23C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922" y="1305217"/>
            <a:ext cx="8398711" cy="2991720"/>
          </a:xfrm>
        </p:spPr>
        <p:txBody>
          <a:bodyPr/>
          <a:lstStyle/>
          <a:p>
            <a:r>
              <a:rPr lang="en-US" b="0" dirty="0"/>
              <a:t>After each change to a function or file (e.g. 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math.py</a:t>
            </a:r>
            <a:r>
              <a:rPr lang="en-US" b="0" dirty="0"/>
              <a:t>)</a:t>
            </a:r>
          </a:p>
          <a:p>
            <a:pPr lvl="1"/>
            <a:r>
              <a:rPr lang="en-US" b="0" dirty="0"/>
              <a:t>Rerun all the tests (</a:t>
            </a: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test_math.py, test_student.py</a:t>
            </a:r>
            <a:r>
              <a:rPr lang="en-US" b="0" dirty="0"/>
              <a:t>)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Testing is automated</a:t>
            </a:r>
            <a:r>
              <a:rPr lang="en-US" b="0" dirty="0"/>
              <a:t>, so run them all</a:t>
            </a:r>
          </a:p>
          <a:p>
            <a:pPr lvl="1"/>
            <a:endParaRPr lang="en-US" b="0" dirty="0"/>
          </a:p>
          <a:p>
            <a:pPr lvl="1"/>
            <a:r>
              <a:rPr lang="en-US" dirty="0"/>
              <a:t>Big software projects</a:t>
            </a:r>
          </a:p>
          <a:p>
            <a:pPr lvl="2"/>
            <a:r>
              <a:rPr lang="en-US" b="0" dirty="0"/>
              <a:t>Testing can be expensive (money &amp; time)</a:t>
            </a:r>
          </a:p>
          <a:p>
            <a:pPr lvl="2"/>
            <a:r>
              <a:rPr lang="en-US" b="0" dirty="0"/>
              <a:t>Automated tests can be run 100s of times a day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0A0E5852-5CBF-B33E-3DF4-5411C2ED2B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26385"/>
            <a:ext cx="8324371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Testing can be a big lift for large software</a:t>
            </a:r>
          </a:p>
        </p:txBody>
      </p:sp>
      <p:pic>
        <p:nvPicPr>
          <p:cNvPr id="9" name="Picture 8" descr="Directory structure showing two source files and two test files, one for each source file.  The math.py source file has an accompanying test_math.py and the student.py has an accompanying test_student.py.">
            <a:extLst>
              <a:ext uri="{FF2B5EF4-FFF2-40B4-BE49-F238E27FC236}">
                <a16:creationId xmlns:a16="http://schemas.microsoft.com/office/drawing/2014/main" id="{BAB578FC-BCFC-B95F-0447-1F56988B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418" y="2182290"/>
            <a:ext cx="2663239" cy="96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478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463-1451-13A7-39F9-2B8C9EAD1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6F12FE1F-5F41-1ECF-5B00-02897CCF89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is automated</a:t>
            </a:r>
          </a:p>
          <a:p>
            <a:pPr lvl="1"/>
            <a:r>
              <a:rPr lang="en-US" altLang="en-US" b="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pytest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b="0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nosetest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altLang="en-US" b="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python –m </a:t>
            </a:r>
            <a:r>
              <a:rPr lang="en-US" altLang="en-US" b="0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unittest</a:t>
            </a:r>
            <a:endParaRPr lang="en-US" altLang="en-US" b="0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can be written from component specifications</a:t>
            </a: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can be written without “code under test”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8A3FC544-8478-0697-6A76-1278FC618E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2257644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FCDAB-5DE6-800C-A004-6C11D96FE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2CD46ED6-9CCA-583B-6345-72102414A0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can be written without “code under test”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FCE04024-C869-E683-F721-3243C75FA87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Test-driven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50D8E-5BBC-C870-9242-AD7BA94132B2}"/>
              </a:ext>
            </a:extLst>
          </p:cNvPr>
          <p:cNvSpPr txBox="1"/>
          <p:nvPr/>
        </p:nvSpPr>
        <p:spPr>
          <a:xfrm>
            <a:off x="0" y="3298358"/>
            <a:ext cx="5488721" cy="101566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test_add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for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assert add(0,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B45B1-FFD4-3D1B-8A33-EC43B11B509D}"/>
              </a:ext>
            </a:extLst>
          </p:cNvPr>
          <p:cNvSpPr txBox="1"/>
          <p:nvPr/>
        </p:nvSpPr>
        <p:spPr>
          <a:xfrm>
            <a:off x="5619351" y="3298357"/>
            <a:ext cx="3524650" cy="132343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NameError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name 'add' is not defined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3D4DB-4DB2-96F1-2EA1-309536EEEB10}"/>
              </a:ext>
            </a:extLst>
          </p:cNvPr>
          <p:cNvSpPr txBox="1"/>
          <p:nvPr/>
        </p:nvSpPr>
        <p:spPr>
          <a:xfrm>
            <a:off x="130629" y="301330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077F25-4EEF-D2ED-8705-73B2885FC3FE}"/>
              </a:ext>
            </a:extLst>
          </p:cNvPr>
          <p:cNvSpPr txBox="1"/>
          <p:nvPr/>
        </p:nvSpPr>
        <p:spPr>
          <a:xfrm>
            <a:off x="5619350" y="301330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0F114-3BFE-4141-A077-E33C4D1D4FA6}"/>
              </a:ext>
            </a:extLst>
          </p:cNvPr>
          <p:cNvSpPr txBox="1"/>
          <p:nvPr/>
        </p:nvSpPr>
        <p:spPr>
          <a:xfrm>
            <a:off x="130629" y="186646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</p:spTree>
    <p:extLst>
      <p:ext uri="{BB962C8B-B14F-4D97-AF65-F5344CB8AC3E}">
        <p14:creationId xmlns:p14="http://schemas.microsoft.com/office/powerpoint/2010/main" val="36645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F9D0F-EF29-276F-1725-C526DB539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1210D90A-6EFD-8620-A69C-CFE9DC792C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can be written with empty “code under test”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679A14B8-3BBE-D06B-0EBB-ADE96662452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Test-driven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27AC90-4B73-AFCC-5854-ED05F1227351}"/>
              </a:ext>
            </a:extLst>
          </p:cNvPr>
          <p:cNvSpPr txBox="1"/>
          <p:nvPr/>
        </p:nvSpPr>
        <p:spPr>
          <a:xfrm>
            <a:off x="0" y="3298358"/>
            <a:ext cx="5488721" cy="101566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test_add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for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assert add(0,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B414D-3352-2FEE-3951-12EC4082E2B3}"/>
              </a:ext>
            </a:extLst>
          </p:cNvPr>
          <p:cNvSpPr txBox="1"/>
          <p:nvPr/>
        </p:nvSpPr>
        <p:spPr>
          <a:xfrm>
            <a:off x="5619351" y="3298357"/>
            <a:ext cx="3524650" cy="101566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AssertionError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EDFD3-98F7-712B-6864-16AC1E1503D9}"/>
              </a:ext>
            </a:extLst>
          </p:cNvPr>
          <p:cNvSpPr txBox="1"/>
          <p:nvPr/>
        </p:nvSpPr>
        <p:spPr>
          <a:xfrm>
            <a:off x="130629" y="301330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8EE27-EA66-98AE-E265-BF2CA445DFC8}"/>
              </a:ext>
            </a:extLst>
          </p:cNvPr>
          <p:cNvSpPr txBox="1"/>
          <p:nvPr/>
        </p:nvSpPr>
        <p:spPr>
          <a:xfrm>
            <a:off x="5619350" y="301330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E61E1-5B83-9457-0B74-7C2463CD27FA}"/>
              </a:ext>
            </a:extLst>
          </p:cNvPr>
          <p:cNvSpPr txBox="1"/>
          <p:nvPr/>
        </p:nvSpPr>
        <p:spPr>
          <a:xfrm>
            <a:off x="130629" y="186646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11366-59FD-4FE1-3124-A8844F5BF852}"/>
              </a:ext>
            </a:extLst>
          </p:cNvPr>
          <p:cNvSpPr txBox="1"/>
          <p:nvPr/>
        </p:nvSpPr>
        <p:spPr>
          <a:xfrm>
            <a:off x="65314" y="2172280"/>
            <a:ext cx="5488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67D5B-1A43-6184-3AB2-CB9B26505CA1}"/>
              </a:ext>
            </a:extLst>
          </p:cNvPr>
          <p:cNvSpPr txBox="1"/>
          <p:nvPr/>
        </p:nvSpPr>
        <p:spPr>
          <a:xfrm>
            <a:off x="1743571" y="2526223"/>
            <a:ext cx="4400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nothing, take no action, no operation, return None</a:t>
            </a:r>
          </a:p>
        </p:txBody>
      </p:sp>
    </p:spTree>
    <p:extLst>
      <p:ext uri="{BB962C8B-B14F-4D97-AF65-F5344CB8AC3E}">
        <p14:creationId xmlns:p14="http://schemas.microsoft.com/office/powerpoint/2010/main" val="4372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Who is the user.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What do they want to do with the tool. </a:t>
            </a:r>
            <a:r>
              <a:rPr lang="en-US" altLang="en-US" b="0">
                <a:ea typeface="ＭＳ Ｐゴシック" charset="-128"/>
              </a:rPr>
              <a:t>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What needs and desires do they want for the tool.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What is their skill level.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69068"/>
            <a:ext cx="8197109" cy="45109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15311421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54CD9-E33F-C28A-FE8E-EE9BD75E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2601981E-DCE6-1CAD-A916-0B4B530661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can be written to drive writing “code under test”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7A299FDA-BE79-51AB-AA8D-F1978493ACD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Test-driven development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B85EF-14E7-C06F-EDA8-696B5FF24D07}"/>
              </a:ext>
            </a:extLst>
          </p:cNvPr>
          <p:cNvSpPr txBox="1"/>
          <p:nvPr/>
        </p:nvSpPr>
        <p:spPr>
          <a:xfrm>
            <a:off x="0" y="3298358"/>
            <a:ext cx="5488721" cy="1015663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test_add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for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in range(10):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assert add(0,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) ==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3C683-75C8-982F-E5DF-CE15D7C8C06B}"/>
              </a:ext>
            </a:extLst>
          </p:cNvPr>
          <p:cNvSpPr txBox="1"/>
          <p:nvPr/>
        </p:nvSpPr>
        <p:spPr>
          <a:xfrm>
            <a:off x="5619351" y="3298357"/>
            <a:ext cx="3524650" cy="707886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A5477-7349-50F4-ADB4-F8FD65FBF500}"/>
              </a:ext>
            </a:extLst>
          </p:cNvPr>
          <p:cNvSpPr txBox="1"/>
          <p:nvPr/>
        </p:nvSpPr>
        <p:spPr>
          <a:xfrm>
            <a:off x="130629" y="3013300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13AE-8629-AC02-EC51-7F58AE2AF124}"/>
              </a:ext>
            </a:extLst>
          </p:cNvPr>
          <p:cNvSpPr txBox="1"/>
          <p:nvPr/>
        </p:nvSpPr>
        <p:spPr>
          <a:xfrm>
            <a:off x="5619350" y="3013300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 code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F93AC-4785-3D90-D5F5-A6175AC86F0E}"/>
              </a:ext>
            </a:extLst>
          </p:cNvPr>
          <p:cNvSpPr txBox="1"/>
          <p:nvPr/>
        </p:nvSpPr>
        <p:spPr>
          <a:xfrm>
            <a:off x="130629" y="1866467"/>
            <a:ext cx="16129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under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79461-E446-8605-A583-08AAA323E930}"/>
              </a:ext>
            </a:extLst>
          </p:cNvPr>
          <p:cNvSpPr txBox="1"/>
          <p:nvPr/>
        </p:nvSpPr>
        <p:spPr>
          <a:xfrm>
            <a:off x="65314" y="2172280"/>
            <a:ext cx="54887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return a +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8EE25-8F26-A51D-A0CE-20B04D432F70}"/>
              </a:ext>
            </a:extLst>
          </p:cNvPr>
          <p:cNvSpPr txBox="1"/>
          <p:nvPr/>
        </p:nvSpPr>
        <p:spPr>
          <a:xfrm>
            <a:off x="6239872" y="3941646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 errors so a success</a:t>
            </a:r>
          </a:p>
        </p:txBody>
      </p:sp>
    </p:spTree>
    <p:extLst>
      <p:ext uri="{BB962C8B-B14F-4D97-AF65-F5344CB8AC3E}">
        <p14:creationId xmlns:p14="http://schemas.microsoft.com/office/powerpoint/2010/main" val="149527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743B8-518C-02BD-7763-43ABED769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14716E04-03D5-1884-F3FF-367745CF619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Tests are written against the component specification</a:t>
            </a: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components are implemented as ‘</a:t>
            </a:r>
            <a:r>
              <a:rPr lang="en-US" altLang="en-US" b="0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pass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’</a:t>
            </a: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All tests: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FAIL!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code until all tests pass</a:t>
            </a:r>
          </a:p>
          <a:p>
            <a:r>
              <a:rPr lang="en-US" altLang="en-US" b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Release software bug free! 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68030763-7EC4-FDF7-3F04-E1FCB5EF06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Test-driven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F3B45-677F-4D0B-A1F0-4FA93C27C4E6}"/>
              </a:ext>
            </a:extLst>
          </p:cNvPr>
          <p:cNvSpPr txBox="1"/>
          <p:nvPr/>
        </p:nvSpPr>
        <p:spPr>
          <a:xfrm>
            <a:off x="5541114" y="2202224"/>
            <a:ext cx="2046157" cy="531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def add(a, b):</a:t>
            </a:r>
          </a:p>
          <a:p>
            <a:pPr marL="76200" indent="0">
              <a:buNone/>
            </a:pPr>
            <a:r>
              <a:rPr lang="en-US" altLang="en-US" sz="1400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pass</a:t>
            </a:r>
          </a:p>
        </p:txBody>
      </p:sp>
    </p:spTree>
    <p:extLst>
      <p:ext uri="{BB962C8B-B14F-4D97-AF65-F5344CB8AC3E}">
        <p14:creationId xmlns:p14="http://schemas.microsoft.com/office/powerpoint/2010/main" val="887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CCB14-B5BE-420E-C42F-6F189F18A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>
            <a:extLst>
              <a:ext uri="{FF2B5EF4-FFF2-40B4-BE49-F238E27FC236}">
                <a16:creationId xmlns:a16="http://schemas.microsoft.com/office/drawing/2014/main" id="{645C4A50-C3BF-4841-45BA-68BC5F3B05D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0F43E5-948D-5014-F75D-71AC0E418B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Review of last week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Users and their stories inform design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Debugging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Continuous integration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93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E2A8F-8D0E-313D-78E9-5617227E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8199CD74-ACCB-7470-6396-4717590D93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 bug?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“A</a:t>
            </a:r>
            <a:r>
              <a:rPr lang="en-US" b="0" i="0" dirty="0">
                <a:effectLst/>
                <a:latin typeface="system-ui"/>
              </a:rPr>
              <a:t> software bug is an error, flaw, failure, or fault in a computer program or system that causes it to produce an incorrect or unexpected result, or behave in unintended ways.</a:t>
            </a:r>
            <a:r>
              <a:rPr lang="en-US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– </a:t>
            </a:r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Wikipedia</a:t>
            </a:r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the term come from?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Thomas Edison (1878, letter to associate) - Wikipedia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6647C674-6974-054B-6F10-C97FAABE3CC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CEE5C-B648-E1FE-E139-FB4C854C55EA}"/>
              </a:ext>
            </a:extLst>
          </p:cNvPr>
          <p:cNvSpPr txBox="1"/>
          <p:nvPr/>
        </p:nvSpPr>
        <p:spPr>
          <a:xfrm>
            <a:off x="1262441" y="3638877"/>
            <a:ext cx="6568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... difficulties arise—this thing gives out and [it is] then that "Bugs"—as such little faults and difficulties are called—show themselves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47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CB79-C87C-C76C-8721-6EE3D157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D0F0FA11-C988-A038-0EDB-ECBB2E28CB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126653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did the term come from?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Grace Hopper</a:t>
            </a: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USN rear admiral, 1906-1992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PhDs, developed the UNIVAC I, COBOL</a:t>
            </a:r>
          </a:p>
          <a:p>
            <a:pPr marL="558800" lvl="1" indent="0">
              <a:buNone/>
            </a:pPr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A80743A7-CD3D-1FA6-86C7-9EB66B72B75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DB4435F-19D5-DBEB-7601-CED1FBCF2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835" y="168604"/>
            <a:ext cx="1590536" cy="198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DDA02A30-6D0C-3395-8CE9-5A241A4F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8439" y="2571750"/>
            <a:ext cx="3248722" cy="256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DFFAE3-503F-CBF6-039C-5CD8D94A501B}"/>
              </a:ext>
            </a:extLst>
          </p:cNvPr>
          <p:cNvSpPr txBox="1"/>
          <p:nvPr/>
        </p:nvSpPr>
        <p:spPr>
          <a:xfrm>
            <a:off x="-13102" y="4835723"/>
            <a:ext cx="9621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Wikipedia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4C559-AA6F-4C25-7D30-F6A88AB62329}"/>
              </a:ext>
            </a:extLst>
          </p:cNvPr>
          <p:cNvSpPr txBox="1"/>
          <p:nvPr/>
        </p:nvSpPr>
        <p:spPr>
          <a:xfrm>
            <a:off x="-370568" y="2986726"/>
            <a:ext cx="61805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44550" indent="-285750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1947</a:t>
            </a:r>
          </a:p>
          <a:p>
            <a:pPr marL="844550" indent="-285750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Mark II mechanical computer</a:t>
            </a:r>
          </a:p>
          <a:p>
            <a:pPr marL="8445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 team discovered a moth stuck in a relay</a:t>
            </a:r>
          </a:p>
          <a:p>
            <a:pPr marL="844550" indent="-285750">
              <a:buFont typeface="Arial" panose="020B0604020202020204" pitchFamily="34" charset="0"/>
              <a:buChar char="•"/>
            </a:pPr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relay would not function until the moth was removed</a:t>
            </a:r>
          </a:p>
          <a:p>
            <a:pPr marL="844550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Thus, a computer was “debugged”</a:t>
            </a:r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7413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6D76-DB57-89E8-0A51-441F0C5C8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C4F27F2E-8715-109A-4A98-5CCE611E84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print statements to inspect the state of your code</a:t>
            </a:r>
          </a:p>
          <a:p>
            <a:pPr lvl="1"/>
            <a:endParaRPr lang="en-US" altLang="en-US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BC2B6D6F-E7B0-244F-7C56-6E5AE8F185D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</p:spTree>
    <p:extLst>
      <p:ext uri="{BB962C8B-B14F-4D97-AF65-F5344CB8AC3E}">
        <p14:creationId xmlns:p14="http://schemas.microsoft.com/office/powerpoint/2010/main" val="207105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EB9E-4086-3FE6-7AA3-D5D9474A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0926EFA2-4E38-AF17-7C5D-955425D19D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68885D41-344C-CAAC-4FF0-60A0B0B3F01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9EF487FD-25E6-3DBB-4AEF-28D2510797B7}"/>
              </a:ext>
            </a:extLst>
          </p:cNvPr>
          <p:cNvSpPr txBox="1">
            <a:spLocks/>
          </p:cNvSpPr>
          <p:nvPr/>
        </p:nvSpPr>
        <p:spPr bwMode="auto">
          <a:xfrm>
            <a:off x="1287980" y="2348419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1967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AFF61-CE62-3954-B6D1-071ED570E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B7E90725-7BE5-AAAB-A0D5-66D85FAF8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EF084CEB-E11E-E4B6-21A0-E8F3F259B09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2E672F8E-F773-6E9D-1EC6-C5DBBC5A1D53}"/>
              </a:ext>
            </a:extLst>
          </p:cNvPr>
          <p:cNvSpPr txBox="1">
            <a:spLocks/>
          </p:cNvSpPr>
          <p:nvPr/>
        </p:nvSpPr>
        <p:spPr bwMode="auto">
          <a:xfrm>
            <a:off x="-344913" y="1091805"/>
            <a:ext cx="8448877" cy="39673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print(“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called”)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print(op)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print(a)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print(b)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adding”)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multiplying”)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725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0B7A-E9AE-1FE1-206C-14B1514B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711165A7-7016-948D-B383-99DC90CA30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30FADB13-8237-C515-389A-E0D7B43EAB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E3C879AE-D0A8-A471-B384-F6CE238E0056}"/>
              </a:ext>
            </a:extLst>
          </p:cNvPr>
          <p:cNvSpPr txBox="1">
            <a:spLocks/>
          </p:cNvSpPr>
          <p:nvPr/>
        </p:nvSpPr>
        <p:spPr bwMode="auto">
          <a:xfrm>
            <a:off x="-344913" y="1091805"/>
            <a:ext cx="8448877" cy="39673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print(“</a:t>
            </a:r>
            <a:r>
              <a:rPr lang="en-US" altLang="en-US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called”)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print(op)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print(a)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print(b)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adding”)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multiplying”)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4ADE6-8947-00CB-A9D0-233710066A5F}"/>
              </a:ext>
            </a:extLst>
          </p:cNvPr>
          <p:cNvSpPr txBox="1"/>
          <p:nvPr/>
        </p:nvSpPr>
        <p:spPr>
          <a:xfrm>
            <a:off x="5867401" y="1934479"/>
            <a:ext cx="34061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(“+”, 0, 0)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called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are adding</a:t>
            </a:r>
          </a:p>
        </p:txBody>
      </p:sp>
    </p:spTree>
    <p:extLst>
      <p:ext uri="{BB962C8B-B14F-4D97-AF65-F5344CB8AC3E}">
        <p14:creationId xmlns:p14="http://schemas.microsoft.com/office/powerpoint/2010/main" val="398156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186D-49BD-11D5-3460-3912486A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91FC9067-6331-1979-640E-5A994F709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WORKS!!!!!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consuming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3FC293DF-FD06-B5F7-FEB9-C7C8C53847C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AF7A279-4C3A-3435-1889-0A74D6E83173}"/>
              </a:ext>
            </a:extLst>
          </p:cNvPr>
          <p:cNvSpPr txBox="1">
            <a:spLocks/>
          </p:cNvSpPr>
          <p:nvPr/>
        </p:nvSpPr>
        <p:spPr bwMode="auto">
          <a:xfrm>
            <a:off x="-220780" y="2935159"/>
            <a:ext cx="3756460" cy="10043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  def </a:t>
            </a:r>
            <a:r>
              <a:rPr lang="en-US" altLang="en-US" sz="1400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sz="1400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*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0E4F4-BB94-753B-EB13-3D9119F419E5}"/>
              </a:ext>
            </a:extLst>
          </p:cNvPr>
          <p:cNvSpPr txBox="1"/>
          <p:nvPr/>
        </p:nvSpPr>
        <p:spPr>
          <a:xfrm>
            <a:off x="4204383" y="1984941"/>
            <a:ext cx="512580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print(“</a:t>
            </a:r>
            <a:r>
              <a:rPr lang="en-US" altLang="en-US" b="1" dirty="0" err="1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called”)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print(op)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print(a)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print(b)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if op == “+”: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adding”)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+ b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else: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print(“we are multiplying”)</a:t>
            </a:r>
          </a:p>
          <a:p>
            <a:pPr marL="0" indent="0">
              <a:spcBef>
                <a:spcPts val="0"/>
              </a:spcBef>
              <a:buFont typeface="Merriweather Sans"/>
              <a:buNone/>
            </a:pPr>
            <a:r>
              <a:rPr lang="en-US" altLang="en-US" b="1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	return a * b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1DD4AD6-30C5-E6AB-6ED5-FB0D1A2F1256}"/>
              </a:ext>
            </a:extLst>
          </p:cNvPr>
          <p:cNvSpPr/>
          <p:nvPr/>
        </p:nvSpPr>
        <p:spPr>
          <a:xfrm flipH="1">
            <a:off x="3800523" y="2065428"/>
            <a:ext cx="403860" cy="2381726"/>
          </a:xfrm>
          <a:prstGeom prst="rightBrace">
            <a:avLst>
              <a:gd name="adj1" fmla="val 8333"/>
              <a:gd name="adj2" fmla="val 4324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 b="0">
                <a:highlight>
                  <a:srgbClr val="FFFF00"/>
                </a:highlight>
                <a:ea typeface="ＭＳ Ｐゴシック" charset="-128"/>
              </a:rPr>
              <a:t>Ram is a bank customer.  </a:t>
            </a:r>
            <a:r>
              <a:rPr lang="en-US" altLang="en-US" b="0">
                <a:highlight>
                  <a:srgbClr val="00FF00"/>
                </a:highlight>
                <a:ea typeface="ＭＳ Ｐゴシック" charset="-128"/>
              </a:rPr>
              <a:t>Ram wants to check his balance, deposit money. He rarely uses cash.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00FFFF"/>
                </a:highlight>
                <a:ea typeface="ＭＳ Ｐゴシック" charset="-128"/>
              </a:rPr>
              <a:t>Ram wants a safe and secure interface for interacting with the ATM.</a:t>
            </a:r>
            <a:r>
              <a:rPr lang="en-US" altLang="en-US" b="0">
                <a:ea typeface="ＭＳ Ｐゴシック" charset="-128"/>
              </a:rPr>
              <a:t>  </a:t>
            </a:r>
            <a:r>
              <a:rPr lang="en-US" altLang="en-US" b="0">
                <a:highlight>
                  <a:srgbClr val="FF00FF"/>
                </a:highlight>
                <a:ea typeface="ＭＳ Ｐゴシック" charset="-128"/>
              </a:rPr>
              <a:t>Ram’s job does not involve technical skills and he values a simple user interface.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56546"/>
            <a:ext cx="8197109" cy="993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</p:spTree>
    <p:extLst>
      <p:ext uri="{BB962C8B-B14F-4D97-AF65-F5344CB8AC3E}">
        <p14:creationId xmlns:p14="http://schemas.microsoft.com/office/powerpoint/2010/main" val="4064636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DC64-FB31-FA30-C1E8-586DCCEA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34C8F624-8494-FA16-768A-14F53F84D9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C1A7B3E1-22B8-67E6-93B2-A0F51126AA6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5B9D39-0372-52DA-90A6-AA07190334C2}"/>
              </a:ext>
            </a:extLst>
          </p:cNvPr>
          <p:cNvSpPr txBox="1">
            <a:spLocks/>
          </p:cNvSpPr>
          <p:nvPr/>
        </p:nvSpPr>
        <p:spPr bwMode="auto">
          <a:xfrm>
            <a:off x="490630" y="3216808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445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94404-D9F7-DBA7-403B-9F13A4AA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A5677D8D-F2EE-05AB-86D6-2115519EBC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66DA5F1A-F7A1-93FB-25A9-5466973BF3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925BE20-6731-77C8-8AB3-656BDE603062}"/>
              </a:ext>
            </a:extLst>
          </p:cNvPr>
          <p:cNvSpPr txBox="1">
            <a:spLocks/>
          </p:cNvSpPr>
          <p:nvPr/>
        </p:nvSpPr>
        <p:spPr bwMode="auto">
          <a:xfrm>
            <a:off x="490630" y="3216808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48B36879-A795-848C-27A0-F55F4358D42E}"/>
              </a:ext>
            </a:extLst>
          </p:cNvPr>
          <p:cNvSpPr/>
          <p:nvPr/>
        </p:nvSpPr>
        <p:spPr>
          <a:xfrm rot="5400000">
            <a:off x="117341" y="3230096"/>
            <a:ext cx="386576" cy="3600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2D5C0-54D1-E256-6050-D197B9235025}"/>
              </a:ext>
            </a:extLst>
          </p:cNvPr>
          <p:cNvSpPr txBox="1"/>
          <p:nvPr/>
        </p:nvSpPr>
        <p:spPr>
          <a:xfrm>
            <a:off x="2026920" y="2612614"/>
            <a:ext cx="578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(“/”, 0, 0)</a:t>
            </a:r>
          </a:p>
        </p:txBody>
      </p:sp>
    </p:spTree>
    <p:extLst>
      <p:ext uri="{BB962C8B-B14F-4D97-AF65-F5344CB8AC3E}">
        <p14:creationId xmlns:p14="http://schemas.microsoft.com/office/powerpoint/2010/main" val="15850149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0DB7D-CDA5-FBF3-BB58-6578DD8F0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88702C8-5B4F-DA86-489E-86A530556165}"/>
              </a:ext>
            </a:extLst>
          </p:cNvPr>
          <p:cNvSpPr txBox="1">
            <a:spLocks/>
          </p:cNvSpPr>
          <p:nvPr/>
        </p:nvSpPr>
        <p:spPr bwMode="auto">
          <a:xfrm>
            <a:off x="490630" y="3216808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A400463D-A53A-C801-F421-F1D55C7EC1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2504CA9D-B2FE-E41C-AD58-F2DCFA3E7F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BAFAA55-F3F2-C75F-CBF8-98E55091C32E}"/>
              </a:ext>
            </a:extLst>
          </p:cNvPr>
          <p:cNvSpPr/>
          <p:nvPr/>
        </p:nvSpPr>
        <p:spPr>
          <a:xfrm rot="5400000">
            <a:off x="117341" y="3624107"/>
            <a:ext cx="386576" cy="3600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F5EC47-81DF-14C2-FCA3-3785E35E079D}"/>
              </a:ext>
            </a:extLst>
          </p:cNvPr>
          <p:cNvSpPr txBox="1"/>
          <p:nvPr/>
        </p:nvSpPr>
        <p:spPr>
          <a:xfrm>
            <a:off x="7036048" y="3019277"/>
            <a:ext cx="1900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 = “/”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0950-D7CE-EF36-134B-F23A1519623A}"/>
              </a:ext>
            </a:extLst>
          </p:cNvPr>
          <p:cNvSpPr txBox="1"/>
          <p:nvPr/>
        </p:nvSpPr>
        <p:spPr>
          <a:xfrm>
            <a:off x="2026920" y="2612614"/>
            <a:ext cx="578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(“/”, 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4EFA-A946-5AA0-3D55-54369A899EB1}"/>
              </a:ext>
            </a:extLst>
          </p:cNvPr>
          <p:cNvSpPr txBox="1"/>
          <p:nvPr/>
        </p:nvSpPr>
        <p:spPr>
          <a:xfrm>
            <a:off x="6425049" y="402955"/>
            <a:ext cx="243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line is executed next?</a:t>
            </a:r>
          </a:p>
        </p:txBody>
      </p:sp>
    </p:spTree>
    <p:extLst>
      <p:ext uri="{BB962C8B-B14F-4D97-AF65-F5344CB8AC3E}">
        <p14:creationId xmlns:p14="http://schemas.microsoft.com/office/powerpoint/2010/main" val="28062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D339C-1847-F668-AFB2-FBB048BA0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1A87412-6512-C438-53EC-8F997F2768B9}"/>
              </a:ext>
            </a:extLst>
          </p:cNvPr>
          <p:cNvSpPr txBox="1">
            <a:spLocks/>
          </p:cNvSpPr>
          <p:nvPr/>
        </p:nvSpPr>
        <p:spPr bwMode="auto">
          <a:xfrm>
            <a:off x="490630" y="3216808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FE076926-BE14-700A-19CB-C50EBF7808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426B4442-8C37-C32C-E70D-0455BD8FC1E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0BE8C95-B855-1B50-AD9B-CEF7C14EA8DC}"/>
              </a:ext>
            </a:extLst>
          </p:cNvPr>
          <p:cNvSpPr/>
          <p:nvPr/>
        </p:nvSpPr>
        <p:spPr>
          <a:xfrm rot="5400000">
            <a:off x="117341" y="4372916"/>
            <a:ext cx="386576" cy="3600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D7E57-24A4-9800-7ABC-E6884E336133}"/>
              </a:ext>
            </a:extLst>
          </p:cNvPr>
          <p:cNvSpPr txBox="1"/>
          <p:nvPr/>
        </p:nvSpPr>
        <p:spPr>
          <a:xfrm>
            <a:off x="7036048" y="3019277"/>
            <a:ext cx="1900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 = “/”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B08C8-DF95-3839-CB51-1F5CEF5F9ED9}"/>
              </a:ext>
            </a:extLst>
          </p:cNvPr>
          <p:cNvSpPr txBox="1"/>
          <p:nvPr/>
        </p:nvSpPr>
        <p:spPr>
          <a:xfrm>
            <a:off x="2026920" y="2612614"/>
            <a:ext cx="578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(“/”, 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AFB6E-5980-26B5-213B-3216975F255F}"/>
              </a:ext>
            </a:extLst>
          </p:cNvPr>
          <p:cNvSpPr txBox="1"/>
          <p:nvPr/>
        </p:nvSpPr>
        <p:spPr>
          <a:xfrm>
            <a:off x="6425049" y="402955"/>
            <a:ext cx="243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line is executed next?</a:t>
            </a:r>
          </a:p>
        </p:txBody>
      </p:sp>
    </p:spTree>
    <p:extLst>
      <p:ext uri="{BB962C8B-B14F-4D97-AF65-F5344CB8AC3E}">
        <p14:creationId xmlns:p14="http://schemas.microsoft.com/office/powerpoint/2010/main" val="123564775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6304F-A7DF-7FFE-EC31-F233047BD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0135D52F-0703-C4AA-89E3-D8FF79FC3D70}"/>
              </a:ext>
            </a:extLst>
          </p:cNvPr>
          <p:cNvSpPr txBox="1">
            <a:spLocks/>
          </p:cNvSpPr>
          <p:nvPr/>
        </p:nvSpPr>
        <p:spPr bwMode="auto">
          <a:xfrm>
            <a:off x="490630" y="3216808"/>
            <a:ext cx="7538224" cy="1890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91300"/>
              </a:buClr>
              <a:buSzPts val="2400"/>
              <a:buFont typeface="Merriweather Sans"/>
              <a:buChar char="&gt;"/>
              <a:defRPr sz="2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91300"/>
              </a:buClr>
              <a:buSzPts val="2000"/>
              <a:buFont typeface="Arial"/>
              <a:buChar char="–"/>
              <a:defRPr sz="20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91300"/>
              </a:buClr>
              <a:buSzPts val="1800"/>
              <a:buFont typeface="Merriweather Sans"/>
              <a:buChar char="&gt;"/>
              <a:defRPr sz="18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191300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91300"/>
              </a:buClr>
              <a:buSzPts val="1400"/>
              <a:buFont typeface="Merriweather Sans"/>
              <a:buChar char="&gt;"/>
              <a:defRPr sz="1400" b="1" i="0" u="none" strike="noStrike" cap="none">
                <a:solidFill>
                  <a:srgbClr val="1913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 def </a:t>
            </a:r>
            <a:r>
              <a:rPr lang="en-US" altLang="en-US" dirty="0" err="1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add_or_multiply</a:t>
            </a: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(op, a, b):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1.	if op == “+”: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2.		return a +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3.	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dirty="0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4.		return a * b</a:t>
            </a:r>
            <a:endParaRPr lang="en-US" alt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CAA0FC84-47FD-47D3-592E-69D2A25D73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3C84C17F-D708-65FE-99E3-323A8D042BF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C8985B-0158-D145-B332-374DE45DE78D}"/>
              </a:ext>
            </a:extLst>
          </p:cNvPr>
          <p:cNvSpPr/>
          <p:nvPr/>
        </p:nvSpPr>
        <p:spPr>
          <a:xfrm rot="5400000">
            <a:off x="117341" y="4693057"/>
            <a:ext cx="386576" cy="36000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83E45-B5C2-857C-35C1-36705511C51C}"/>
              </a:ext>
            </a:extLst>
          </p:cNvPr>
          <p:cNvSpPr txBox="1"/>
          <p:nvPr/>
        </p:nvSpPr>
        <p:spPr>
          <a:xfrm>
            <a:off x="7036048" y="3019277"/>
            <a:ext cx="19001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Variables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 = “/”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BDAC1-257E-6660-5693-01F0DCFF8778}"/>
              </a:ext>
            </a:extLst>
          </p:cNvPr>
          <p:cNvSpPr txBox="1"/>
          <p:nvPr/>
        </p:nvSpPr>
        <p:spPr>
          <a:xfrm>
            <a:off x="2026920" y="2612614"/>
            <a:ext cx="5783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add_or_multiply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(“/”, 0,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E180A-5274-44A8-605A-55E098DC5073}"/>
              </a:ext>
            </a:extLst>
          </p:cNvPr>
          <p:cNvSpPr txBox="1"/>
          <p:nvPr/>
        </p:nvSpPr>
        <p:spPr>
          <a:xfrm>
            <a:off x="6425049" y="402955"/>
            <a:ext cx="2432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What line is executed next?</a:t>
            </a:r>
          </a:p>
        </p:txBody>
      </p:sp>
    </p:spTree>
    <p:extLst>
      <p:ext uri="{BB962C8B-B14F-4D97-AF65-F5344CB8AC3E}">
        <p14:creationId xmlns:p14="http://schemas.microsoft.com/office/powerpoint/2010/main" val="13793837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AAFB-1CF4-8201-BD5F-9E3E7ECCD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>
            <a:extLst>
              <a:ext uri="{FF2B5EF4-FFF2-40B4-BE49-F238E27FC236}">
                <a16:creationId xmlns:a16="http://schemas.microsoft.com/office/drawing/2014/main" id="{63B66AC6-E517-8DB3-3D8D-8BF93B5787C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types of debugging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debugging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print statements to inspect the state of your code</a:t>
            </a:r>
          </a:p>
          <a:p>
            <a:pPr lvl="2"/>
            <a:r>
              <a:rPr lang="en-US" altLang="en-US" b="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Easy at first, slow and difficult later</a:t>
            </a:r>
          </a:p>
          <a:p>
            <a:pPr lvl="1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Debugger based tools</a:t>
            </a:r>
          </a:p>
          <a:p>
            <a:pPr lvl="2"/>
            <a:r>
              <a:rPr lang="en-US" alt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tooling to inspect the state of your code at run time</a:t>
            </a:r>
          </a:p>
          <a:p>
            <a:pPr lvl="2"/>
            <a:r>
              <a:rPr lang="en-US" altLang="en-US" b="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 at first, easy and fast later</a:t>
            </a:r>
          </a:p>
          <a:p>
            <a:r>
              <a:rPr lang="en-US" alt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Career progression in SDE will require Debugger skill</a:t>
            </a:r>
          </a:p>
        </p:txBody>
      </p:sp>
      <p:sp>
        <p:nvSpPr>
          <p:cNvPr id="24577" name="Title 4">
            <a:extLst>
              <a:ext uri="{FF2B5EF4-FFF2-40B4-BE49-F238E27FC236}">
                <a16:creationId xmlns:a16="http://schemas.microsoft.com/office/drawing/2014/main" id="{2AD0942C-914D-2710-ECE5-735BB557573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ea typeface="ＭＳ Ｐゴシック" charset="-128"/>
              </a:rPr>
              <a:t>When tests fail: Debugging</a:t>
            </a:r>
          </a:p>
        </p:txBody>
      </p:sp>
    </p:spTree>
    <p:extLst>
      <p:ext uri="{BB962C8B-B14F-4D97-AF65-F5344CB8AC3E}">
        <p14:creationId xmlns:p14="http://schemas.microsoft.com/office/powerpoint/2010/main" val="29028956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EE96-53BE-A8B6-9FE2-425674F7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4">
            <a:extLst>
              <a:ext uri="{FF2B5EF4-FFF2-40B4-BE49-F238E27FC236}">
                <a16:creationId xmlns:a16="http://schemas.microsoft.com/office/drawing/2014/main" id="{F4A11FA8-5CB7-39B8-7C84-7C6E30FAAF8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47922" y="542260"/>
            <a:ext cx="8197109" cy="47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Overview of today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5AD05-9927-BED8-81FB-8312F47A30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47675" y="1304925"/>
            <a:ext cx="8197850" cy="29474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Review of last week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Users and their stories inform design</a:t>
            </a:r>
          </a:p>
          <a:p>
            <a:pPr marL="842963" lvl="1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Use cases describe the function of software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Components implement the use cases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Testing and testing strategies 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2">
                    <a:lumMod val="50000"/>
                  </a:schemeClr>
                </a:solidFill>
                <a:ea typeface="ＭＳ Ｐゴシック" charset="-128"/>
              </a:rPr>
              <a:t>Debugging</a:t>
            </a:r>
          </a:p>
          <a:p>
            <a:pPr marL="385763" indent="-385763">
              <a:buFont typeface="Calibri" charset="0"/>
              <a:buAutoNum type="arabicPeriod"/>
            </a:pPr>
            <a:r>
              <a:rPr lang="en-US" altLang="en-US" b="0" dirty="0">
                <a:solidFill>
                  <a:schemeClr val="tx1"/>
                </a:solidFill>
                <a:ea typeface="ＭＳ Ｐゴシック" charset="-128"/>
              </a:rPr>
              <a:t>Continuous integration</a:t>
            </a:r>
          </a:p>
          <a:p>
            <a:pPr marL="385763" indent="-385763">
              <a:buFont typeface="Calibri" charset="0"/>
              <a:buAutoNum type="arabicPeriod"/>
            </a:pP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782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add(a, b)</a:t>
            </a:r>
          </a:p>
          <a:p>
            <a:pPr marL="76200" indent="0">
              <a:buNone/>
            </a:pPr>
            <a:r>
              <a:rPr lang="en-US" altLang="en-US">
                <a:latin typeface="Courier New" panose="02070309020205020404" pitchFamily="49" charset="0"/>
                <a:ea typeface="ＭＳ Ｐゴシック" charset="-128"/>
                <a:cs typeface="Courier New" panose="02070309020205020404" pitchFamily="49" charset="0"/>
              </a:rPr>
              <a:t>	multiply(a, b)</a:t>
            </a:r>
          </a:p>
          <a:p>
            <a:pPr marL="76200" indent="0">
              <a:buNone/>
            </a:pP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version 2, we want to support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complex numbers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How can we be sure that our changes don’t break things?</a:t>
            </a:r>
          </a:p>
          <a:p>
            <a:pPr marL="76200" indent="0">
              <a:buNone/>
            </a:pP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“Continuous integration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or continuously integrating new code into your software</a:t>
            </a:r>
            <a:r>
              <a:rPr lang="en-US" altLang="en-US" b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</a:t>
            </a:r>
            <a:r>
              <a:rPr lang="en-US" altLang="en-US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en-US" b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testing.</a:t>
            </a:r>
          </a:p>
          <a:p>
            <a:pPr marL="76200" indent="0">
              <a:buNone/>
            </a:pPr>
            <a:r>
              <a:rPr lang="en-US" altLang="en-US">
                <a:ea typeface="ＭＳ Ｐゴシック" charset="-128"/>
              </a:rPr>
              <a:t>The tests pass and the code is “accepted” as working</a:t>
            </a:r>
          </a:p>
          <a:p>
            <a:pPr marL="76200" indent="0">
              <a:buNone/>
            </a:pPr>
            <a:endParaRPr lang="en-US" altLang="en-US" b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What is continuous software testing?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ED50AB4E-66A6-2E99-6776-73982E1B11B7}"/>
              </a:ext>
            </a:extLst>
          </p:cNvPr>
          <p:cNvSpPr/>
          <p:nvPr/>
        </p:nvSpPr>
        <p:spPr>
          <a:xfrm>
            <a:off x="4334107" y="1360450"/>
            <a:ext cx="237893" cy="804896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9253-6621-F8C9-4795-4E641DD8C579}"/>
              </a:ext>
            </a:extLst>
          </p:cNvPr>
          <p:cNvSpPr txBox="1"/>
          <p:nvPr/>
        </p:nvSpPr>
        <p:spPr>
          <a:xfrm>
            <a:off x="4730647" y="1593621"/>
            <a:ext cx="36904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Version 1 of our simple math library</a:t>
            </a:r>
          </a:p>
        </p:txBody>
      </p:sp>
    </p:spTree>
    <p:extLst>
      <p:ext uri="{BB962C8B-B14F-4D97-AF65-F5344CB8AC3E}">
        <p14:creationId xmlns:p14="http://schemas.microsoft.com/office/powerpoint/2010/main" val="5979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xfrm>
            <a:off x="447923" y="1305217"/>
            <a:ext cx="8565448" cy="28568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fontAlgn="base"/>
            <a:r>
              <a:rPr lang="en-US" sz="1800" b="0" dirty="0"/>
              <a:t>Thinking about your assignment and homework for Session 2, can you</a:t>
            </a:r>
          </a:p>
          <a:p>
            <a:pPr lvl="1" fontAlgn="base"/>
            <a:r>
              <a:rPr lang="en-US" sz="1400" b="0" dirty="0"/>
              <a:t>Identify a software component for the design you proposed last week</a:t>
            </a:r>
          </a:p>
          <a:p>
            <a:pPr lvl="2" fontAlgn="base"/>
            <a:r>
              <a:rPr lang="en-US" sz="1200" b="0" dirty="0"/>
              <a:t>Can you subdivide the component?</a:t>
            </a:r>
          </a:p>
          <a:p>
            <a:pPr lvl="2" fontAlgn="base"/>
            <a:r>
              <a:rPr lang="en-US" sz="1200" b="0" dirty="0"/>
              <a:t>Why or why not?</a:t>
            </a:r>
            <a:endParaRPr lang="en-US" sz="1000" b="0" dirty="0"/>
          </a:p>
          <a:p>
            <a:pPr lvl="1" fontAlgn="base"/>
            <a:r>
              <a:rPr lang="en-US" sz="1400" b="0" dirty="0"/>
              <a:t>Describe, using the standard types of tests introduced, the testing challenges and strategies you might opt to employ for that component</a:t>
            </a:r>
          </a:p>
          <a:p>
            <a:pPr lvl="2" fontAlgn="base"/>
            <a:r>
              <a:rPr lang="en-US" sz="1200" b="0" dirty="0"/>
              <a:t>Are there pattern tests available?  Are you sure?  Really?</a:t>
            </a:r>
          </a:p>
          <a:p>
            <a:pPr lvl="2" fontAlgn="base"/>
            <a:r>
              <a:rPr lang="en-US" sz="1200" b="0" dirty="0"/>
              <a:t>What edge tests are appropriate?</a:t>
            </a:r>
          </a:p>
          <a:p>
            <a:pPr marL="76200" indent="0">
              <a:buNone/>
            </a:pPr>
            <a:endParaRPr lang="en-US" altLang="en-US" sz="1800" b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463731"/>
            <a:ext cx="8197109" cy="55642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Homework for next week</a:t>
            </a:r>
          </a:p>
        </p:txBody>
      </p:sp>
    </p:spTree>
    <p:extLst>
      <p:ext uri="{BB962C8B-B14F-4D97-AF65-F5344CB8AC3E}">
        <p14:creationId xmlns:p14="http://schemas.microsoft.com/office/powerpoint/2010/main" val="386697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0">
                <a:ea typeface="ＭＳ Ｐゴシック" charset="-128"/>
              </a:rPr>
              <a:t>How are Ram and Asma the same?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How are Ram and Asma different?</a:t>
            </a:r>
          </a:p>
          <a:p>
            <a:endParaRPr lang="en-US" altLang="en-US" b="0">
              <a:ea typeface="ＭＳ Ｐゴシック" charset="-128"/>
            </a:endParaRPr>
          </a:p>
          <a:p>
            <a:r>
              <a:rPr lang="en-US" altLang="en-US" b="0">
                <a:ea typeface="ＭＳ Ｐゴシック" charset="-128"/>
              </a:rPr>
              <a:t>What are the key takeaways from their user stories?</a:t>
            </a:r>
          </a:p>
          <a:p>
            <a:endParaRPr lang="en-US" altLang="en-US">
              <a:ea typeface="ＭＳ Ｐゴシック" charset="-128"/>
            </a:endParaRPr>
          </a:p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4577" name="Title 4"/>
          <p:cNvSpPr>
            <a:spLocks noGrp="1"/>
          </p:cNvSpPr>
          <p:nvPr>
            <p:ph type="title"/>
          </p:nvPr>
        </p:nvSpPr>
        <p:spPr bwMode="auto">
          <a:xfrm>
            <a:off x="447922" y="530157"/>
            <a:ext cx="8197109" cy="49000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ＭＳ Ｐゴシック" charset="-128"/>
              </a:rPr>
              <a:t>Start by writing a user 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7A26B-B2A7-7FF5-85FA-FAE2F90655B5}"/>
              </a:ext>
            </a:extLst>
          </p:cNvPr>
          <p:cNvSpPr txBox="1"/>
          <p:nvPr/>
        </p:nvSpPr>
        <p:spPr>
          <a:xfrm>
            <a:off x="6382214" y="188600"/>
            <a:ext cx="26577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indent="0">
              <a:buNone/>
            </a:pPr>
            <a:r>
              <a:rPr lang="en-US" altLang="en-US" sz="1000" b="1">
                <a:ea typeface="ＭＳ Ｐゴシック" charset="-128"/>
              </a:rPr>
              <a:t>Ram</a:t>
            </a:r>
            <a:r>
              <a:rPr lang="en-US" altLang="en-US" sz="1000" b="0">
                <a:ea typeface="ＭＳ Ｐゴシック" charset="-128"/>
              </a:rPr>
              <a:t> is a bank customer.  Ram wants to check his balance, deposit money. He rarely uses cash.  Ram wants a safe and secure interface for interacting with the ATM.  Ram’s job does not involve technical skills and he values a simple user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020A0-3939-AA43-25A5-B127774827D7}"/>
              </a:ext>
            </a:extLst>
          </p:cNvPr>
          <p:cNvSpPr txBox="1"/>
          <p:nvPr/>
        </p:nvSpPr>
        <p:spPr>
          <a:xfrm>
            <a:off x="6459836" y="1500680"/>
            <a:ext cx="25800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000" b="1">
                <a:ea typeface="ＭＳ Ｐゴシック" charset="-128"/>
              </a:rPr>
              <a:t>Asma</a:t>
            </a:r>
            <a:r>
              <a:rPr lang="en-US" altLang="en-US" sz="1000" b="0">
                <a:ea typeface="ＭＳ Ｐゴシック" charset="-128"/>
              </a:rPr>
              <a:t> is a bank customer.  Asma wants to check her balance and take out cash. She uses auto-deposit for her paychecks.  She wants a safe and secure interface for interacting with the ATM.  Asma is quite technical, but she wants to minimize her time interacting with the ATM and values a simple interface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47082641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5F76BE9730C47B9CE04A868A5872E" ma:contentTypeVersion="10" ma:contentTypeDescription="Create a new document." ma:contentTypeScope="" ma:versionID="0f20e26e01cf4675f6a0a502aed094fb">
  <xsd:schema xmlns:xsd="http://www.w3.org/2001/XMLSchema" xmlns:xs="http://www.w3.org/2001/XMLSchema" xmlns:p="http://schemas.microsoft.com/office/2006/metadata/properties" xmlns:ns3="ba989b21-af6f-4fa4-ab49-c64983f8a01b" xmlns:ns4="0a82f842-d545-4aeb-9bbf-51348e23e9e3" targetNamespace="http://schemas.microsoft.com/office/2006/metadata/properties" ma:root="true" ma:fieldsID="8fa1487ed543b6593bfd173795bce493" ns3:_="" ns4:_="">
    <xsd:import namespace="ba989b21-af6f-4fa4-ab49-c64983f8a01b"/>
    <xsd:import namespace="0a82f842-d545-4aeb-9bbf-51348e23e9e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989b21-af6f-4fa4-ab49-c64983f8a0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82f842-d545-4aeb-9bbf-51348e23e9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a989b21-af6f-4fa4-ab49-c64983f8a01b" xsi:nil="true"/>
  </documentManagement>
</p:properties>
</file>

<file path=customXml/itemProps1.xml><?xml version="1.0" encoding="utf-8"?>
<ds:datastoreItem xmlns:ds="http://schemas.openxmlformats.org/officeDocument/2006/customXml" ds:itemID="{066D5CCF-71E6-4010-BFCA-907D4B6DB556}">
  <ds:schemaRefs>
    <ds:schemaRef ds:uri="0a82f842-d545-4aeb-9bbf-51348e23e9e3"/>
    <ds:schemaRef ds:uri="ba989b21-af6f-4fa4-ab49-c64983f8a0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C2D7C6-7D34-4AC5-BB3D-386FBE31E1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A5F7F9-4C27-4619-BA5B-E9C2F77BAAB1}">
  <ds:schemaRefs>
    <ds:schemaRef ds:uri="ba989b21-af6f-4fa4-ab49-c64983f8a01b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0a82f842-d545-4aeb-9bbf-51348e23e9e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f6b6dd5b-f02f-441a-99a0-162ac5060bd2}" enabled="0" method="" siteId="{f6b6dd5b-f02f-441a-99a0-162ac5060bd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5689</Words>
  <Application>Microsoft Office PowerPoint</Application>
  <PresentationFormat>On-screen Show (16:9)</PresentationFormat>
  <Paragraphs>860</Paragraphs>
  <Slides>88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7" baseType="lpstr">
      <vt:lpstr>ＭＳ Ｐゴシック</vt:lpstr>
      <vt:lpstr>Encode Sans Black</vt:lpstr>
      <vt:lpstr>Arial</vt:lpstr>
      <vt:lpstr>system-ui</vt:lpstr>
      <vt:lpstr>Calibri</vt:lpstr>
      <vt:lpstr>Merriweather Sans</vt:lpstr>
      <vt:lpstr>Courier New</vt:lpstr>
      <vt:lpstr>Open Sans</vt:lpstr>
      <vt:lpstr>1_Custom Design</vt:lpstr>
      <vt:lpstr>Software (design) for Data Scientists  ISEA Session 3  David Beck University of Washington 2.7.2024</vt:lpstr>
      <vt:lpstr>Questions</vt:lpstr>
      <vt:lpstr>Overview of last week and today</vt:lpstr>
      <vt:lpstr>Design &amp; testing fails</vt:lpstr>
      <vt:lpstr>What makes a design understandable?</vt:lpstr>
      <vt:lpstr>Running Example: Design of ATM</vt:lpstr>
      <vt:lpstr>Start by writing a user story</vt:lpstr>
      <vt:lpstr>Start by writing a user story</vt:lpstr>
      <vt:lpstr>Start by writing a user story</vt:lpstr>
      <vt:lpstr>Use Cases </vt:lpstr>
      <vt:lpstr>How to find use cases?  In the user stories!</vt:lpstr>
      <vt:lpstr>What do we do with ATMs?</vt:lpstr>
      <vt:lpstr>Describing a Use Case (one way)</vt:lpstr>
      <vt:lpstr>Describing a Use Case (Check Balance)</vt:lpstr>
      <vt:lpstr>Describing a Use Case (Authentication)</vt:lpstr>
      <vt:lpstr>Component Design</vt:lpstr>
      <vt:lpstr>What is a component?</vt:lpstr>
      <vt:lpstr>Developing component specifications</vt:lpstr>
      <vt:lpstr>Specification of a component</vt:lpstr>
      <vt:lpstr>Identify shared components</vt:lpstr>
      <vt:lpstr>Identify shared components</vt:lpstr>
      <vt:lpstr>Overview of today</vt:lpstr>
      <vt:lpstr>Identify components for a Use Case</vt:lpstr>
      <vt:lpstr>PowerPoint Presentation</vt:lpstr>
      <vt:lpstr>ATM components by Use Case</vt:lpstr>
      <vt:lpstr>Specify components</vt:lpstr>
      <vt:lpstr>PowerPoint Presentation</vt:lpstr>
      <vt:lpstr>Specify components</vt:lpstr>
      <vt:lpstr>PowerPoint Presentation</vt:lpstr>
      <vt:lpstr>PowerPoint Presentation</vt:lpstr>
      <vt:lpstr>PowerPoint Presentation</vt:lpstr>
      <vt:lpstr>Steps in Design1</vt:lpstr>
      <vt:lpstr>Overview of today</vt:lpstr>
      <vt:lpstr>Component specifications get you to code</vt:lpstr>
      <vt:lpstr>Code Review Template</vt:lpstr>
      <vt:lpstr>Code Review Template</vt:lpstr>
      <vt:lpstr>Component specifications get you to code</vt:lpstr>
      <vt:lpstr>What is software testing?</vt:lpstr>
      <vt:lpstr>What is software testing?</vt:lpstr>
      <vt:lpstr>What is software testing?</vt:lpstr>
      <vt:lpstr>What is software testing?</vt:lpstr>
      <vt:lpstr>What is software testing?</vt:lpstr>
      <vt:lpstr>Some “types” of testing</vt:lpstr>
      <vt:lpstr>Some “types” of testing</vt:lpstr>
      <vt:lpstr>Some “types” of testing</vt:lpstr>
      <vt:lpstr>Some “types” of testing</vt:lpstr>
      <vt:lpstr>Some “types” of testing</vt:lpstr>
      <vt:lpstr>Some “types” of testing</vt:lpstr>
      <vt:lpstr>How many tests for each component?</vt:lpstr>
      <vt:lpstr>What is code coverage?</vt:lpstr>
      <vt:lpstr>What is code coverage?</vt:lpstr>
      <vt:lpstr>What is code coverage?</vt:lpstr>
      <vt:lpstr>What is code coverage?</vt:lpstr>
      <vt:lpstr>What is code coverage?</vt:lpstr>
      <vt:lpstr>What is code coverage?</vt:lpstr>
      <vt:lpstr>Is code coverage alone enough?</vt:lpstr>
      <vt:lpstr>Testing is hard!  Testing is fun!</vt:lpstr>
      <vt:lpstr>Testing is only as good as your imagination!</vt:lpstr>
      <vt:lpstr>What does this look like in files?</vt:lpstr>
      <vt:lpstr>What does this look like in files?</vt:lpstr>
      <vt:lpstr>What does this look like in projects?</vt:lpstr>
      <vt:lpstr>What does this look like in real projects?</vt:lpstr>
      <vt:lpstr>What does this look like in day to day?</vt:lpstr>
      <vt:lpstr>What does this look like in day to day?</vt:lpstr>
      <vt:lpstr>Testing is highly automated with tooling</vt:lpstr>
      <vt:lpstr>Testing can be a big lift for large software</vt:lpstr>
      <vt:lpstr>Test-driven development</vt:lpstr>
      <vt:lpstr>Test-driven development</vt:lpstr>
      <vt:lpstr>Test-driven development</vt:lpstr>
      <vt:lpstr>Test-driven development</vt:lpstr>
      <vt:lpstr>Test-driven development</vt:lpstr>
      <vt:lpstr>Overview of today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When tests fail: Debugging</vt:lpstr>
      <vt:lpstr>Overview of today</vt:lpstr>
      <vt:lpstr>What is continuous software testing?</vt:lpstr>
      <vt:lpstr>Homework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POWERPOINT TEMPLATE</dc:title>
  <dc:creator>Alanya Cannon</dc:creator>
  <cp:lastModifiedBy>David A Beck</cp:lastModifiedBy>
  <cp:revision>3</cp:revision>
  <dcterms:created xsi:type="dcterms:W3CDTF">2014-10-14T00:51:43Z</dcterms:created>
  <dcterms:modified xsi:type="dcterms:W3CDTF">2025-01-27T19:09:18Z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0x0101001515F76BE9730C47B9CE04A868A5872E</vt:lpwstr>
  </property>
</Properties>
</file>