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5" d="100"/>
          <a:sy n="35" d="100"/>
        </p:scale>
        <p:origin x="10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18610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6591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6680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79900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615FF-C1AD-4C39-96B2-5B4D7F33D7E0}"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419193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615FF-C1AD-4C39-96B2-5B4D7F33D7E0}" type="datetimeFigureOut">
              <a:rPr lang="en-GB" smtClean="0"/>
              <a:t>29/01/2018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3467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615FF-C1AD-4C39-96B2-5B4D7F33D7E0}" type="datetimeFigureOut">
              <a:rPr lang="en-GB" smtClean="0"/>
              <a:t>29/01/2018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5918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615FF-C1AD-4C39-96B2-5B4D7F33D7E0}" type="datetimeFigureOut">
              <a:rPr lang="en-GB" smtClean="0"/>
              <a:t>29/01/2018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25363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15FF-C1AD-4C39-96B2-5B4D7F33D7E0}" type="datetimeFigureOut">
              <a:rPr lang="en-GB" smtClean="0"/>
              <a:t>29/01/2018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258300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29/01/2018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3013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29/01/2018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2412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09615FF-C1AD-4C39-96B2-5B4D7F33D7E0}" type="datetimeFigureOut">
              <a:rPr lang="en-GB" smtClean="0"/>
              <a:t>29/01/2018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E29470E-1902-4A04-B057-E00266831377}" type="slidenum">
              <a:rPr lang="en-GB" smtClean="0"/>
              <a:t>‹#›</a:t>
            </a:fld>
            <a:endParaRPr lang="en-GB"/>
          </a:p>
        </p:txBody>
      </p:sp>
    </p:spTree>
    <p:extLst>
      <p:ext uri="{BB962C8B-B14F-4D97-AF65-F5344CB8AC3E}">
        <p14:creationId xmlns:p14="http://schemas.microsoft.com/office/powerpoint/2010/main" val="355219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uk.mathworks.com/matlabcentral/fileexchange/61340-multi-wall--cost231----free-space-signal-propagation-models" TargetMode="External"/><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7B11BF-C92E-460D-9B90-F68EB65C2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3023" y="11405149"/>
            <a:ext cx="8823076" cy="4962980"/>
          </a:xfrm>
          <a:prstGeom prst="rect">
            <a:avLst/>
          </a:prstGeom>
        </p:spPr>
      </p:pic>
      <p:pic>
        <p:nvPicPr>
          <p:cNvPr id="3" name="Graphic 2">
            <a:extLst>
              <a:ext uri="{FF2B5EF4-FFF2-40B4-BE49-F238E27FC236}">
                <a16:creationId xmlns:a16="http://schemas.microsoft.com/office/drawing/2014/main" id="{05FB9678-CA0F-460F-BA27-693C7115CF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32212" y="14380996"/>
            <a:ext cx="6642480" cy="5660548"/>
          </a:xfrm>
          <a:prstGeom prst="rect">
            <a:avLst/>
          </a:prstGeom>
        </p:spPr>
      </p:pic>
      <p:sp>
        <p:nvSpPr>
          <p:cNvPr id="7" name="TextBox 6">
            <a:extLst>
              <a:ext uri="{FF2B5EF4-FFF2-40B4-BE49-F238E27FC236}">
                <a16:creationId xmlns:a16="http://schemas.microsoft.com/office/drawing/2014/main" id="{B2F3DE40-F1B5-4977-85B9-1AECC389B896}"/>
              </a:ext>
            </a:extLst>
          </p:cNvPr>
          <p:cNvSpPr txBox="1"/>
          <p:nvPr/>
        </p:nvSpPr>
        <p:spPr>
          <a:xfrm>
            <a:off x="6221124" y="0"/>
            <a:ext cx="10516918" cy="923330"/>
          </a:xfrm>
          <a:prstGeom prst="rect">
            <a:avLst/>
          </a:prstGeom>
          <a:noFill/>
        </p:spPr>
        <p:txBody>
          <a:bodyPr wrap="none" rtlCol="0">
            <a:spAutoFit/>
          </a:bodyPr>
          <a:lstStyle/>
          <a:p>
            <a:r>
              <a:rPr lang="en-GB" sz="5400" dirty="0"/>
              <a:t>UFCFXK-30-3: Digital Systems Project</a:t>
            </a:r>
          </a:p>
        </p:txBody>
      </p:sp>
      <p:pic>
        <p:nvPicPr>
          <p:cNvPr id="8" name="Picture 6" descr="Welcome to UWE Bristol - University of the West of England ...">
            <a:extLst>
              <a:ext uri="{FF2B5EF4-FFF2-40B4-BE49-F238E27FC236}">
                <a16:creationId xmlns:a16="http://schemas.microsoft.com/office/drawing/2014/main" id="{AEE2C9CD-77BB-42E5-B50C-E5AFA99CC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57" y="0"/>
            <a:ext cx="5816411" cy="29082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246FA-7BB3-460A-BC34-659DB14AA1A0}"/>
              </a:ext>
            </a:extLst>
          </p:cNvPr>
          <p:cNvSpPr txBox="1"/>
          <p:nvPr/>
        </p:nvSpPr>
        <p:spPr>
          <a:xfrm>
            <a:off x="6221124" y="1218417"/>
            <a:ext cx="21085901" cy="1323439"/>
          </a:xfrm>
          <a:prstGeom prst="rect">
            <a:avLst/>
          </a:prstGeom>
          <a:noFill/>
        </p:spPr>
        <p:txBody>
          <a:bodyPr wrap="none" rtlCol="0">
            <a:spAutoFit/>
          </a:bodyPr>
          <a:lstStyle/>
          <a:p>
            <a:r>
              <a:rPr lang="en-GB" sz="4000" dirty="0"/>
              <a:t>Student name: Simon Llewellyn 04971824</a:t>
            </a:r>
          </a:p>
          <a:p>
            <a:r>
              <a:rPr lang="en-GB" sz="4000" dirty="0"/>
              <a:t>Project Title: Optimisation </a:t>
            </a:r>
            <a:r>
              <a:rPr lang="en-GB" sz="4000"/>
              <a:t>of Wireless </a:t>
            </a:r>
            <a:r>
              <a:rPr lang="en-GB" sz="4000" dirty="0"/>
              <a:t>Network Access Point Positioning Using Artificial Intelligence</a:t>
            </a:r>
          </a:p>
        </p:txBody>
      </p:sp>
      <p:sp>
        <p:nvSpPr>
          <p:cNvPr id="10" name="Title 1">
            <a:extLst>
              <a:ext uri="{FF2B5EF4-FFF2-40B4-BE49-F238E27FC236}">
                <a16:creationId xmlns:a16="http://schemas.microsoft.com/office/drawing/2014/main" id="{69BA5F24-787C-44AE-908F-B619A20C120C}"/>
              </a:ext>
            </a:extLst>
          </p:cNvPr>
          <p:cNvSpPr txBox="1">
            <a:spLocks/>
          </p:cNvSpPr>
          <p:nvPr/>
        </p:nvSpPr>
        <p:spPr>
          <a:xfrm>
            <a:off x="875400" y="5058832"/>
            <a:ext cx="8801432" cy="4033419"/>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Abstract:</a:t>
            </a:r>
          </a:p>
          <a:p>
            <a:pPr algn="l"/>
            <a:endParaRPr lang="en-GB" sz="2400" dirty="0"/>
          </a:p>
          <a:p>
            <a:pPr algn="l"/>
            <a:r>
              <a:rPr lang="en-GB" sz="2400" dirty="0"/>
              <a:t>Designing a wireless network can be a difficult task, many factors must be taken in to consideration such as the size of the area, obstacles, and signal decay/propagation to name a few. The goal of this project is apply various machine learning techniques; particle swarm optimisation (PSO), variable neighbourhood search (VNS), genetic algorithm (GA) against problems spaces designed to simulate floor plans of various sizes. The results will then be compared to discover which algorithm can provide the highest coverage of signal whist using the least amount of access point and computational effort.</a:t>
            </a:r>
          </a:p>
        </p:txBody>
      </p:sp>
      <p:sp>
        <p:nvSpPr>
          <p:cNvPr id="11" name="Title 1">
            <a:extLst>
              <a:ext uri="{FF2B5EF4-FFF2-40B4-BE49-F238E27FC236}">
                <a16:creationId xmlns:a16="http://schemas.microsoft.com/office/drawing/2014/main" id="{8DC5D838-27F2-4B38-925B-C678D6555772}"/>
              </a:ext>
            </a:extLst>
          </p:cNvPr>
          <p:cNvSpPr>
            <a:spLocks noGrp="1"/>
          </p:cNvSpPr>
          <p:nvPr>
            <p:ph type="ctrTitle"/>
          </p:nvPr>
        </p:nvSpPr>
        <p:spPr>
          <a:xfrm>
            <a:off x="1001524" y="15246266"/>
            <a:ext cx="8442263" cy="5065146"/>
          </a:xfrm>
        </p:spPr>
        <p:txBody>
          <a:bodyPr anchor="t">
            <a:normAutofit fontScale="90000"/>
          </a:bodyPr>
          <a:lstStyle/>
          <a:p>
            <a:pPr algn="l"/>
            <a:r>
              <a:rPr lang="en-GB" sz="3000" b="1" dirty="0"/>
              <a:t>Research:</a:t>
            </a:r>
            <a:br>
              <a:rPr lang="en-GB" sz="3000" dirty="0"/>
            </a:br>
            <a:br>
              <a:rPr lang="en-GB" sz="2400" dirty="0"/>
            </a:br>
            <a:r>
              <a:rPr lang="en-GB" sz="2400" dirty="0"/>
              <a:t>During my research I was able to find a vast array of studies and papers relating to both wireless signal propagation and optimization algorithms. </a:t>
            </a:r>
            <a:r>
              <a:rPr lang="en-GB" sz="2400" dirty="0" err="1"/>
              <a:t>Puspitasari</a:t>
            </a:r>
            <a:r>
              <a:rPr lang="en-GB" sz="2400" dirty="0"/>
              <a:t>, </a:t>
            </a:r>
            <a:r>
              <a:rPr lang="en-GB" sz="2400" dirty="0" err="1"/>
              <a:t>Fatta</a:t>
            </a:r>
            <a:r>
              <a:rPr lang="en-GB" sz="2400" dirty="0"/>
              <a:t> &amp; </a:t>
            </a:r>
            <a:r>
              <a:rPr lang="en-GB" sz="2400" dirty="0" err="1"/>
              <a:t>Wibowo</a:t>
            </a:r>
            <a:r>
              <a:rPr lang="en-GB" sz="2400" dirty="0"/>
              <a:t> (2015) show that the use of greedy and simulated annealing algorithms can both solve the issue but with vast differences in results. By only using those two algorithms its hard to make a fair comparison by only using these two limited themselves. </a:t>
            </a:r>
            <a:br>
              <a:rPr lang="en-GB" sz="2400" dirty="0"/>
            </a:br>
            <a:r>
              <a:rPr lang="en-GB" sz="2400" dirty="0"/>
              <a:t>Farsi, </a:t>
            </a:r>
            <a:r>
              <a:rPr lang="en-GB" sz="2400" dirty="0" err="1"/>
              <a:t>Achir</a:t>
            </a:r>
            <a:r>
              <a:rPr lang="en-GB" sz="2400" dirty="0"/>
              <a:t>, and </a:t>
            </a:r>
            <a:r>
              <a:rPr lang="en-GB" sz="2400" dirty="0" err="1"/>
              <a:t>Boussetta</a:t>
            </a:r>
            <a:r>
              <a:rPr lang="en-GB" sz="2400" dirty="0"/>
              <a:t> (2014) research shows that while load balancing and channel selection is vital to building a successful wireless network. More information regarding the total amount of people with in the scenario and would need to represent within the simulation.</a:t>
            </a:r>
            <a:br>
              <a:rPr lang="en-GB" sz="2400" dirty="0"/>
            </a:br>
            <a:br>
              <a:rPr lang="en-GB" sz="2400" dirty="0"/>
            </a:br>
            <a:r>
              <a:rPr lang="en-GB" sz="2400" dirty="0"/>
              <a:t>Conclusion of research shows that with the physics behind the radio wave propagation, channel mapping and signal attenuation is vital to the build a successful network, restriction may be needed within the scope of this project. </a:t>
            </a:r>
            <a:br>
              <a:rPr lang="en-GB" sz="2400" dirty="0"/>
            </a:br>
            <a:endParaRPr lang="en-GB" sz="2400" dirty="0"/>
          </a:p>
        </p:txBody>
      </p:sp>
      <p:sp>
        <p:nvSpPr>
          <p:cNvPr id="12" name="Title 1">
            <a:extLst>
              <a:ext uri="{FF2B5EF4-FFF2-40B4-BE49-F238E27FC236}">
                <a16:creationId xmlns:a16="http://schemas.microsoft.com/office/drawing/2014/main" id="{0EB231AF-9096-4646-81B1-3F5BBFA44D34}"/>
              </a:ext>
            </a:extLst>
          </p:cNvPr>
          <p:cNvSpPr txBox="1">
            <a:spLocks/>
          </p:cNvSpPr>
          <p:nvPr/>
        </p:nvSpPr>
        <p:spPr>
          <a:xfrm>
            <a:off x="872610" y="9458600"/>
            <a:ext cx="8801432" cy="5859103"/>
          </a:xfrm>
          <a:prstGeom prst="rect">
            <a:avLst/>
          </a:prstGeom>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Aims and objectives:</a:t>
            </a:r>
          </a:p>
          <a:p>
            <a:pPr algn="l"/>
            <a:endParaRPr lang="en-GB" sz="3000" b="1" dirty="0"/>
          </a:p>
          <a:p>
            <a:pPr algn="l"/>
            <a:r>
              <a:rPr lang="en-GB" sz="2400" dirty="0"/>
              <a:t>Objectives</a:t>
            </a:r>
          </a:p>
          <a:p>
            <a:pPr marL="457200" indent="-457200" algn="l">
              <a:buFont typeface="Arial" panose="020B0604020202020204" pitchFamily="34" charset="0"/>
              <a:buChar char="•"/>
            </a:pPr>
            <a:r>
              <a:rPr lang="en-GB" sz="2400" dirty="0"/>
              <a:t>Create a problem space with the aid of a simulator that allows the measure the fitness of a solution. </a:t>
            </a:r>
            <a:endParaRPr lang="en-GB" sz="100" dirty="0"/>
          </a:p>
          <a:p>
            <a:pPr marL="457200" indent="-457200" algn="l">
              <a:buFont typeface="Arial" panose="020B0604020202020204" pitchFamily="34" charset="0"/>
              <a:buChar char="•"/>
            </a:pPr>
            <a:r>
              <a:rPr lang="en-GB" sz="2400" dirty="0"/>
              <a:t>Compile data from previous method and popular algorithms find areas where these algorithms could be improved.</a:t>
            </a:r>
          </a:p>
          <a:p>
            <a:pPr marL="457200" indent="-457200" algn="l">
              <a:buFont typeface="Arial" panose="020B0604020202020204" pitchFamily="34" charset="0"/>
              <a:buChar char="•"/>
            </a:pPr>
            <a:r>
              <a:rPr lang="en-GB" sz="2400" dirty="0"/>
              <a:t>Study other possible optimisation algorithms.</a:t>
            </a:r>
          </a:p>
          <a:p>
            <a:pPr algn="l"/>
            <a:endParaRPr lang="en-GB" sz="2400" dirty="0"/>
          </a:p>
          <a:p>
            <a:pPr algn="l"/>
            <a:r>
              <a:rPr lang="en-GB" sz="2400" dirty="0"/>
              <a:t>Aims</a:t>
            </a:r>
          </a:p>
          <a:p>
            <a:pPr marL="457200" indent="-457200" algn="l">
              <a:buFont typeface="Arial" panose="020B0604020202020204" pitchFamily="34" charset="0"/>
              <a:buChar char="•"/>
            </a:pPr>
            <a:r>
              <a:rPr lang="en-GB" sz="2400" dirty="0"/>
              <a:t>Create an algorithm that will find the optimal placement for wireless APs within a set area. </a:t>
            </a:r>
          </a:p>
          <a:p>
            <a:pPr marL="457200" indent="-457200" algn="l">
              <a:buFont typeface="Arial" panose="020B0604020202020204" pitchFamily="34" charset="0"/>
              <a:buChar char="•"/>
            </a:pPr>
            <a:r>
              <a:rPr lang="en-GB" sz="2400" dirty="0"/>
              <a:t>Solutions will take into consideration the simulated environment obstacle e.g. walls </a:t>
            </a:r>
          </a:p>
          <a:p>
            <a:pPr marL="457200" indent="-457200" algn="l">
              <a:buFont typeface="Arial" panose="020B0604020202020204" pitchFamily="34" charset="0"/>
              <a:buChar char="•"/>
            </a:pPr>
            <a:r>
              <a:rPr lang="en-GB" sz="2400" dirty="0"/>
              <a:t>Gain the highest signal coverage across the problem space with the minimal amount of AP’s used.</a:t>
            </a:r>
          </a:p>
          <a:p>
            <a:pPr marL="457200" indent="-457200" algn="l">
              <a:buFont typeface="Arial" panose="020B0604020202020204" pitchFamily="34" charset="0"/>
              <a:buChar char="•"/>
            </a:pPr>
            <a:r>
              <a:rPr lang="en-GB" sz="2400" dirty="0"/>
              <a:t>The algorithm should also be able to scale with the same degree of accuracy ideally with minimal trade off in computational time. </a:t>
            </a:r>
          </a:p>
          <a:p>
            <a:pPr algn="l"/>
            <a:endParaRPr lang="en-GB" sz="2400" dirty="0"/>
          </a:p>
          <a:p>
            <a:pPr algn="l"/>
            <a:endParaRPr lang="en-GB" sz="2400" dirty="0"/>
          </a:p>
          <a:p>
            <a:pPr algn="l"/>
            <a:endParaRPr lang="en-GB" sz="2400" dirty="0"/>
          </a:p>
        </p:txBody>
      </p:sp>
      <p:sp>
        <p:nvSpPr>
          <p:cNvPr id="13" name="TextBox 12">
            <a:extLst>
              <a:ext uri="{FF2B5EF4-FFF2-40B4-BE49-F238E27FC236}">
                <a16:creationId xmlns:a16="http://schemas.microsoft.com/office/drawing/2014/main" id="{E2139A99-734D-492D-A2B4-ABC6F3A46758}"/>
              </a:ext>
            </a:extLst>
          </p:cNvPr>
          <p:cNvSpPr txBox="1"/>
          <p:nvPr/>
        </p:nvSpPr>
        <p:spPr>
          <a:xfrm>
            <a:off x="11003815" y="13624188"/>
            <a:ext cx="4602798" cy="553998"/>
          </a:xfrm>
          <a:prstGeom prst="rect">
            <a:avLst/>
          </a:prstGeom>
          <a:noFill/>
        </p:spPr>
        <p:txBody>
          <a:bodyPr wrap="none" rtlCol="0">
            <a:spAutoFit/>
          </a:bodyPr>
          <a:lstStyle/>
          <a:p>
            <a:r>
              <a:rPr lang="en-GB" sz="3000" b="1" dirty="0"/>
              <a:t>Design and implementation</a:t>
            </a:r>
          </a:p>
        </p:txBody>
      </p:sp>
      <p:sp>
        <p:nvSpPr>
          <p:cNvPr id="14" name="Title 1">
            <a:extLst>
              <a:ext uri="{FF2B5EF4-FFF2-40B4-BE49-F238E27FC236}">
                <a16:creationId xmlns:a16="http://schemas.microsoft.com/office/drawing/2014/main" id="{29471E64-3B9C-4ECE-8C5C-623E3B8AA5F1}"/>
              </a:ext>
            </a:extLst>
          </p:cNvPr>
          <p:cNvSpPr txBox="1">
            <a:spLocks/>
          </p:cNvSpPr>
          <p:nvPr/>
        </p:nvSpPr>
        <p:spPr>
          <a:xfrm>
            <a:off x="11003815" y="5058834"/>
            <a:ext cx="8823076" cy="8753328"/>
          </a:xfrm>
          <a:prstGeom prst="rect">
            <a:avLst/>
          </a:prstGeom>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Key requirements:</a:t>
            </a:r>
          </a:p>
          <a:p>
            <a:pPr algn="l"/>
            <a:endParaRPr lang="en-GB" sz="2400" dirty="0"/>
          </a:p>
          <a:p>
            <a:pPr algn="l"/>
            <a:r>
              <a:rPr lang="en-GB" sz="2400" dirty="0"/>
              <a:t>Functional</a:t>
            </a:r>
          </a:p>
          <a:p>
            <a:pPr marL="457200" indent="-457200" algn="l">
              <a:buFont typeface="Arial" panose="020B0604020202020204" pitchFamily="34" charset="0"/>
              <a:buChar char="•"/>
            </a:pPr>
            <a:r>
              <a:rPr lang="en-GB" sz="2400" dirty="0"/>
              <a:t>The algorithms must create plot points to simulate the position of access points on the map.</a:t>
            </a:r>
          </a:p>
          <a:p>
            <a:pPr marL="914400" lvl="1" indent="-457200">
              <a:buFont typeface="Arial" panose="020B0604020202020204" pitchFamily="34" charset="0"/>
              <a:buChar char="•"/>
            </a:pPr>
            <a:endParaRPr lang="en-GB" sz="100" dirty="0"/>
          </a:p>
          <a:p>
            <a:pPr marL="457200" indent="-457200" algn="l">
              <a:buFont typeface="Arial" panose="020B0604020202020204" pitchFamily="34" charset="0"/>
              <a:buChar char="•"/>
            </a:pPr>
            <a:r>
              <a:rPr lang="en-GB" sz="2400" dirty="0"/>
              <a:t>The algorithm must cater for multiple access points in the solution based upon user requirements. </a:t>
            </a:r>
          </a:p>
          <a:p>
            <a:pPr marL="457200" indent="-457200" algn="l">
              <a:buFont typeface="Arial" panose="020B0604020202020204" pitchFamily="34" charset="0"/>
              <a:buChar char="•"/>
            </a:pPr>
            <a:r>
              <a:rPr lang="en-GB" sz="2400" dirty="0"/>
              <a:t>The system must allow for parameters set by the user to create the problem space e.g. floor plans, number of access point, which algorithm to use.</a:t>
            </a:r>
          </a:p>
          <a:p>
            <a:pPr marL="457200" indent="-457200" algn="l">
              <a:buFont typeface="Arial" panose="020B0604020202020204" pitchFamily="34" charset="0"/>
              <a:buChar char="•"/>
            </a:pPr>
            <a:r>
              <a:rPr lang="en-GB" sz="2400" dirty="0"/>
              <a:t>The system must be able to calculate the fitness for each potential solution.</a:t>
            </a:r>
          </a:p>
          <a:p>
            <a:pPr marL="457200" indent="-457200" algn="l">
              <a:buFont typeface="Arial" panose="020B0604020202020204" pitchFamily="34" charset="0"/>
              <a:buChar char="•"/>
            </a:pPr>
            <a:r>
              <a:rPr lang="en-GB" sz="2400" dirty="0"/>
              <a:t>The must be able to log the relevant information to allow fair comparison between the different optimisation algorithms</a:t>
            </a:r>
          </a:p>
          <a:p>
            <a:pPr algn="l"/>
            <a:endParaRPr lang="en-GB" sz="2400" dirty="0"/>
          </a:p>
          <a:p>
            <a:pPr algn="l"/>
            <a:r>
              <a:rPr lang="en-GB" sz="2400" dirty="0"/>
              <a:t>Non-functional</a:t>
            </a:r>
          </a:p>
          <a:p>
            <a:pPr marL="457200" indent="-457200" algn="l">
              <a:buFont typeface="Arial" panose="020B0604020202020204" pitchFamily="34" charset="0"/>
              <a:buChar char="•"/>
            </a:pPr>
            <a:r>
              <a:rPr lang="en-GB" sz="2400" dirty="0"/>
              <a:t>The system could allow for readings between floors to build a 3D solution e.g. 2 access points could provide an acceptable level of coverage across 3 floors.</a:t>
            </a:r>
          </a:p>
          <a:p>
            <a:pPr marL="457200" indent="-457200" algn="l">
              <a:buFont typeface="Arial" panose="020B0604020202020204" pitchFamily="34" charset="0"/>
              <a:buChar char="•"/>
            </a:pPr>
            <a:r>
              <a:rPr lang="en-GB" sz="2400" dirty="0"/>
              <a:t>Solutions could consider different signal attenuation between a variety of obstacles e.g. brick walls and glass windows.</a:t>
            </a:r>
          </a:p>
          <a:p>
            <a:pPr marL="457200" indent="-457200" algn="l">
              <a:buFont typeface="Arial" panose="020B0604020202020204" pitchFamily="34" charset="0"/>
              <a:buChar char="•"/>
            </a:pPr>
            <a:r>
              <a:rPr lang="en-GB" sz="2400" dirty="0"/>
              <a:t>Allow for existing signals and noise for better solutions.</a:t>
            </a:r>
          </a:p>
          <a:p>
            <a:pPr marL="457200" indent="-457200" algn="l">
              <a:buFont typeface="Arial" panose="020B0604020202020204" pitchFamily="34" charset="0"/>
              <a:buChar char="•"/>
            </a:pPr>
            <a:r>
              <a:rPr lang="en-GB" sz="2400" dirty="0"/>
              <a:t>Solution could show optimum placement when given a fixed starting point e.g. the point where internet access comes into a home.</a:t>
            </a:r>
          </a:p>
          <a:p>
            <a:pPr marL="457200" indent="-457200" algn="l">
              <a:buFont typeface="Arial" panose="020B0604020202020204" pitchFamily="34" charset="0"/>
              <a:buChar char="•"/>
            </a:pPr>
            <a:r>
              <a:rPr lang="en-GB" sz="2400" dirty="0"/>
              <a:t>The solution could presents optimal channel configuration for each access point to allow for increase traffic throughput.</a:t>
            </a:r>
          </a:p>
        </p:txBody>
      </p:sp>
      <p:sp>
        <p:nvSpPr>
          <p:cNvPr id="15" name="TextBox 14">
            <a:extLst>
              <a:ext uri="{FF2B5EF4-FFF2-40B4-BE49-F238E27FC236}">
                <a16:creationId xmlns:a16="http://schemas.microsoft.com/office/drawing/2014/main" id="{9F5ED70B-CEA5-47FA-AEAC-03AF27505209}"/>
              </a:ext>
            </a:extLst>
          </p:cNvPr>
          <p:cNvSpPr txBox="1"/>
          <p:nvPr/>
        </p:nvSpPr>
        <p:spPr>
          <a:xfrm>
            <a:off x="11003814" y="14368066"/>
            <a:ext cx="3532959" cy="1938992"/>
          </a:xfrm>
          <a:prstGeom prst="rect">
            <a:avLst/>
          </a:prstGeom>
          <a:noFill/>
        </p:spPr>
        <p:txBody>
          <a:bodyPr wrap="square" rtlCol="0">
            <a:spAutoFit/>
          </a:bodyPr>
          <a:lstStyle/>
          <a:p>
            <a:r>
              <a:rPr lang="en-GB" sz="2400" dirty="0">
                <a:latin typeface="+mj-lt"/>
              </a:rPr>
              <a:t>Use Case diagram to show the functions that are requires to successfully test each scenario and  algorithm.</a:t>
            </a:r>
          </a:p>
        </p:txBody>
      </p:sp>
      <p:sp>
        <p:nvSpPr>
          <p:cNvPr id="18" name="Title 1">
            <a:extLst>
              <a:ext uri="{FF2B5EF4-FFF2-40B4-BE49-F238E27FC236}">
                <a16:creationId xmlns:a16="http://schemas.microsoft.com/office/drawing/2014/main" id="{CC83C7AB-E1BB-4B82-A1F9-C20A7B903A89}"/>
              </a:ext>
            </a:extLst>
          </p:cNvPr>
          <p:cNvSpPr txBox="1">
            <a:spLocks/>
          </p:cNvSpPr>
          <p:nvPr/>
        </p:nvSpPr>
        <p:spPr>
          <a:xfrm>
            <a:off x="21123022" y="5027785"/>
            <a:ext cx="8442263" cy="5315308"/>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Example results :</a:t>
            </a:r>
            <a:br>
              <a:rPr lang="en-GB" sz="3000" dirty="0"/>
            </a:br>
            <a:br>
              <a:rPr lang="en-GB" sz="3000" dirty="0"/>
            </a:br>
            <a:r>
              <a:rPr lang="en-GB" sz="2400" dirty="0"/>
              <a:t>The below heat maps shows the strength of signal across two of the scenario using the state of the simulator.</a:t>
            </a:r>
          </a:p>
          <a:p>
            <a:pPr algn="l"/>
            <a:r>
              <a:rPr lang="en-GB" sz="2400" dirty="0"/>
              <a:t>These result show only a single access point that and using default setting of the simulator created by </a:t>
            </a:r>
            <a:r>
              <a:rPr lang="en-GB" sz="2400" dirty="0" err="1"/>
              <a:t>Salaheddin</a:t>
            </a:r>
            <a:r>
              <a:rPr lang="en-GB" sz="2400" dirty="0"/>
              <a:t> </a:t>
            </a:r>
            <a:r>
              <a:rPr lang="en-GB" sz="2400" dirty="0" err="1"/>
              <a:t>Hosseinzadeh</a:t>
            </a:r>
            <a:r>
              <a:rPr lang="en-GB" sz="2400" dirty="0"/>
              <a:t>(2017).</a:t>
            </a:r>
          </a:p>
        </p:txBody>
      </p:sp>
      <p:sp>
        <p:nvSpPr>
          <p:cNvPr id="20" name="Title 1">
            <a:extLst>
              <a:ext uri="{FF2B5EF4-FFF2-40B4-BE49-F238E27FC236}">
                <a16:creationId xmlns:a16="http://schemas.microsoft.com/office/drawing/2014/main" id="{D8D1FE95-39F4-4D38-B2EF-53232BFBC6D7}"/>
              </a:ext>
            </a:extLst>
          </p:cNvPr>
          <p:cNvSpPr txBox="1">
            <a:spLocks/>
          </p:cNvSpPr>
          <p:nvPr/>
        </p:nvSpPr>
        <p:spPr>
          <a:xfrm>
            <a:off x="21123022" y="16970307"/>
            <a:ext cx="8823076" cy="3343744"/>
          </a:xfrm>
          <a:prstGeom prst="rect">
            <a:avLst/>
          </a:prstGeom>
        </p:spPr>
        <p:txBody>
          <a:bodyPr vert="horz" lIns="91440" tIns="45720" rIns="91440" bIns="45720" rtlCol="0" anchor="t">
            <a:normAutofit fontScale="8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References:</a:t>
            </a:r>
            <a:br>
              <a:rPr lang="en-GB" sz="3000" dirty="0"/>
            </a:br>
            <a:br>
              <a:rPr lang="en-GB" sz="3000" dirty="0"/>
            </a:br>
            <a:r>
              <a:rPr lang="en-GB" sz="1800" dirty="0"/>
              <a:t>Farsi, A., </a:t>
            </a:r>
            <a:r>
              <a:rPr lang="en-GB" sz="1800" dirty="0" err="1"/>
              <a:t>Achir</a:t>
            </a:r>
            <a:r>
              <a:rPr lang="en-GB" sz="1800" dirty="0"/>
              <a:t>, N. and </a:t>
            </a:r>
            <a:r>
              <a:rPr lang="en-GB" sz="1800" dirty="0" err="1"/>
              <a:t>Boussetta</a:t>
            </a:r>
            <a:r>
              <a:rPr lang="en-GB" sz="1800" dirty="0"/>
              <a:t>, K. (2014) WLAN planning: Separate and joint optimization of both access point placement and channel assignment. Annals of Telecommunications - Annales Des </a:t>
            </a:r>
            <a:r>
              <a:rPr lang="en-GB" sz="1800" dirty="0" err="1"/>
              <a:t>Télécommunications</a:t>
            </a:r>
            <a:r>
              <a:rPr lang="en-GB" sz="1800" dirty="0"/>
              <a:t>. 70 (5), pp.263-274.</a:t>
            </a:r>
          </a:p>
          <a:p>
            <a:pPr algn="l"/>
            <a:endParaRPr lang="en-GB" sz="1800" dirty="0"/>
          </a:p>
          <a:p>
            <a:pPr algn="l"/>
            <a:r>
              <a:rPr lang="en-GB" sz="1800" dirty="0" err="1"/>
              <a:t>Hosseinzadeh</a:t>
            </a:r>
            <a:r>
              <a:rPr lang="en-GB" sz="1800" dirty="0"/>
              <a:t>, S. (2017) </a:t>
            </a:r>
            <a:r>
              <a:rPr lang="en-GB" sz="1800" i="1" dirty="0"/>
              <a:t>Multi wall (COST231) &amp; Free Space Signal Propagation Models. </a:t>
            </a:r>
            <a:r>
              <a:rPr lang="en-GB" sz="1800" dirty="0"/>
              <a:t>Available from: </a:t>
            </a:r>
            <a:r>
              <a:rPr lang="en-GB" sz="1800" dirty="0">
                <a:hlinkClick r:id="rId6"/>
              </a:rPr>
              <a:t>https://uk.mathworks.com/matlabcentral/fileexchange/61340-multi-wall--cost231----free-space-signal-propagation-models</a:t>
            </a:r>
            <a:r>
              <a:rPr lang="en-GB" sz="1800" dirty="0"/>
              <a:t> [Accessed on 04/01/17]</a:t>
            </a:r>
          </a:p>
          <a:p>
            <a:pPr algn="l"/>
            <a:endParaRPr lang="en-GB" sz="1800" dirty="0"/>
          </a:p>
          <a:p>
            <a:pPr algn="l"/>
            <a:r>
              <a:rPr lang="en-GB" sz="1800" dirty="0" err="1"/>
              <a:t>Lin,Y</a:t>
            </a:r>
            <a:r>
              <a:rPr lang="en-GB" sz="1800" dirty="0"/>
              <a:t>., Yu, W., and </a:t>
            </a:r>
            <a:r>
              <a:rPr lang="en-GB" sz="1800" dirty="0" err="1"/>
              <a:t>Lostanlen</a:t>
            </a:r>
            <a:r>
              <a:rPr lang="en-GB" sz="1800" dirty="0"/>
              <a:t>, Y. (2012) </a:t>
            </a:r>
            <a:r>
              <a:rPr lang="en-GB" sz="1800" i="1" dirty="0"/>
              <a:t>Optimization of wireless access point placement in realistic urban heterogeneous networks. 2012 IEEE Global Communications Conference (GLOBECOM)</a:t>
            </a:r>
            <a:r>
              <a:rPr lang="en-GB" sz="1800" dirty="0"/>
              <a:t>, Anaheim, CA, USA, 3-7 December 2012, pp. 4963-4968.</a:t>
            </a:r>
          </a:p>
          <a:p>
            <a:pPr algn="l"/>
            <a:endParaRPr lang="en-GB" sz="1800" dirty="0"/>
          </a:p>
          <a:p>
            <a:pPr algn="l"/>
            <a:r>
              <a:rPr lang="en-GB" sz="1800" dirty="0" err="1"/>
              <a:t>Puspitasari</a:t>
            </a:r>
            <a:r>
              <a:rPr lang="en-GB" sz="1800" dirty="0"/>
              <a:t>, N.F., </a:t>
            </a:r>
            <a:r>
              <a:rPr lang="en-GB" sz="1800" dirty="0" err="1"/>
              <a:t>Fatta</a:t>
            </a:r>
            <a:r>
              <a:rPr lang="en-GB" sz="1800" dirty="0"/>
              <a:t>, H.A. &amp; </a:t>
            </a:r>
            <a:r>
              <a:rPr lang="en-GB" sz="1800" dirty="0" err="1"/>
              <a:t>Wibowo</a:t>
            </a:r>
            <a:r>
              <a:rPr lang="en-GB" sz="1800" dirty="0"/>
              <a:t>, F.W. (2015</a:t>
            </a:r>
            <a:r>
              <a:rPr lang="en-GB" sz="1800" i="1" dirty="0"/>
              <a:t>), Implementation of Greedy and Simulated Annealing Algorithms for Wireless Access Point Placement: 3rd International Conference on Artificial Intelligence, Modelling and Simulation (AIMS)</a:t>
            </a:r>
            <a:r>
              <a:rPr lang="en-GB" sz="1800" dirty="0"/>
              <a:t>, Kota </a:t>
            </a:r>
            <a:r>
              <a:rPr lang="en-GB" sz="1800" dirty="0" err="1"/>
              <a:t>Kinabalu</a:t>
            </a:r>
            <a:r>
              <a:rPr lang="en-GB" sz="1800" dirty="0"/>
              <a:t>, Malaysia, 2-4 December 2015, pp. 165.</a:t>
            </a:r>
          </a:p>
          <a:p>
            <a:pPr algn="l"/>
            <a:endParaRPr lang="en-GB" sz="1800" dirty="0"/>
          </a:p>
          <a:p>
            <a:pPr algn="l"/>
            <a:endParaRPr lang="en-GB" sz="1800" dirty="0"/>
          </a:p>
          <a:p>
            <a:pPr algn="l"/>
            <a:endParaRPr lang="en-GB" sz="3000" dirty="0"/>
          </a:p>
        </p:txBody>
      </p:sp>
      <p:cxnSp>
        <p:nvCxnSpPr>
          <p:cNvPr id="21" name="Straight Connector 20">
            <a:extLst>
              <a:ext uri="{FF2B5EF4-FFF2-40B4-BE49-F238E27FC236}">
                <a16:creationId xmlns:a16="http://schemas.microsoft.com/office/drawing/2014/main" id="{55B411E9-4872-4190-BCE2-7FC82A022711}"/>
              </a:ext>
            </a:extLst>
          </p:cNvPr>
          <p:cNvCxnSpPr>
            <a:cxnSpLocks/>
          </p:cNvCxnSpPr>
          <p:nvPr/>
        </p:nvCxnSpPr>
        <p:spPr>
          <a:xfrm>
            <a:off x="10097451" y="5006048"/>
            <a:ext cx="0" cy="15763895"/>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1DB549D4-61F5-4465-8601-80EE85A6E4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95624" y="9050971"/>
            <a:ext cx="5290105" cy="3228009"/>
          </a:xfrm>
          <a:prstGeom prst="rect">
            <a:avLst/>
          </a:prstGeom>
        </p:spPr>
      </p:pic>
      <p:pic>
        <p:nvPicPr>
          <p:cNvPr id="5" name="Graphic 4">
            <a:extLst>
              <a:ext uri="{FF2B5EF4-FFF2-40B4-BE49-F238E27FC236}">
                <a16:creationId xmlns:a16="http://schemas.microsoft.com/office/drawing/2014/main" id="{FB8FC280-C779-4253-882A-0DD5849884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123022" y="7148952"/>
            <a:ext cx="6484540" cy="2309648"/>
          </a:xfrm>
          <a:prstGeom prst="rect">
            <a:avLst/>
          </a:prstGeom>
        </p:spPr>
      </p:pic>
      <p:cxnSp>
        <p:nvCxnSpPr>
          <p:cNvPr id="23" name="Straight Connector 22">
            <a:extLst>
              <a:ext uri="{FF2B5EF4-FFF2-40B4-BE49-F238E27FC236}">
                <a16:creationId xmlns:a16="http://schemas.microsoft.com/office/drawing/2014/main" id="{D094C917-028B-4D9F-9148-8DFC6520CD1F}"/>
              </a:ext>
            </a:extLst>
          </p:cNvPr>
          <p:cNvCxnSpPr>
            <a:cxnSpLocks/>
          </p:cNvCxnSpPr>
          <p:nvPr/>
        </p:nvCxnSpPr>
        <p:spPr>
          <a:xfrm>
            <a:off x="20469357" y="5021914"/>
            <a:ext cx="0" cy="15763895"/>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55A9526-A845-4DD4-BD71-E01BEE132742}"/>
              </a:ext>
            </a:extLst>
          </p:cNvPr>
          <p:cNvSpPr txBox="1"/>
          <p:nvPr/>
        </p:nvSpPr>
        <p:spPr>
          <a:xfrm>
            <a:off x="11003813" y="18003088"/>
            <a:ext cx="3532959" cy="2308324"/>
          </a:xfrm>
          <a:prstGeom prst="rect">
            <a:avLst/>
          </a:prstGeom>
          <a:noFill/>
        </p:spPr>
        <p:txBody>
          <a:bodyPr wrap="square" rtlCol="0">
            <a:spAutoFit/>
          </a:bodyPr>
          <a:lstStyle/>
          <a:p>
            <a:r>
              <a:rPr lang="en-GB" sz="2400" dirty="0">
                <a:latin typeface="+mj-lt"/>
              </a:rPr>
              <a:t>This diagram also shows the communication the user has with the system and the order in which each function needs to run.</a:t>
            </a:r>
          </a:p>
        </p:txBody>
      </p:sp>
      <p:sp>
        <p:nvSpPr>
          <p:cNvPr id="19" name="Title 1">
            <a:extLst>
              <a:ext uri="{FF2B5EF4-FFF2-40B4-BE49-F238E27FC236}">
                <a16:creationId xmlns:a16="http://schemas.microsoft.com/office/drawing/2014/main" id="{5B50A179-7B9A-4987-A17A-B2BA2FD57E22}"/>
              </a:ext>
            </a:extLst>
          </p:cNvPr>
          <p:cNvSpPr txBox="1">
            <a:spLocks/>
          </p:cNvSpPr>
          <p:nvPr/>
        </p:nvSpPr>
        <p:spPr>
          <a:xfrm>
            <a:off x="21123022" y="12696194"/>
            <a:ext cx="8823076" cy="3343744"/>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Planning and Management:</a:t>
            </a:r>
            <a:br>
              <a:rPr lang="en-GB" sz="3000" dirty="0"/>
            </a:br>
            <a:endParaRPr lang="en-GB" sz="3000" dirty="0"/>
          </a:p>
        </p:txBody>
      </p:sp>
    </p:spTree>
    <p:extLst>
      <p:ext uri="{BB962C8B-B14F-4D97-AF65-F5344CB8AC3E}">
        <p14:creationId xmlns:p14="http://schemas.microsoft.com/office/powerpoint/2010/main" val="3527676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1505</TotalTime>
  <Words>516</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During my research I was able to find a vast array of studies and papers relating to both wireless signal propagation and optimization algorithms. Puspitasari, Fatta &amp; Wibowo (2015) show that the use of greedy and simulated annealing algorithms can both solve the issue but with vast differences in results. By only using those two algorithms its hard to make a fair comparison by only using these two limited themselves.  Farsi, Achir, and Boussetta (2014) research shows that while load balancing and channel selection is vital to building a successful wireless network. More information regarding the total amount of people with in the scenario and would need to represent within the simulation.  Conclusion of research shows that with the physics behind the radio wave propagation, channel mapping and signal attenuation is vital to the build a successful network, restriction may be needed within the scope of this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 short summary of your research providing key related works;  Be critical. Use appropriate citation.</dc:title>
  <dc:creator>Theo Spyridopoulos</dc:creator>
  <cp:lastModifiedBy>Simon Llewellyn</cp:lastModifiedBy>
  <cp:revision>44</cp:revision>
  <dcterms:created xsi:type="dcterms:W3CDTF">2017-09-14T11:34:59Z</dcterms:created>
  <dcterms:modified xsi:type="dcterms:W3CDTF">2018-01-29T16:11:12Z</dcterms:modified>
</cp:coreProperties>
</file>