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2" r:id="rId3"/>
    <p:sldId id="263" r:id="rId4"/>
    <p:sldId id="257" r:id="rId5"/>
    <p:sldId id="271" r:id="rId6"/>
    <p:sldId id="261" r:id="rId7"/>
    <p:sldId id="264" r:id="rId8"/>
    <p:sldId id="265" r:id="rId9"/>
    <p:sldId id="284" r:id="rId10"/>
    <p:sldId id="273" r:id="rId11"/>
    <p:sldId id="275" r:id="rId12"/>
    <p:sldId id="281" r:id="rId13"/>
    <p:sldId id="274" r:id="rId14"/>
    <p:sldId id="280" r:id="rId15"/>
    <p:sldId id="276" r:id="rId16"/>
    <p:sldId id="277" r:id="rId17"/>
    <p:sldId id="279" r:id="rId18"/>
    <p:sldId id="266" r:id="rId19"/>
    <p:sldId id="267" r:id="rId20"/>
    <p:sldId id="282" r:id="rId21"/>
    <p:sldId id="283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9688" autoAdjust="0"/>
  </p:normalViewPr>
  <p:slideViewPr>
    <p:cSldViewPr snapToGrid="0">
      <p:cViewPr varScale="1">
        <p:scale>
          <a:sx n="145" d="100"/>
          <a:sy n="145" d="100"/>
        </p:scale>
        <p:origin x="8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6551-1F44-4B73-9146-08C3176D171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E764-AA57-4BDC-B150-4BF78AE5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Alasassy Caps" panose="020F050202020403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E764-AA57-4BDC-B150-4BF78AE5AE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64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3AD7-0F34-45C4-8072-90A6BAD4F96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F7DA-B710-4400-BF7E-43EF3C11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deo-alexanderstreet-com.offcampus.lib.washington.edu/watch/the-harrier-jump-jet/clips/18169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62666-9517-992D-8D99-AB6C7B4B6E02}"/>
              </a:ext>
            </a:extLst>
          </p:cNvPr>
          <p:cNvSpPr txBox="1"/>
          <p:nvPr/>
        </p:nvSpPr>
        <p:spPr>
          <a:xfrm>
            <a:off x="2321215" y="3638551"/>
            <a:ext cx="7294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Controlling a Vectored </a:t>
            </a:r>
          </a:p>
          <a:p>
            <a:pPr algn="ctr"/>
            <a:r>
              <a:rPr lang="en-US" sz="4500" dirty="0"/>
              <a:t>Thrust Aircraft</a:t>
            </a:r>
          </a:p>
          <a:p>
            <a:pPr algn="ctr"/>
            <a:r>
              <a:rPr lang="en-US" sz="2400" dirty="0"/>
              <a:t>By Tyler Freitas</a:t>
            </a:r>
          </a:p>
          <a:p>
            <a:pPr algn="ctr"/>
            <a:r>
              <a:rPr lang="en-US" sz="1200" dirty="0"/>
              <a:t>ME547 student</a:t>
            </a:r>
          </a:p>
          <a:p>
            <a:pPr algn="ctr"/>
            <a:r>
              <a:rPr lang="en-US" sz="1200" dirty="0"/>
              <a:t>University of Washington</a:t>
            </a:r>
          </a:p>
          <a:p>
            <a:pPr algn="ctr"/>
            <a:r>
              <a:rPr lang="en-US" sz="1200" dirty="0"/>
              <a:t>Seattle, WA, USA</a:t>
            </a:r>
          </a:p>
          <a:p>
            <a:pPr algn="ctr"/>
            <a:r>
              <a:rPr lang="en-US" sz="1200" dirty="0"/>
              <a:t> tfreita@uw.edu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E11D7-5819-3A40-298B-728CFE8B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84" y="386836"/>
            <a:ext cx="6674832" cy="3251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3B95C-E56F-3991-F3F1-C7CF0C5DF476}"/>
              </a:ext>
            </a:extLst>
          </p:cNvPr>
          <p:cNvSpPr txBox="1"/>
          <p:nvPr/>
        </p:nvSpPr>
        <p:spPr>
          <a:xfrm>
            <a:off x="9434447" y="32692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98718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12AC-0977-D4C3-225E-BEF711AE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188"/>
            <a:ext cx="9905998" cy="1478570"/>
          </a:xfrm>
        </p:spPr>
        <p:txBody>
          <a:bodyPr/>
          <a:lstStyle/>
          <a:p>
            <a:r>
              <a:rPr lang="en-US" dirty="0"/>
              <a:t>Eigenvalue &amp; Lyapunov Stability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7E46-C1C8-2D3B-D0C8-1ACEFA3B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29131"/>
            <a:ext cx="10791824" cy="4347794"/>
          </a:xfrm>
        </p:spPr>
        <p:txBody>
          <a:bodyPr>
            <a:noAutofit/>
          </a:bodyPr>
          <a:lstStyle/>
          <a:p>
            <a:r>
              <a:rPr lang="en-US" dirty="0"/>
              <a:t>Eigenvalue Stability</a:t>
            </a:r>
          </a:p>
          <a:p>
            <a:pPr lvl="1"/>
            <a:r>
              <a:rPr lang="en-US" dirty="0"/>
              <a:t>Multiple Eigenvalues at the origin conclude that the system is not asymptotically stable.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Lyapunov Stability: (Q = I)</a:t>
            </a:r>
          </a:p>
          <a:p>
            <a:pPr lvl="1"/>
            <a:r>
              <a:rPr lang="en-US" dirty="0"/>
              <a:t>No unique P, thus not asymptotically stable at the equilibrium 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0189F-F744-3A68-CE83-774AE99D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76" y="2567735"/>
            <a:ext cx="2396729" cy="1135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38F4D-5F0D-ED71-B901-9B781DB0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7701"/>
            <a:ext cx="3496015" cy="384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2C467-DC6D-CBEA-1646-A2BA2E628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75" y="5253236"/>
            <a:ext cx="2737237" cy="638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59955-BF78-5CF8-4786-C5D74A92A097}"/>
              </a:ext>
            </a:extLst>
          </p:cNvPr>
          <p:cNvSpPr txBox="1"/>
          <p:nvPr/>
        </p:nvSpPr>
        <p:spPr>
          <a:xfrm>
            <a:off x="6909896" y="3392524"/>
            <a:ext cx="20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Eigenvalues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14121-107A-4DDA-46E0-3AA600537701}"/>
              </a:ext>
            </a:extLst>
          </p:cNvPr>
          <p:cNvSpPr txBox="1"/>
          <p:nvPr/>
        </p:nvSpPr>
        <p:spPr>
          <a:xfrm>
            <a:off x="2295477" y="3603675"/>
            <a:ext cx="22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Eigenvalue equations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CAF30-2281-4E97-B5B0-3DEE95FE1474}"/>
              </a:ext>
            </a:extLst>
          </p:cNvPr>
          <p:cNvSpPr txBox="1"/>
          <p:nvPr/>
        </p:nvSpPr>
        <p:spPr>
          <a:xfrm>
            <a:off x="6173787" y="5874393"/>
            <a:ext cx="189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Lyapunov Equation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1A4A6D-C1FE-568C-103B-3DAB62CD7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15" y="5300861"/>
            <a:ext cx="2000250" cy="542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0E32D9-4051-A2B6-4863-D1E1C23F6669}"/>
              </a:ext>
            </a:extLst>
          </p:cNvPr>
          <p:cNvSpPr txBox="1"/>
          <p:nvPr/>
        </p:nvSpPr>
        <p:spPr>
          <a:xfrm>
            <a:off x="2470678" y="5795366"/>
            <a:ext cx="189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Lyapunov Function</a:t>
            </a:r>
          </a:p>
        </p:txBody>
      </p:sp>
    </p:spTree>
    <p:extLst>
      <p:ext uri="{BB962C8B-B14F-4D97-AF65-F5344CB8AC3E}">
        <p14:creationId xmlns:p14="http://schemas.microsoft.com/office/powerpoint/2010/main" val="84376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CE11-F095-1C68-36C3-48C5973D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26B3-75ED-9B88-F616-C21469A1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911"/>
            <a:ext cx="9905998" cy="1478570"/>
          </a:xfrm>
        </p:spPr>
        <p:txBody>
          <a:bodyPr/>
          <a:lstStyle/>
          <a:p>
            <a:r>
              <a:rPr lang="en-US" dirty="0"/>
              <a:t>Jordan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B57A2-815F-16F3-4018-E530EE56F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24"/>
          <a:stretch/>
        </p:blipFill>
        <p:spPr>
          <a:xfrm>
            <a:off x="1463919" y="1852673"/>
            <a:ext cx="3513241" cy="2381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D5FD1-6E79-B2E8-B9CA-AE04E8EF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24" y="1901029"/>
            <a:ext cx="4029653" cy="4556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5BAE-5688-9F02-19F4-624D74996DC6}"/>
              </a:ext>
            </a:extLst>
          </p:cNvPr>
          <p:cNvSpPr txBox="1"/>
          <p:nvPr/>
        </p:nvSpPr>
        <p:spPr>
          <a:xfrm>
            <a:off x="1340113" y="1298530"/>
            <a:ext cx="736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Linearized Jacobian Matrices to Jordan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1F7A9-D65F-B1BC-919A-AD835BE73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17"/>
          <a:stretch/>
        </p:blipFill>
        <p:spPr>
          <a:xfrm>
            <a:off x="1340113" y="4899980"/>
            <a:ext cx="4024053" cy="151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52541-C5D0-7C83-245E-12922451F443}"/>
              </a:ext>
            </a:extLst>
          </p:cNvPr>
          <p:cNvSpPr txBox="1"/>
          <p:nvPr/>
        </p:nvSpPr>
        <p:spPr>
          <a:xfrm>
            <a:off x="1463919" y="6411914"/>
            <a:ext cx="4005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Eigenvalues &amp; Generalized Eigenvalues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A544F-7D6D-9B32-C058-F737B4F50FF0}"/>
              </a:ext>
            </a:extLst>
          </p:cNvPr>
          <p:cNvSpPr txBox="1"/>
          <p:nvPr/>
        </p:nvSpPr>
        <p:spPr>
          <a:xfrm>
            <a:off x="1230731" y="423448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l-GR" b="0" i="0" dirty="0">
                <a:effectLst/>
                <a:latin typeface="+mj-lt"/>
              </a:rPr>
              <a:t>β</a:t>
            </a:r>
            <a:r>
              <a:rPr lang="en-US" b="0" i="0" dirty="0">
                <a:effectLst/>
                <a:latin typeface="+mj-lt"/>
              </a:rPr>
              <a:t> is the Similar Transform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8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7D2D-E005-DDB7-98E5-B2E5B6B87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8A7B-3F6C-4CAB-434F-0D0BCBD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610" y="52706"/>
            <a:ext cx="10166667" cy="1478570"/>
          </a:xfrm>
        </p:spPr>
        <p:txBody>
          <a:bodyPr/>
          <a:lstStyle/>
          <a:p>
            <a:r>
              <a:rPr lang="en-US" dirty="0"/>
              <a:t>Transfer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58D3D-2018-7EF7-8CD7-6C870450A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0"/>
          <a:stretch/>
        </p:blipFill>
        <p:spPr>
          <a:xfrm>
            <a:off x="5801104" y="2036087"/>
            <a:ext cx="5409207" cy="197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55F23-90B7-5EBD-EABB-ECB604B1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09" y="4306920"/>
            <a:ext cx="5489395" cy="2047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12599B-6FCC-1CC5-E58F-4784CE796378}"/>
              </a:ext>
            </a:extLst>
          </p:cNvPr>
          <p:cNvSpPr txBox="1"/>
          <p:nvPr/>
        </p:nvSpPr>
        <p:spPr>
          <a:xfrm>
            <a:off x="6241784" y="1599015"/>
            <a:ext cx="45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Transfer Function with Poles &amp; Zeros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69BCA4-9E03-F2C3-262D-8BDCF3C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96" y="2106708"/>
            <a:ext cx="3563002" cy="812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1BD6BC-2EF3-E4BB-8ECE-08CCAA1197EE}"/>
              </a:ext>
            </a:extLst>
          </p:cNvPr>
          <p:cNvSpPr txBox="1"/>
          <p:nvPr/>
        </p:nvSpPr>
        <p:spPr>
          <a:xfrm>
            <a:off x="869241" y="1599015"/>
            <a:ext cx="388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State-Space System to Transfer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D3D96-0872-F755-EB38-E297B3894AC6}"/>
              </a:ext>
            </a:extLst>
          </p:cNvPr>
          <p:cNvSpPr txBox="1"/>
          <p:nvPr/>
        </p:nvSpPr>
        <p:spPr>
          <a:xfrm>
            <a:off x="1269291" y="1069611"/>
            <a:ext cx="832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Linearized Jacobian Matrices to Transfer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F62A8-7C07-C69B-FCD1-9142F97E9C77}"/>
              </a:ext>
            </a:extLst>
          </p:cNvPr>
          <p:cNvSpPr txBox="1"/>
          <p:nvPr/>
        </p:nvSpPr>
        <p:spPr>
          <a:xfrm>
            <a:off x="752389" y="4008324"/>
            <a:ext cx="5489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Notes: </a:t>
            </a:r>
          </a:p>
          <a:p>
            <a:r>
              <a:rPr lang="en-US" sz="2200" dirty="0"/>
              <a:t>1. No Initial conditions</a:t>
            </a:r>
          </a:p>
          <a:p>
            <a:r>
              <a:rPr lang="en-US" sz="2200" dirty="0"/>
              <a:t>1. F</a:t>
            </a:r>
            <a:r>
              <a:rPr lang="en-US" sz="2200" baseline="-25000" dirty="0"/>
              <a:t>1</a:t>
            </a:r>
            <a:r>
              <a:rPr lang="en-US" sz="2200" dirty="0"/>
              <a:t> is the only input for Local X dynamics</a:t>
            </a:r>
          </a:p>
          <a:p>
            <a:r>
              <a:rPr lang="en-US" sz="2200" dirty="0"/>
              <a:t>2. F</a:t>
            </a:r>
            <a:r>
              <a:rPr lang="en-US" sz="2200" baseline="-25000" dirty="0"/>
              <a:t>2</a:t>
            </a:r>
            <a:r>
              <a:rPr lang="en-US" sz="2200" dirty="0"/>
              <a:t> is the only input for Local Y dynamics</a:t>
            </a:r>
          </a:p>
        </p:txBody>
      </p:sp>
    </p:spTree>
    <p:extLst>
      <p:ext uri="{BB962C8B-B14F-4D97-AF65-F5344CB8AC3E}">
        <p14:creationId xmlns:p14="http://schemas.microsoft.com/office/powerpoint/2010/main" val="65630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67BDD-A268-A109-08C9-D1FCDFF4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631-8DF9-35EA-7D4D-EDFA6B34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Controllable Canonical Form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460F58-150C-EFCC-F3C9-C8D8C0B7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5" y="2676818"/>
            <a:ext cx="2309010" cy="1036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92A5-5DF8-DC03-1B6D-007C0305444C}"/>
              </a:ext>
            </a:extLst>
          </p:cNvPr>
          <p:cNvSpPr txBox="1"/>
          <p:nvPr/>
        </p:nvSpPr>
        <p:spPr>
          <a:xfrm>
            <a:off x="1269291" y="1069611"/>
            <a:ext cx="958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Linearized Jacobian Matrices to Controllable Canonical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01B7-6707-E3DC-146A-91B8F9E1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83" y="1895835"/>
            <a:ext cx="4052321" cy="383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BDD93-024B-089B-D14C-4121FAF9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92" y="1895835"/>
            <a:ext cx="4027578" cy="38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B677-7ACE-29F2-BB78-6E46FA94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8154-BFBA-4E23-FB65-3C00516A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465" y="281967"/>
            <a:ext cx="9905998" cy="1478570"/>
          </a:xfrm>
        </p:spPr>
        <p:txBody>
          <a:bodyPr/>
          <a:lstStyle/>
          <a:p>
            <a:r>
              <a:rPr lang="en-US" dirty="0"/>
              <a:t>Observable Canonical 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D2E5B-13B2-DFA7-7E53-4F7AA688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2" y="2881312"/>
            <a:ext cx="2255530" cy="1095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D5B837-1B6C-4665-DE52-2AAD47BCEFF9}"/>
              </a:ext>
            </a:extLst>
          </p:cNvPr>
          <p:cNvSpPr txBox="1"/>
          <p:nvPr/>
        </p:nvSpPr>
        <p:spPr>
          <a:xfrm>
            <a:off x="1156537" y="1369433"/>
            <a:ext cx="939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Linearized Jacobian Matrices to Observable Canonical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D9FDC-3E14-66F6-C47D-D8536B66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88" y="2143124"/>
            <a:ext cx="3949674" cy="366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48B695-1E31-2292-2192-C1A7D0CA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88" y="2147885"/>
            <a:ext cx="3890529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1072-4AE8-A66E-A7D1-D593409E3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607-C1CF-ACFF-9E2E-4C149A82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883"/>
            <a:ext cx="9905998" cy="1478570"/>
          </a:xfrm>
        </p:spPr>
        <p:txBody>
          <a:bodyPr/>
          <a:lstStyle/>
          <a:p>
            <a:r>
              <a:rPr lang="en-US" dirty="0"/>
              <a:t>Discrete State-Space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4018-863D-5E68-E4C9-04D2FB37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46" y="1965131"/>
            <a:ext cx="3301641" cy="381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40005-5A8F-DCFD-D081-77F363E7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965131"/>
            <a:ext cx="3389365" cy="3815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2111D-DF6E-101E-5C26-0C560C5C6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016" y="2324346"/>
            <a:ext cx="2479372" cy="311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0ABD3-933A-AA08-C4A9-8CB3D776FC14}"/>
              </a:ext>
            </a:extLst>
          </p:cNvPr>
          <p:cNvSpPr txBox="1"/>
          <p:nvPr/>
        </p:nvSpPr>
        <p:spPr>
          <a:xfrm>
            <a:off x="1156537" y="1369433"/>
            <a:ext cx="84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Linearized Jacobian Matrices to Discrete State-Space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977AC-3B07-AAD3-1102-7D865DBC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024" y="3825332"/>
            <a:ext cx="2652713" cy="323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1CFA9-223D-076C-2972-9F1257D6C203}"/>
              </a:ext>
            </a:extLst>
          </p:cNvPr>
          <p:cNvSpPr txBox="1"/>
          <p:nvPr/>
        </p:nvSpPr>
        <p:spPr>
          <a:xfrm>
            <a:off x="9212406" y="3354214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 of A</a:t>
            </a:r>
            <a:r>
              <a:rPr lang="en-US" baseline="-250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E7B7D-7C4C-9B7C-870C-BBBA1299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BDC9-A08F-1BA6-EA5A-8845CE8B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32" y="5968"/>
            <a:ext cx="9905998" cy="1478570"/>
          </a:xfrm>
        </p:spPr>
        <p:txBody>
          <a:bodyPr/>
          <a:lstStyle/>
          <a:p>
            <a:r>
              <a:rPr lang="en-US" dirty="0"/>
              <a:t>State-Feedback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39FB4-CA52-ED03-9F3F-639BED75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42" y="2198916"/>
            <a:ext cx="4151770" cy="1107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587FD-C79D-A657-A9C3-AC763215AF78}"/>
              </a:ext>
            </a:extLst>
          </p:cNvPr>
          <p:cNvSpPr txBox="1"/>
          <p:nvPr/>
        </p:nvSpPr>
        <p:spPr>
          <a:xfrm>
            <a:off x="8272015" y="3836209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State-Feedback 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E3B3-9989-1A61-C74F-376EE6D58DE9}"/>
              </a:ext>
            </a:extLst>
          </p:cNvPr>
          <p:cNvSpPr txBox="1"/>
          <p:nvPr/>
        </p:nvSpPr>
        <p:spPr>
          <a:xfrm>
            <a:off x="1225532" y="5307085"/>
            <a:ext cx="8725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Desired Closed-Loop State-Feedback Eigenvalues</a:t>
            </a:r>
            <a:r>
              <a:rPr lang="en-US" sz="2000" dirty="0">
                <a:latin typeface="+mj-lt"/>
              </a:rPr>
              <a:t>/Poles: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</a:t>
            </a:r>
            <a:r>
              <a:rPr lang="en-US" sz="2000" b="0" i="0" dirty="0">
                <a:effectLst/>
                <a:latin typeface="+mj-lt"/>
              </a:rPr>
              <a:t>omplex dominant poles are close to the origin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Adjacent poles are </a:t>
            </a:r>
            <a:r>
              <a:rPr lang="en-US" sz="2000" dirty="0">
                <a:latin typeface="+mj-lt"/>
              </a:rPr>
              <a:t>at least </a:t>
            </a:r>
            <a:r>
              <a:rPr lang="en-US" sz="2000" b="0" i="0" dirty="0">
                <a:effectLst/>
                <a:latin typeface="+mj-lt"/>
              </a:rPr>
              <a:t>5x farther from the complex dominant poles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</a:t>
            </a:r>
            <a:r>
              <a:rPr lang="en-US" sz="2000" b="0" i="0" dirty="0">
                <a:effectLst/>
                <a:latin typeface="+mj-lt"/>
              </a:rPr>
              <a:t>real part of these eigenvalues are negative for stability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51107A-D77D-0796-2803-32DCF0AC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58" y="4960922"/>
            <a:ext cx="4962525" cy="333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9E7162-19F8-AC48-820C-3C6CF9916ACE}"/>
              </a:ext>
            </a:extLst>
          </p:cNvPr>
          <p:cNvSpPr txBox="1"/>
          <p:nvPr/>
        </p:nvSpPr>
        <p:spPr>
          <a:xfrm>
            <a:off x="1225532" y="1202469"/>
            <a:ext cx="886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a State-Feedback Controller to Controllable Canonical Form</a:t>
            </a:r>
          </a:p>
        </p:txBody>
      </p:sp>
      <p:pic>
        <p:nvPicPr>
          <p:cNvPr id="9" name="Picture 8" descr="A diagram of a block diagram&#10;&#10;Description automatically generated">
            <a:extLst>
              <a:ext uri="{FF2B5EF4-FFF2-40B4-BE49-F238E27FC236}">
                <a16:creationId xmlns:a16="http://schemas.microsoft.com/office/drawing/2014/main" id="{536818A5-975B-AA6D-AF1B-4A5F64989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58" y="2072810"/>
            <a:ext cx="5048942" cy="1629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E0010-8F0B-4F0D-CBA3-BD7027131FD5}"/>
              </a:ext>
            </a:extLst>
          </p:cNvPr>
          <p:cNvSpPr txBox="1"/>
          <p:nvPr/>
        </p:nvSpPr>
        <p:spPr>
          <a:xfrm>
            <a:off x="1389958" y="4020875"/>
            <a:ext cx="402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Local X has a similar Block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E87FB-1C07-F621-9E36-EB2CE72538CF}"/>
              </a:ext>
            </a:extLst>
          </p:cNvPr>
          <p:cNvSpPr txBox="1"/>
          <p:nvPr/>
        </p:nvSpPr>
        <p:spPr>
          <a:xfrm>
            <a:off x="1389958" y="3675088"/>
            <a:ext cx="504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State-Feedback Controller Block Diagram for Local 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123A23-B33A-2F60-E53C-976C59CA5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596" y="4280940"/>
            <a:ext cx="4257675" cy="4475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02F7D-981C-3E4A-BB38-A244ECE9FDEF}"/>
              </a:ext>
            </a:extLst>
          </p:cNvPr>
          <p:cNvSpPr txBox="1"/>
          <p:nvPr/>
        </p:nvSpPr>
        <p:spPr>
          <a:xfrm>
            <a:off x="7429764" y="4745757"/>
            <a:ext cx="38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Same K for Local X &amp; Y responses</a:t>
            </a:r>
          </a:p>
        </p:txBody>
      </p:sp>
    </p:spTree>
    <p:extLst>
      <p:ext uri="{BB962C8B-B14F-4D97-AF65-F5344CB8AC3E}">
        <p14:creationId xmlns:p14="http://schemas.microsoft.com/office/powerpoint/2010/main" val="284499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C72B-F3E0-19C7-D103-DFC8B7CEA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225-2B21-924C-387E-74AA7BE5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651"/>
            <a:ext cx="9905998" cy="1478570"/>
          </a:xfrm>
        </p:spPr>
        <p:txBody>
          <a:bodyPr/>
          <a:lstStyle/>
          <a:p>
            <a:r>
              <a:rPr lang="en-US" dirty="0"/>
              <a:t>Observer State-Feedback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A7A39-45F0-5E6D-8BEC-C4B57C3D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4505565"/>
            <a:ext cx="4843465" cy="278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B5304-D926-7BEB-0C47-40A523A0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95" y="4439806"/>
            <a:ext cx="4142265" cy="278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9EFF9-F307-5EA0-5F79-1EE9D69D825E}"/>
              </a:ext>
            </a:extLst>
          </p:cNvPr>
          <p:cNvSpPr txBox="1"/>
          <p:nvPr/>
        </p:nvSpPr>
        <p:spPr>
          <a:xfrm>
            <a:off x="1143001" y="1169767"/>
            <a:ext cx="934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an Observer State-Feedback Controller to the Jacobian Matrices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68456-BB0D-1E28-B917-6EF55A3ADDDD}"/>
              </a:ext>
            </a:extLst>
          </p:cNvPr>
          <p:cNvSpPr txBox="1"/>
          <p:nvPr/>
        </p:nvSpPr>
        <p:spPr>
          <a:xfrm>
            <a:off x="1051083" y="4855357"/>
            <a:ext cx="90575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Desired Closed-Loop Observer Eigenvalues/Poles: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First Observer pole is at least 5x farther from the farthest State-Feedback pole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Have c</a:t>
            </a:r>
            <a:r>
              <a:rPr lang="en-US" sz="2000" b="0" i="0" dirty="0">
                <a:effectLst/>
                <a:latin typeface="+mj-lt"/>
              </a:rPr>
              <a:t>omplex dominant poles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Observer adjacent poles are 5x farther from its complex dominant poles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</a:t>
            </a:r>
            <a:r>
              <a:rPr lang="en-US" sz="2000" b="0" i="0" dirty="0">
                <a:effectLst/>
                <a:latin typeface="+mj-lt"/>
              </a:rPr>
              <a:t>real part of these eigenvalues are negative for 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Poles are far away from the origin for faster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D4F54-8595-B164-3903-65E7016F8C36}"/>
              </a:ext>
            </a:extLst>
          </p:cNvPr>
          <p:cNvSpPr txBox="1"/>
          <p:nvPr/>
        </p:nvSpPr>
        <p:spPr>
          <a:xfrm>
            <a:off x="7051278" y="4070474"/>
            <a:ext cx="456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Closed-Loop State-Feedback Eigenvalues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C2EF8-8C04-44DB-8155-2E79C9EA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385" y="1662022"/>
            <a:ext cx="3343885" cy="26357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71679F-79D1-26F7-A300-67C494D5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41" y="1680506"/>
            <a:ext cx="4079387" cy="24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1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D8FB2-50D3-3374-4813-2AD57999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DCBD-8D54-E4BB-C732-F115E991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599"/>
            <a:ext cx="9905998" cy="1478570"/>
          </a:xfrm>
        </p:spPr>
        <p:txBody>
          <a:bodyPr/>
          <a:lstStyle/>
          <a:p>
            <a:r>
              <a:rPr lang="en-US" dirty="0"/>
              <a:t>Results: State-Feedback Step/Impulse</a:t>
            </a:r>
          </a:p>
        </p:txBody>
      </p:sp>
      <p:pic>
        <p:nvPicPr>
          <p:cNvPr id="4" name="Picture 3" descr="A graph of a state feedback&#10;&#10;Description automatically generated with medium confidence">
            <a:extLst>
              <a:ext uri="{FF2B5EF4-FFF2-40B4-BE49-F238E27FC236}">
                <a16:creationId xmlns:a16="http://schemas.microsoft.com/office/drawing/2014/main" id="{7069A490-70FB-639C-2582-4671F0523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8" y="1832169"/>
            <a:ext cx="5005434" cy="4101906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CE143AE5-4643-A6B1-B4AD-6DD6FEBC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31" y="1832170"/>
            <a:ext cx="4909368" cy="41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E2634-F00F-0085-E47C-E2EC2635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B32-9646-0DEA-D698-DB1575E8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352549"/>
          </a:xfrm>
        </p:spPr>
        <p:txBody>
          <a:bodyPr/>
          <a:lstStyle/>
          <a:p>
            <a:r>
              <a:rPr lang="en-US" dirty="0"/>
              <a:t>Results: State-Feedback High/Low Freq. Sine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17566-5BE0-3636-CF17-385BA621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07" y="6158049"/>
            <a:ext cx="3475686" cy="267018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BBD503-F262-8CEC-D1E4-15569CAA6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0" y="1352549"/>
            <a:ext cx="5026480" cy="4464842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048662D-171D-FDCE-A15C-44FC24BE4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94" y="1347341"/>
            <a:ext cx="4624686" cy="44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D2C8-8F71-0C04-EE9B-079C2C4D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CD53-27B7-4AA5-92E4-78E2030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18" y="2070039"/>
            <a:ext cx="9905999" cy="3057765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latin typeface="+mj-lt"/>
              </a:rPr>
              <a:t>Existing Aircraft Motion Control</a:t>
            </a:r>
          </a:p>
          <a:p>
            <a:r>
              <a:rPr lang="en-US" b="0" i="0" dirty="0">
                <a:effectLst/>
                <a:latin typeface="+mj-lt"/>
              </a:rPr>
              <a:t>Harrier Jump Jet - Vertical Takeoff and Landing (VTOL)</a:t>
            </a:r>
          </a:p>
          <a:p>
            <a:r>
              <a:rPr lang="en-US" dirty="0">
                <a:latin typeface="+mj-lt"/>
              </a:rPr>
              <a:t>Examples of Positional Stability Controllers: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1. </a:t>
            </a:r>
            <a:r>
              <a:rPr lang="en-US" sz="2400" b="0" i="0" dirty="0">
                <a:effectLst/>
                <a:latin typeface="+mj-lt"/>
              </a:rPr>
              <a:t>Linear-Quadratic Regulator (LQR)</a:t>
            </a:r>
            <a:r>
              <a:rPr lang="en-US" sz="2400" dirty="0">
                <a:latin typeface="+mj-lt"/>
              </a:rPr>
              <a:t> [1]  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2. Nonlinear State-Feedback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89C6-3DC2-B9F9-1619-C241426F8AF5}"/>
              </a:ext>
            </a:extLst>
          </p:cNvPr>
          <p:cNvSpPr txBox="1"/>
          <p:nvPr/>
        </p:nvSpPr>
        <p:spPr>
          <a:xfrm>
            <a:off x="1393082" y="548545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Harrier Jump Jet Video 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3E120-3230-B909-A56C-DC625F839F49}"/>
              </a:ext>
            </a:extLst>
          </p:cNvPr>
          <p:cNvSpPr txBox="1"/>
          <p:nvPr/>
        </p:nvSpPr>
        <p:spPr>
          <a:xfrm>
            <a:off x="1393082" y="5870149"/>
            <a:ext cx="109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https://video-alexanderstreet-com.offcampus.lib.washington.edu/watch/the-harrier-jump-jet/clips/181690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1BED4-EC6A-B9FD-649F-82ABAF11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327" y="618518"/>
            <a:ext cx="3886080" cy="1893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013B0-1CAC-36CD-12EF-D98B8FE30AE1}"/>
              </a:ext>
            </a:extLst>
          </p:cNvPr>
          <p:cNvSpPr txBox="1"/>
          <p:nvPr/>
        </p:nvSpPr>
        <p:spPr>
          <a:xfrm>
            <a:off x="8645060" y="2470101"/>
            <a:ext cx="2070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Harrier Jump Jet </a:t>
            </a:r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60498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CA7F2-B276-8955-DF2E-5F977686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9AB7-DEC4-DD9F-C666-A7D7C34F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424"/>
            <a:ext cx="9905998" cy="1478570"/>
          </a:xfrm>
        </p:spPr>
        <p:txBody>
          <a:bodyPr/>
          <a:lstStyle/>
          <a:p>
            <a:r>
              <a:rPr lang="en-US" dirty="0"/>
              <a:t>Results: Observer State-Feedback Step/Impulse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46AE44F-0231-DC11-7E1E-9CF08CAD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" y="1411821"/>
            <a:ext cx="5282295" cy="3960278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EB14A51-2AC1-BC34-4E3F-C4452728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96" y="1411821"/>
            <a:ext cx="5243848" cy="3960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E698B-D299-600D-6430-DBA276A3CB9F}"/>
              </a:ext>
            </a:extLst>
          </p:cNvPr>
          <p:cNvSpPr txBox="1"/>
          <p:nvPr/>
        </p:nvSpPr>
        <p:spPr>
          <a:xfrm>
            <a:off x="1783587" y="6017679"/>
            <a:ext cx="841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Plant and Observer have no initial conditions, therefore the responses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92994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315F-954E-7F86-E9C5-C9C1D3E9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83BD-DE57-FFCE-4698-FDF8A7A5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37" y="104257"/>
            <a:ext cx="10898187" cy="1478570"/>
          </a:xfrm>
        </p:spPr>
        <p:txBody>
          <a:bodyPr/>
          <a:lstStyle/>
          <a:p>
            <a:pPr algn="ctr"/>
            <a:r>
              <a:rPr lang="en-US" dirty="0"/>
              <a:t>Results: Observer State-Feedback </a:t>
            </a:r>
            <a:br>
              <a:rPr lang="en-US" dirty="0"/>
            </a:br>
            <a:r>
              <a:rPr lang="en-US" dirty="0"/>
              <a:t>High/Low Freq. Sine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3615C-0BBB-971B-C029-9ECCCC78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37" y="5877914"/>
            <a:ext cx="3886725" cy="29859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E541B4B-7B74-9FD3-D119-2C7C92823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2" y="1527769"/>
            <a:ext cx="5015183" cy="4139516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2BB743D-6A6B-EAC6-7E88-429DFF493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55" y="1527769"/>
            <a:ext cx="5611117" cy="4139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8BD3A-119A-26AB-C647-D51C4D305089}"/>
              </a:ext>
            </a:extLst>
          </p:cNvPr>
          <p:cNvSpPr txBox="1"/>
          <p:nvPr/>
        </p:nvSpPr>
        <p:spPr>
          <a:xfrm>
            <a:off x="2112709" y="6234649"/>
            <a:ext cx="866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Plant and Observer have no initial conditions, therefore the responses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44844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2849-E09C-3486-3408-AA7FA2C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C1919A-990B-38AE-1EFB-CF2450CA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87462"/>
            <a:ext cx="10077449" cy="5094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Linearized </a:t>
            </a:r>
            <a:r>
              <a:rPr lang="en-US" sz="2600" dirty="0"/>
              <a:t>State-Feedback</a:t>
            </a:r>
            <a:r>
              <a:rPr lang="en-US" dirty="0"/>
              <a:t> &amp; Observer State-Feedback Controller Results:</a:t>
            </a:r>
          </a:p>
          <a:p>
            <a:pPr lvl="1"/>
            <a:r>
              <a:rPr lang="en-US" sz="2400" dirty="0"/>
              <a:t>Step/Impulse: Converge to a Steady-State Value</a:t>
            </a:r>
          </a:p>
          <a:p>
            <a:pPr lvl="1"/>
            <a:r>
              <a:rPr lang="en-US" sz="2400" dirty="0"/>
              <a:t>Low &amp; High Frequency: Converge to an Equilibrium Mean</a:t>
            </a:r>
          </a:p>
          <a:p>
            <a:pPr marL="0" indent="0">
              <a:buNone/>
            </a:pPr>
            <a:r>
              <a:rPr lang="en-US" dirty="0"/>
              <a:t>Note: The Model neglected Air Torque Resistance but maintained controllability</a:t>
            </a:r>
          </a:p>
          <a:p>
            <a:pPr marL="0" indent="0">
              <a:buNone/>
            </a:pPr>
            <a:r>
              <a:rPr lang="en-US" sz="2600" dirty="0"/>
              <a:t>Future Improvements:</a:t>
            </a:r>
          </a:p>
          <a:p>
            <a:pPr lvl="1"/>
            <a:r>
              <a:rPr lang="en-US" sz="2400" dirty="0"/>
              <a:t>Simulating Vertical Takeoff and Landing Maneuvers &amp; External Disturbances Inputs</a:t>
            </a:r>
          </a:p>
          <a:p>
            <a:pPr lvl="1"/>
            <a:r>
              <a:rPr lang="en-US" sz="2400" dirty="0"/>
              <a:t>Implementing Nonlinear State-Feedback &amp; Observer Controllers </a:t>
            </a:r>
          </a:p>
        </p:txBody>
      </p:sp>
    </p:spTree>
    <p:extLst>
      <p:ext uri="{BB962C8B-B14F-4D97-AF65-F5344CB8AC3E}">
        <p14:creationId xmlns:p14="http://schemas.microsoft.com/office/powerpoint/2010/main" val="209992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EBC-C231-6283-C67D-6CB14E2A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6FDE-F8A3-3800-495A-2066A23F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1904503"/>
            <a:ext cx="10827522" cy="3048994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+mj-lt"/>
              </a:rPr>
              <a:t>[1] K. J. </a:t>
            </a:r>
            <a:r>
              <a:rPr lang="en-US" sz="1800" b="0" i="0" dirty="0" err="1">
                <a:effectLst/>
                <a:latin typeface="+mj-lt"/>
              </a:rPr>
              <a:t>Åström</a:t>
            </a:r>
            <a:r>
              <a:rPr lang="en-US" sz="1800" b="0" i="0" dirty="0">
                <a:effectLst/>
                <a:latin typeface="+mj-lt"/>
              </a:rPr>
              <a:t>, R. M. Murray, \</a:t>
            </a:r>
            <a:r>
              <a:rPr lang="en-US" sz="1800" b="0" i="0" dirty="0" err="1">
                <a:effectLst/>
                <a:latin typeface="+mj-lt"/>
              </a:rPr>
              <a:t>textit</a:t>
            </a:r>
            <a:r>
              <a:rPr lang="en-US" sz="1800" b="0" i="0" dirty="0">
                <a:effectLst/>
                <a:latin typeface="+mj-lt"/>
              </a:rPr>
              <a:t>{Feedback Systems: An Introduction for Scientists and Engineers.} Princeton University Press, 2008. [Online]. Available: http://www.cds.caltech.edu/~murray/books/AM08/pdf/fbs-public\_24Jul2020.pdf. Accessed: Feb. 10, 2024.</a:t>
            </a:r>
          </a:p>
          <a:p>
            <a:r>
              <a:rPr lang="en-US" sz="1800" b="0" i="0" dirty="0">
                <a:effectLst/>
                <a:latin typeface="+mj-lt"/>
              </a:rPr>
              <a:t>[2] C. S. Huang and K. </a:t>
            </a:r>
            <a:r>
              <a:rPr lang="en-US" sz="1800" b="0" i="0" dirty="0" err="1">
                <a:effectLst/>
                <a:latin typeface="+mj-lt"/>
              </a:rPr>
              <a:t>Yuan.“Output</a:t>
            </a:r>
            <a:r>
              <a:rPr lang="en-US" sz="1800" b="0" i="0" dirty="0">
                <a:effectLst/>
                <a:latin typeface="+mj-lt"/>
              </a:rPr>
              <a:t> Tracking of a Non-Linear Non-Minimum Phase PVTOL Aircraft Based on Non-Linear State Feedback Control”, International Journal of Control, vol. 75, no. 6, pp. 466–473, 2002. Accessed on: March 7, 2024. [Online]. Available: doi:10.1080/00207170210121907.</a:t>
            </a:r>
          </a:p>
          <a:p>
            <a:r>
              <a:rPr lang="en-US" sz="1800" dirty="0">
                <a:latin typeface="+mj-lt"/>
              </a:rPr>
              <a:t>[3] D. </a:t>
            </a:r>
            <a:r>
              <a:rPr lang="en-US" sz="1800" dirty="0" err="1">
                <a:latin typeface="+mj-lt"/>
              </a:rPr>
              <a:t>Sharam</a:t>
            </a:r>
            <a:r>
              <a:rPr lang="en-US" sz="1800" dirty="0">
                <a:latin typeface="+mj-lt"/>
              </a:rPr>
              <a:t>, W. Gibbs, World Wide Entertainment, </a:t>
            </a:r>
            <a:r>
              <a:rPr lang="en-US" sz="1800" i="1" dirty="0">
                <a:latin typeface="+mj-lt"/>
              </a:rPr>
              <a:t>The Harrier Jump Jet. (2006)</a:t>
            </a:r>
            <a:r>
              <a:rPr lang="en-US" sz="1800" dirty="0">
                <a:latin typeface="+mj-lt"/>
              </a:rPr>
              <a:t>. Accessed: Feb. 18, 2024. [Online Video]. Available: https://video.alexanderstreet.com/watch/the-harrier-jump-jet.</a:t>
            </a:r>
          </a:p>
        </p:txBody>
      </p:sp>
    </p:spTree>
    <p:extLst>
      <p:ext uri="{BB962C8B-B14F-4D97-AF65-F5344CB8AC3E}">
        <p14:creationId xmlns:p14="http://schemas.microsoft.com/office/powerpoint/2010/main" val="401342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52CF3-30B8-F51F-D80C-A16C5D2C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D53-695D-D040-6690-B326B408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591"/>
            <a:ext cx="9905998" cy="1478570"/>
          </a:xfrm>
        </p:spPr>
        <p:txBody>
          <a:bodyPr/>
          <a:lstStyle/>
          <a:p>
            <a:r>
              <a:rPr lang="en-US" dirty="0"/>
              <a:t>Problem Formulation: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0B93-033A-F968-372D-A370290B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21076"/>
            <a:ext cx="9905999" cy="5013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Plant:</a:t>
            </a:r>
          </a:p>
          <a:p>
            <a:pPr lvl="1"/>
            <a:r>
              <a:rPr lang="en-US" dirty="0">
                <a:latin typeface="+mj-lt"/>
              </a:rPr>
              <a:t>V</a:t>
            </a:r>
            <a:r>
              <a:rPr lang="en-US" b="0" i="0" dirty="0">
                <a:effectLst/>
                <a:latin typeface="+mj-lt"/>
              </a:rPr>
              <a:t>ectored Thrust Aircraft (2D Rigid Body) with 3 thrusters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Input: 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Reaction forces (F</a:t>
            </a:r>
            <a:r>
              <a:rPr lang="en-US" b="0" i="0" baseline="-25000" dirty="0">
                <a:effectLst/>
                <a:latin typeface="+mj-lt"/>
              </a:rPr>
              <a:t>1</a:t>
            </a:r>
            <a:r>
              <a:rPr lang="en-US" b="0" i="0" dirty="0">
                <a:effectLst/>
                <a:latin typeface="+mj-lt"/>
              </a:rPr>
              <a:t>,F</a:t>
            </a:r>
            <a:r>
              <a:rPr lang="en-US" b="0" i="0" baseline="-25000" dirty="0">
                <a:effectLst/>
                <a:latin typeface="+mj-lt"/>
              </a:rPr>
              <a:t>2</a:t>
            </a:r>
            <a:r>
              <a:rPr lang="en-US" b="0" i="0" dirty="0">
                <a:effectLst/>
                <a:latin typeface="+mj-lt"/>
              </a:rPr>
              <a:t>) of the thrusters on the aircraft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Output: 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Aircraft</a:t>
            </a:r>
            <a:r>
              <a:rPr lang="en-US" dirty="0">
                <a:latin typeface="+mj-lt"/>
              </a:rPr>
              <a:t>’s</a:t>
            </a:r>
            <a:r>
              <a:rPr lang="en-US" b="0" i="0" dirty="0">
                <a:effectLst/>
                <a:latin typeface="+mj-lt"/>
              </a:rPr>
              <a:t> Position (X, Y) and Orientation (θ)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effectLst/>
                <a:latin typeface="+mj-lt"/>
              </a:rPr>
              <a:t>Note: 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+mj-lt"/>
              </a:rPr>
              <a:t>Reaction forces of thrusters are translated to a common intersection point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effectLst/>
                <a:latin typeface="+mj-lt"/>
              </a:rPr>
              <a:t>r is the distance from the aircraft centroid to the </a:t>
            </a:r>
            <a:r>
              <a:rPr lang="en-US" sz="1800" dirty="0">
                <a:latin typeface="+mj-lt"/>
              </a:rPr>
              <a:t>thrusters' intersection.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The simulation only covers the </a:t>
            </a:r>
            <a:r>
              <a:rPr lang="en-US" sz="1800" b="0" i="0" dirty="0">
                <a:effectLst/>
                <a:latin typeface="+mj-lt"/>
              </a:rPr>
              <a:t>Aircraft</a:t>
            </a:r>
            <a:r>
              <a:rPr lang="en-US" sz="1800" dirty="0">
                <a:latin typeface="+mj-lt"/>
              </a:rPr>
              <a:t>’s</a:t>
            </a:r>
            <a:r>
              <a:rPr lang="en-US" sz="1800" b="0" i="0" dirty="0">
                <a:effectLst/>
                <a:latin typeface="+mj-lt"/>
              </a:rPr>
              <a:t> Position (X, Y)</a:t>
            </a:r>
            <a:endParaRPr lang="en-US" sz="1800" dirty="0">
              <a:latin typeface="+mj-lt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67C7856-6CCE-348F-FE57-46027B79F5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plane&#10;&#10;Description automatically generated">
            <a:extLst>
              <a:ext uri="{FF2B5EF4-FFF2-40B4-BE49-F238E27FC236}">
                <a16:creationId xmlns:a16="http://schemas.microsoft.com/office/drawing/2014/main" id="{238A8655-FD2B-34EB-B13E-63BDB8C1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28" y="708508"/>
            <a:ext cx="3268972" cy="4211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1356F-A716-67A5-D670-5D1AD0E66457}"/>
              </a:ext>
            </a:extLst>
          </p:cNvPr>
          <p:cNvSpPr txBox="1"/>
          <p:nvPr/>
        </p:nvSpPr>
        <p:spPr>
          <a:xfrm>
            <a:off x="8136150" y="5042576"/>
            <a:ext cx="291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Plant Free-Body Diagram </a:t>
            </a:r>
          </a:p>
          <a:p>
            <a:pPr algn="ctr"/>
            <a:r>
              <a:rPr lang="en-US" dirty="0"/>
              <a:t>Note: not to scale </a:t>
            </a:r>
          </a:p>
        </p:txBody>
      </p:sp>
    </p:spTree>
    <p:extLst>
      <p:ext uri="{BB962C8B-B14F-4D97-AF65-F5344CB8AC3E}">
        <p14:creationId xmlns:p14="http://schemas.microsoft.com/office/powerpoint/2010/main" val="136638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4764-D10E-3AAA-3E32-906299AA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72" y="1613837"/>
            <a:ext cx="10198855" cy="4979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Aerodynamic Forces:  (Newton’s 2</a:t>
            </a:r>
            <a:r>
              <a:rPr lang="en-US" sz="3000" baseline="30000" dirty="0"/>
              <a:t>nd</a:t>
            </a:r>
            <a:r>
              <a:rPr lang="en-US" sz="3000" dirty="0"/>
              <a:t> Law, F = ma) </a:t>
            </a:r>
          </a:p>
          <a:p>
            <a:pPr lvl="1"/>
            <a:r>
              <a:rPr lang="en-US" sz="2400" dirty="0"/>
              <a:t>Lift/Thrust – Thruster Reactions on Aircraft (Newton’s 3</a:t>
            </a:r>
            <a:r>
              <a:rPr lang="en-US" sz="2400" baseline="30000" dirty="0"/>
              <a:t>rd</a:t>
            </a:r>
            <a:r>
              <a:rPr lang="en-US" sz="2400" dirty="0"/>
              <a:t> Law)</a:t>
            </a:r>
          </a:p>
          <a:p>
            <a:pPr lvl="1"/>
            <a:r>
              <a:rPr lang="en-US" sz="2400" dirty="0"/>
              <a:t>Weight – Aircraft Mass  </a:t>
            </a:r>
          </a:p>
          <a:p>
            <a:pPr lvl="1"/>
            <a:r>
              <a:rPr lang="en-US" sz="2400" dirty="0"/>
              <a:t>Drag – Air Resistance &amp; Thruster Reactions on Aircraft in Drag direction</a:t>
            </a:r>
          </a:p>
          <a:p>
            <a:pPr marL="0" indent="0">
              <a:buNone/>
            </a:pPr>
            <a:r>
              <a:rPr lang="en-US" sz="3000" dirty="0"/>
              <a:t>Assumptions: </a:t>
            </a:r>
          </a:p>
          <a:p>
            <a:pPr lvl="1"/>
            <a:r>
              <a:rPr lang="en-US" sz="2400" dirty="0"/>
              <a:t> No Air Torque Resistance</a:t>
            </a:r>
          </a:p>
          <a:p>
            <a:pPr lvl="1"/>
            <a:r>
              <a:rPr lang="en-US" sz="2400" dirty="0"/>
              <a:t> Small Angle Approximation</a:t>
            </a:r>
          </a:p>
          <a:p>
            <a:pPr lvl="1"/>
            <a:r>
              <a:rPr lang="en-US" sz="2400" dirty="0"/>
              <a:t> Hovering Aircraft</a:t>
            </a:r>
          </a:p>
          <a:p>
            <a:pPr lvl="1"/>
            <a:r>
              <a:rPr lang="en-US" sz="2400" dirty="0"/>
              <a:t> Same Angles Changes of the Wingtip Thrusters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D121B6-83AA-ABEE-BDA9-73FCA5CF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29" y="504218"/>
            <a:ext cx="9905998" cy="791182"/>
          </a:xfrm>
        </p:spPr>
        <p:txBody>
          <a:bodyPr>
            <a:noAutofit/>
          </a:bodyPr>
          <a:lstStyle/>
          <a:p>
            <a:r>
              <a:rPr lang="en-US" dirty="0"/>
              <a:t>Problem Formulation: Physics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19515-E32C-7F45-7E84-DC2BB4356652}"/>
              </a:ext>
            </a:extLst>
          </p:cNvPr>
          <p:cNvSpPr txBox="1"/>
          <p:nvPr/>
        </p:nvSpPr>
        <p:spPr>
          <a:xfrm>
            <a:off x="1143001" y="962387"/>
            <a:ext cx="58616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+mj-lt"/>
              </a:rPr>
              <a:t>Mathematical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F</a:t>
            </a:r>
            <a:r>
              <a:rPr lang="en-US" sz="2000" b="0" i="0" baseline="-25000" dirty="0">
                <a:effectLst/>
                <a:latin typeface="+mj-lt"/>
              </a:rPr>
              <a:t>1</a:t>
            </a:r>
            <a:r>
              <a:rPr lang="en-US" sz="2000" b="0" i="0" dirty="0">
                <a:effectLst/>
                <a:latin typeface="+mj-lt"/>
              </a:rPr>
              <a:t> - aircraft horizontal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F</a:t>
            </a:r>
            <a:r>
              <a:rPr lang="en-US" sz="2000" b="0" i="0" baseline="-25000" dirty="0">
                <a:effectLst/>
                <a:latin typeface="+mj-lt"/>
              </a:rPr>
              <a:t>2</a:t>
            </a:r>
            <a:r>
              <a:rPr lang="en-US" sz="2000" b="0" i="0" dirty="0">
                <a:effectLst/>
                <a:latin typeface="+mj-lt"/>
              </a:rPr>
              <a:t> - aircraft vertical reaction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J  - moment of inertia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 - damping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g - acceleration due to gravity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m - aircraft mass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 - aircraft horizontal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x′ - aircraft horizontal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x′′ - aircraft horizontal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 - aircraft vertical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y′ - aircraft vertical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y′′- aircraft vertical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dirty="0">
                <a:effectLst/>
                <a:latin typeface="+mj-lt"/>
              </a:rPr>
              <a:t>θ </a:t>
            </a:r>
            <a:r>
              <a:rPr lang="en-US" sz="2000" b="0" i="0" dirty="0">
                <a:effectLst/>
                <a:latin typeface="+mj-lt"/>
              </a:rPr>
              <a:t>- aircraft angular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dirty="0">
                <a:effectLst/>
                <a:latin typeface="+mj-lt"/>
              </a:rPr>
              <a:t>θ′′</a:t>
            </a:r>
            <a:r>
              <a:rPr lang="en-US" sz="2000" b="0" i="0" dirty="0">
                <a:effectLst/>
                <a:latin typeface="+mj-lt"/>
              </a:rPr>
              <a:t> -</a:t>
            </a:r>
            <a:r>
              <a:rPr lang="el-GR" sz="2000" b="0" i="0" dirty="0">
                <a:effectLst/>
                <a:latin typeface="+mj-lt"/>
              </a:rPr>
              <a:t> </a:t>
            </a:r>
            <a:r>
              <a:rPr lang="en-US" sz="2000" b="0" i="0" dirty="0">
                <a:effectLst/>
                <a:latin typeface="+mj-lt"/>
              </a:rPr>
              <a:t>aircraft angular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r -  length from aircraft centroid to </a:t>
            </a:r>
            <a:r>
              <a:rPr lang="en-US" sz="2000" dirty="0">
                <a:latin typeface="+mj-lt"/>
              </a:rPr>
              <a:t>thrusters' intersection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D96568-6372-3AA8-5A23-E11E8522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3" y="2682951"/>
            <a:ext cx="3987128" cy="3666574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3C0A4987-6C83-3061-E08B-FE9C54A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275"/>
            <a:ext cx="9905998" cy="961081"/>
          </a:xfrm>
        </p:spPr>
        <p:txBody>
          <a:bodyPr/>
          <a:lstStyle/>
          <a:p>
            <a:r>
              <a:rPr lang="en-US" dirty="0"/>
              <a:t>Problem Formulation: Physics Cont’d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EAA7-4EDE-48DF-1EA6-4FE64A84EB5E}"/>
              </a:ext>
            </a:extLst>
          </p:cNvPr>
          <p:cNvSpPr txBox="1"/>
          <p:nvPr/>
        </p:nvSpPr>
        <p:spPr>
          <a:xfrm>
            <a:off x="7589188" y="6349525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Block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1A684-8608-35F6-B5C7-7C5900087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57" y="841823"/>
            <a:ext cx="3516794" cy="1721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54B5C-FD3F-95AF-DCFC-871E5FD6A904}"/>
              </a:ext>
            </a:extLst>
          </p:cNvPr>
          <p:cNvSpPr txBox="1"/>
          <p:nvPr/>
        </p:nvSpPr>
        <p:spPr>
          <a:xfrm>
            <a:off x="10687051" y="21944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6384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0FF9-78DA-9EAC-4774-CCB4F619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25" y="0"/>
            <a:ext cx="9905998" cy="1478570"/>
          </a:xfrm>
        </p:spPr>
        <p:txBody>
          <a:bodyPr/>
          <a:lstStyle/>
          <a:p>
            <a:r>
              <a:rPr lang="en-US" dirty="0"/>
              <a:t>Analysis: Nonlinear State Space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3908F-993B-8531-E2B3-6B0B1CC5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4711088"/>
            <a:ext cx="4333228" cy="183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0F599-7979-EF16-B879-5BF9FB5C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662243"/>
            <a:ext cx="4333228" cy="110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66D0B-48DC-5A74-1D9F-B68C4342E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096014"/>
            <a:ext cx="4333228" cy="2566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94FF1-2E60-2DB4-D21E-A696157B831E}"/>
              </a:ext>
            </a:extLst>
          </p:cNvPr>
          <p:cNvSpPr txBox="1"/>
          <p:nvPr/>
        </p:nvSpPr>
        <p:spPr>
          <a:xfrm>
            <a:off x="10427640" y="61720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69807-E350-1822-1F1D-FBB566896471}"/>
              </a:ext>
            </a:extLst>
          </p:cNvPr>
          <p:cNvSpPr txBox="1"/>
          <p:nvPr/>
        </p:nvSpPr>
        <p:spPr>
          <a:xfrm>
            <a:off x="1251110" y="1330702"/>
            <a:ext cx="443975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effectLst/>
                <a:latin typeface="+mj-lt"/>
              </a:rPr>
              <a:t>More Analysis Variables: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y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 y equilibrium point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+mj-lt"/>
              </a:rPr>
              <a:t>x</a:t>
            </a:r>
            <a:r>
              <a:rPr lang="en-US" sz="2200" baseline="-25000" dirty="0" err="1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x equilibrium point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z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state-space equilibrium points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</a:t>
            </a:r>
            <a:r>
              <a:rPr lang="en-US" sz="2200" baseline="-25000" dirty="0">
                <a:effectLst/>
                <a:latin typeface="+mj-lt"/>
              </a:rPr>
              <a:t>e</a:t>
            </a:r>
            <a:r>
              <a:rPr lang="en-US" sz="2200" dirty="0">
                <a:effectLst/>
                <a:latin typeface="+mj-lt"/>
              </a:rPr>
              <a:t> - input equilibrium points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A, B, C, D - state-space matrices 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l-GR" sz="2200" dirty="0">
                <a:effectLst/>
                <a:latin typeface="+mj-lt"/>
              </a:rPr>
              <a:t>ζ </a:t>
            </a:r>
            <a:r>
              <a:rPr lang="en-US" sz="2200" dirty="0">
                <a:effectLst/>
                <a:latin typeface="+mj-lt"/>
              </a:rPr>
              <a:t>- linearized state-space variable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v - linearized state-space input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R - linearized state-space output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z - nonlinear state-space variable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 - time derivative of z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h - nonlinear state-space output</a:t>
            </a:r>
            <a:endParaRPr lang="en-US" sz="2200" dirty="0">
              <a:latin typeface="+mj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</a:rPr>
              <a:t>F - nonlinear state-space input 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6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052-FCFF-2BFD-1794-7986FA9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587"/>
            <a:ext cx="9905998" cy="1478570"/>
          </a:xfrm>
        </p:spPr>
        <p:txBody>
          <a:bodyPr/>
          <a:lstStyle/>
          <a:p>
            <a:r>
              <a:rPr lang="en-US" dirty="0"/>
              <a:t>Analysis: Jacobian Linearization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6B14C-0029-FE96-BDA6-5EF5D76E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00" y="2248133"/>
            <a:ext cx="3202100" cy="1352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09003-324A-0366-F675-832899C9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2" y="3614917"/>
            <a:ext cx="4011864" cy="1020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10E25-CAD9-9986-DBEB-4E45E873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2" y="1241655"/>
            <a:ext cx="4007392" cy="23732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545E53-C54B-D299-8E8B-632AAE93012E}"/>
              </a:ext>
            </a:extLst>
          </p:cNvPr>
          <p:cNvSpPr/>
          <p:nvPr/>
        </p:nvSpPr>
        <p:spPr>
          <a:xfrm>
            <a:off x="4418606" y="2550887"/>
            <a:ext cx="589075" cy="747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5EF982-A978-A37F-875B-7EE4ABA00FFF}"/>
              </a:ext>
            </a:extLst>
          </p:cNvPr>
          <p:cNvSpPr/>
          <p:nvPr/>
        </p:nvSpPr>
        <p:spPr>
          <a:xfrm>
            <a:off x="8415304" y="2550888"/>
            <a:ext cx="589075" cy="747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DC630-B64C-5F72-E249-A3481189D4ED}"/>
              </a:ext>
            </a:extLst>
          </p:cNvPr>
          <p:cNvSpPr txBox="1"/>
          <p:nvPr/>
        </p:nvSpPr>
        <p:spPr>
          <a:xfrm>
            <a:off x="8905134" y="544225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State-Space System [1]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958A5-AD79-C578-F1A6-90461F1BD40B}"/>
              </a:ext>
            </a:extLst>
          </p:cNvPr>
          <p:cNvSpPr txBox="1"/>
          <p:nvPr/>
        </p:nvSpPr>
        <p:spPr>
          <a:xfrm>
            <a:off x="5689528" y="3627212"/>
            <a:ext cx="21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Jacobian Matrices 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9419E-F304-8770-7B84-57DAC05BDDF6}"/>
              </a:ext>
            </a:extLst>
          </p:cNvPr>
          <p:cNvSpPr txBox="1"/>
          <p:nvPr/>
        </p:nvSpPr>
        <p:spPr>
          <a:xfrm>
            <a:off x="410504" y="4635777"/>
            <a:ext cx="371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Nonlinear State-Space System &amp; Equilibrium Points [1]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58F5D-990D-52AA-759A-91F705DA96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41"/>
          <a:stretch/>
        </p:blipFill>
        <p:spPr>
          <a:xfrm>
            <a:off x="9238437" y="2351248"/>
            <a:ext cx="2543059" cy="3091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7898C-16EC-4295-EE35-C22EDADD7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504" y="1267812"/>
            <a:ext cx="1612923" cy="8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7126-4E7C-36B0-84A1-267EF0D4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593C-489A-F86A-EE7B-8413725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587"/>
            <a:ext cx="9905998" cy="1190518"/>
          </a:xfrm>
        </p:spPr>
        <p:txBody>
          <a:bodyPr/>
          <a:lstStyle/>
          <a:p>
            <a:r>
              <a:rPr lang="en-US" dirty="0"/>
              <a:t>Analysis: Linearized System Forms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69DA8-0E04-2024-73A2-0557120D2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1"/>
          <a:stretch/>
        </p:blipFill>
        <p:spPr>
          <a:xfrm>
            <a:off x="1930687" y="2247899"/>
            <a:ext cx="3166251" cy="3848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7F0F27-414F-BDB2-EA55-B1AC7226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48" y="1180824"/>
            <a:ext cx="5671125" cy="3936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DDDB7-665C-5FE0-B416-0DB43A0CA6AA}"/>
              </a:ext>
            </a:extLst>
          </p:cNvPr>
          <p:cNvSpPr txBox="1"/>
          <p:nvPr/>
        </p:nvSpPr>
        <p:spPr>
          <a:xfrm>
            <a:off x="6679868" y="5117067"/>
            <a:ext cx="4274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Linearized Block Diagram</a:t>
            </a:r>
          </a:p>
          <a:p>
            <a:r>
              <a:rPr lang="en-US" dirty="0"/>
              <a:t>Note: u1 = F</a:t>
            </a:r>
            <a:r>
              <a:rPr lang="en-US" baseline="-25000" dirty="0"/>
              <a:t>1</a:t>
            </a:r>
            <a:r>
              <a:rPr lang="en-US" dirty="0"/>
              <a:t> &amp; u2 = F</a:t>
            </a:r>
            <a:r>
              <a:rPr lang="en-US" baseline="-25000" dirty="0"/>
              <a:t>2 </a:t>
            </a:r>
            <a:r>
              <a:rPr lang="en-US" dirty="0"/>
              <a:t> (dummy variables)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4541-936E-B17D-FE1C-CF06CB22DCAE}"/>
              </a:ext>
            </a:extLst>
          </p:cNvPr>
          <p:cNvSpPr txBox="1"/>
          <p:nvPr/>
        </p:nvSpPr>
        <p:spPr>
          <a:xfrm>
            <a:off x="2045484" y="6166485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State-Space System [1]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E1F51-A84F-D10E-A4BE-C06A4E4D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45" y="1080155"/>
            <a:ext cx="2008180" cy="10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D49B-F4F9-FC88-AD96-248EC2A9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15144"/>
            <a:ext cx="9905998" cy="1478570"/>
          </a:xfrm>
        </p:spPr>
        <p:txBody>
          <a:bodyPr/>
          <a:lstStyle/>
          <a:p>
            <a:r>
              <a:rPr lang="en-US" dirty="0"/>
              <a:t>Numerical Analysis &amp; Simulation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F9234-C517-4C17-1CB5-9FB7877A8E6D}"/>
              </a:ext>
            </a:extLst>
          </p:cNvPr>
          <p:cNvSpPr txBox="1"/>
          <p:nvPr/>
        </p:nvSpPr>
        <p:spPr>
          <a:xfrm>
            <a:off x="1140678" y="1138728"/>
            <a:ext cx="61055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Numerical Analysis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G</a:t>
            </a:r>
            <a:r>
              <a:rPr lang="en-US" b="0" i="0" baseline="-25000" dirty="0">
                <a:effectLst/>
                <a:latin typeface="+mj-lt"/>
              </a:rPr>
              <a:t>1</a:t>
            </a:r>
            <a:r>
              <a:rPr lang="en-US" b="0" i="0" dirty="0">
                <a:effectLst/>
                <a:latin typeface="+mj-lt"/>
              </a:rPr>
              <a:t> - Local x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G</a:t>
            </a:r>
            <a:r>
              <a:rPr lang="en-US" b="0" i="0" baseline="-25000" dirty="0">
                <a:effectLst/>
                <a:latin typeface="+mj-lt"/>
              </a:rPr>
              <a:t>2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dirty="0">
                <a:latin typeface="+mj-lt"/>
              </a:rPr>
              <a:t>- </a:t>
            </a:r>
            <a:r>
              <a:rPr lang="en-US" b="0" i="0" dirty="0">
                <a:effectLst/>
                <a:latin typeface="+mj-lt"/>
              </a:rPr>
              <a:t>Local y transfer function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 - Identity Matrix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u - eigenvectors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0" i="0" dirty="0">
                <a:effectLst/>
                <a:latin typeface="+mj-lt"/>
              </a:rPr>
              <a:t>λ </a:t>
            </a:r>
            <a:r>
              <a:rPr lang="en-US" b="0" i="0" dirty="0">
                <a:effectLst/>
                <a:latin typeface="+mj-lt"/>
              </a:rPr>
              <a:t>- eigenvalues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J</a:t>
            </a:r>
            <a:r>
              <a:rPr lang="en-US" b="0" i="0" baseline="-25000" dirty="0">
                <a:effectLst/>
                <a:latin typeface="+mj-lt"/>
              </a:rPr>
              <a:t>A</a:t>
            </a:r>
            <a:r>
              <a:rPr lang="en-US" b="0" i="0" dirty="0">
                <a:effectLst/>
                <a:latin typeface="+mj-lt"/>
              </a:rPr>
              <a:t>, J</a:t>
            </a:r>
            <a:r>
              <a:rPr lang="en-US" b="0" i="0" baseline="-25000" dirty="0">
                <a:effectLst/>
                <a:latin typeface="+mj-lt"/>
              </a:rPr>
              <a:t>B</a:t>
            </a:r>
            <a:r>
              <a:rPr lang="en-US" b="0" i="0" dirty="0">
                <a:effectLst/>
                <a:latin typeface="+mj-lt"/>
              </a:rPr>
              <a:t> , J</a:t>
            </a:r>
            <a:r>
              <a:rPr lang="en-US" b="0" i="0" baseline="-25000" dirty="0">
                <a:effectLst/>
                <a:latin typeface="+mj-lt"/>
              </a:rPr>
              <a:t>C</a:t>
            </a:r>
            <a:r>
              <a:rPr lang="en-US" b="0" i="0" dirty="0">
                <a:effectLst/>
                <a:latin typeface="+mj-lt"/>
              </a:rPr>
              <a:t> , J</a:t>
            </a:r>
            <a:r>
              <a:rPr lang="en-US" b="0" i="0" baseline="-25000" dirty="0">
                <a:effectLst/>
                <a:latin typeface="+mj-lt"/>
              </a:rPr>
              <a:t>D</a:t>
            </a:r>
            <a:r>
              <a:rPr lang="en-US" b="0" i="0" dirty="0">
                <a:effectLst/>
                <a:latin typeface="+mj-lt"/>
              </a:rPr>
              <a:t> - Jordan Form state-space matrices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V</a:t>
            </a:r>
            <a:r>
              <a:rPr lang="en-US" b="0" i="0" baseline="-25000" dirty="0">
                <a:effectLst/>
                <a:latin typeface="+mj-lt"/>
              </a:rPr>
              <a:t>g</a:t>
            </a:r>
            <a:r>
              <a:rPr lang="en-US" b="0" i="0" dirty="0">
                <a:effectLst/>
                <a:latin typeface="+mj-lt"/>
              </a:rPr>
              <a:t> - Generalized Eigenvectors matrix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0" i="0" dirty="0">
                <a:effectLst/>
                <a:latin typeface="+mj-lt"/>
              </a:rPr>
              <a:t>β </a:t>
            </a:r>
            <a:r>
              <a:rPr lang="en-US" b="0" i="0" dirty="0">
                <a:effectLst/>
                <a:latin typeface="+mj-lt"/>
              </a:rPr>
              <a:t>- Similar Transform Variable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∆t - Sampling time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Q - Positive Definite Identity matrix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P </a:t>
            </a:r>
            <a:r>
              <a:rPr lang="en-US" dirty="0">
                <a:latin typeface="+mj-lt"/>
              </a:rPr>
              <a:t>- </a:t>
            </a:r>
            <a:r>
              <a:rPr lang="en-US" b="0" i="0" dirty="0">
                <a:effectLst/>
                <a:latin typeface="+mj-lt"/>
              </a:rPr>
              <a:t>Lyapunov Symmetric Matrix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V - Lyapunov Function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K - State-Feedback Controller Parameter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L - Observer Controller Parameter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+mj-lt"/>
              </a:rPr>
              <a:t>A</a:t>
            </a:r>
            <a:r>
              <a:rPr lang="en-US" b="0" i="0" baseline="-25000" dirty="0" err="1">
                <a:effectLst/>
                <a:latin typeface="+mj-lt"/>
              </a:rPr>
              <a:t>obs</a:t>
            </a:r>
            <a:r>
              <a:rPr lang="en-US" b="0" i="0" dirty="0">
                <a:effectLst/>
                <a:latin typeface="+mj-lt"/>
              </a:rPr>
              <a:t>, B</a:t>
            </a:r>
            <a:r>
              <a:rPr lang="en-US" b="0" i="0" baseline="-25000" dirty="0">
                <a:effectLst/>
                <a:latin typeface="+mj-lt"/>
              </a:rPr>
              <a:t>obs</a:t>
            </a:r>
            <a:r>
              <a:rPr lang="en-US" b="0" i="0" dirty="0">
                <a:effectLst/>
                <a:latin typeface="+mj-lt"/>
              </a:rPr>
              <a:t>, C</a:t>
            </a:r>
            <a:r>
              <a:rPr lang="en-US" b="0" i="0" baseline="-25000" dirty="0">
                <a:effectLst/>
                <a:latin typeface="+mj-lt"/>
              </a:rPr>
              <a:t>obs</a:t>
            </a:r>
            <a:r>
              <a:rPr lang="en-US" b="0" i="0" dirty="0">
                <a:effectLst/>
                <a:latin typeface="+mj-lt"/>
              </a:rPr>
              <a:t>, D</a:t>
            </a:r>
            <a:r>
              <a:rPr lang="en-US" b="0" i="0" baseline="-25000" dirty="0">
                <a:effectLst/>
                <a:latin typeface="+mj-lt"/>
              </a:rPr>
              <a:t>obs</a:t>
            </a:r>
            <a:r>
              <a:rPr lang="en-US" b="0" i="0" dirty="0">
                <a:effectLst/>
                <a:latin typeface="+mj-lt"/>
              </a:rPr>
              <a:t> - Observable Canonical matrices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A</a:t>
            </a:r>
            <a:r>
              <a:rPr lang="en-US" b="0" i="0" baseline="-25000" dirty="0">
                <a:effectLst/>
                <a:latin typeface="+mj-lt"/>
              </a:rPr>
              <a:t>d</a:t>
            </a:r>
            <a:r>
              <a:rPr lang="en-US" b="0" i="0" dirty="0">
                <a:effectLst/>
                <a:latin typeface="+mj-lt"/>
              </a:rPr>
              <a:t>, B</a:t>
            </a:r>
            <a:r>
              <a:rPr lang="en-US" b="0" i="0" baseline="-25000" dirty="0">
                <a:effectLst/>
                <a:latin typeface="+mj-lt"/>
              </a:rPr>
              <a:t>d</a:t>
            </a:r>
            <a:r>
              <a:rPr lang="en-US" b="0" i="0" dirty="0">
                <a:effectLst/>
                <a:latin typeface="+mj-lt"/>
              </a:rPr>
              <a:t>, C</a:t>
            </a:r>
            <a:r>
              <a:rPr lang="en-US" b="0" i="0" baseline="-25000" dirty="0">
                <a:effectLst/>
                <a:latin typeface="+mj-lt"/>
              </a:rPr>
              <a:t>d</a:t>
            </a:r>
            <a:r>
              <a:rPr lang="en-US" b="0" i="0" dirty="0">
                <a:effectLst/>
                <a:latin typeface="+mj-lt"/>
              </a:rPr>
              <a:t>, D</a:t>
            </a:r>
            <a:r>
              <a:rPr lang="en-US" b="0" i="0" baseline="-25000" dirty="0">
                <a:effectLst/>
                <a:latin typeface="+mj-lt"/>
              </a:rPr>
              <a:t>d</a:t>
            </a:r>
            <a:r>
              <a:rPr lang="en-US" b="0" i="0" dirty="0">
                <a:effectLst/>
                <a:latin typeface="+mj-lt"/>
              </a:rPr>
              <a:t> - Discrete state-space matrices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+mj-lt"/>
              </a:rPr>
              <a:t>A</a:t>
            </a:r>
            <a:r>
              <a:rPr lang="en-US" b="0" i="0" baseline="-25000" dirty="0" err="1">
                <a:effectLst/>
                <a:latin typeface="+mj-lt"/>
              </a:rPr>
              <a:t>ctrl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B</a:t>
            </a:r>
            <a:r>
              <a:rPr lang="en-US" b="0" i="0" baseline="-25000" dirty="0" err="1">
                <a:effectLst/>
                <a:latin typeface="+mj-lt"/>
              </a:rPr>
              <a:t>ctrl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C</a:t>
            </a:r>
            <a:r>
              <a:rPr lang="en-US" b="0" i="0" baseline="-25000" dirty="0" err="1">
                <a:effectLst/>
                <a:latin typeface="+mj-lt"/>
              </a:rPr>
              <a:t>ctrl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D</a:t>
            </a:r>
            <a:r>
              <a:rPr lang="en-US" b="0" i="0" baseline="-25000" dirty="0" err="1">
                <a:effectLst/>
                <a:latin typeface="+mj-lt"/>
              </a:rPr>
              <a:t>ctrl</a:t>
            </a:r>
            <a:r>
              <a:rPr lang="en-US" b="0" i="0" dirty="0">
                <a:effectLst/>
                <a:latin typeface="+mj-lt"/>
              </a:rPr>
              <a:t> - Controllable Canonical matrices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K</a:t>
            </a:r>
            <a:r>
              <a:rPr lang="en-US" b="0" i="0" baseline="-25000" dirty="0">
                <a:effectLst/>
                <a:latin typeface="+mj-lt"/>
              </a:rPr>
              <a:t>obs</a:t>
            </a:r>
            <a:r>
              <a:rPr lang="en-US" b="0" i="0" dirty="0">
                <a:effectLst/>
                <a:latin typeface="+mj-lt"/>
              </a:rPr>
              <a:t>  - Observer State-Feedback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0" i="0" dirty="0">
                <a:effectLst/>
                <a:latin typeface="+mj-lt"/>
              </a:rPr>
              <a:t>ω </a:t>
            </a:r>
            <a:r>
              <a:rPr lang="en-US" b="0" i="0" dirty="0">
                <a:effectLst/>
                <a:latin typeface="+mj-lt"/>
              </a:rPr>
              <a:t> - Sampling frequency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71BEF-1754-1840-8321-A66B7BFFEEB7}"/>
              </a:ext>
            </a:extLst>
          </p:cNvPr>
          <p:cNvSpPr txBox="1"/>
          <p:nvPr/>
        </p:nvSpPr>
        <p:spPr>
          <a:xfrm>
            <a:off x="7258545" y="1623455"/>
            <a:ext cx="382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Simulation System 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23A1C3-C472-3A6B-C152-CB3D569C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01" y="2149246"/>
            <a:ext cx="2744389" cy="1582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B5754-ADB7-C325-CE73-C0D5BAF2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36" y="3912845"/>
            <a:ext cx="3886725" cy="298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FBD563-D8ED-B7AA-31CA-EA0BD7F9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61" y="4341182"/>
            <a:ext cx="2303058" cy="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0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7336</TotalTime>
  <Words>1232</Words>
  <Application>Microsoft Office PowerPoint</Application>
  <PresentationFormat>Widescreen</PresentationFormat>
  <Paragraphs>177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Alasassy Caps</vt:lpstr>
      <vt:lpstr>Aptos</vt:lpstr>
      <vt:lpstr>Arial</vt:lpstr>
      <vt:lpstr>Tw Cen MT</vt:lpstr>
      <vt:lpstr>Circuit</vt:lpstr>
      <vt:lpstr>PowerPoint Presentation</vt:lpstr>
      <vt:lpstr>Introduction</vt:lpstr>
      <vt:lpstr>Problem Formulation: Model</vt:lpstr>
      <vt:lpstr>Problem Formulation: Physics </vt:lpstr>
      <vt:lpstr>Problem Formulation: Physics Cont’d</vt:lpstr>
      <vt:lpstr>Analysis: Nonlinear State Space Model</vt:lpstr>
      <vt:lpstr>Analysis: Jacobian Linearization</vt:lpstr>
      <vt:lpstr>Analysis: Linearized System Forms </vt:lpstr>
      <vt:lpstr>Numerical Analysis &amp; Simulation Parameters</vt:lpstr>
      <vt:lpstr>Eigenvalue &amp; Lyapunov Stability </vt:lpstr>
      <vt:lpstr>Jordan Form</vt:lpstr>
      <vt:lpstr>Transfer functions</vt:lpstr>
      <vt:lpstr>Controllable Canonical Form </vt:lpstr>
      <vt:lpstr>Observable Canonical Form </vt:lpstr>
      <vt:lpstr>Discrete State-Space</vt:lpstr>
      <vt:lpstr>State-Feedback Controller</vt:lpstr>
      <vt:lpstr>Observer State-Feedback Control</vt:lpstr>
      <vt:lpstr>Results: State-Feedback Step/Impulse</vt:lpstr>
      <vt:lpstr>Results: State-Feedback High/Low Freq. Sine </vt:lpstr>
      <vt:lpstr>Results: Observer State-Feedback Step/Impulse</vt:lpstr>
      <vt:lpstr>Results: Observer State-Feedback  High/Low Freq. Sine 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freitas</dc:creator>
  <cp:lastModifiedBy>tyler freitas</cp:lastModifiedBy>
  <cp:revision>68</cp:revision>
  <dcterms:created xsi:type="dcterms:W3CDTF">2024-01-27T23:00:19Z</dcterms:created>
  <dcterms:modified xsi:type="dcterms:W3CDTF">2024-03-17T05:02:54Z</dcterms:modified>
</cp:coreProperties>
</file>