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57" r:id="rId4"/>
    <p:sldId id="271" r:id="rId5"/>
    <p:sldId id="261" r:id="rId6"/>
    <p:sldId id="264" r:id="rId7"/>
    <p:sldId id="265" r:id="rId8"/>
    <p:sldId id="259" r:id="rId9"/>
    <p:sldId id="266" r:id="rId10"/>
    <p:sldId id="267" r:id="rId11"/>
    <p:sldId id="269" r:id="rId12"/>
    <p:sldId id="268" r:id="rId13"/>
    <p:sldId id="270" r:id="rId14"/>
    <p:sldId id="25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9688" autoAdjust="0"/>
  </p:normalViewPr>
  <p:slideViewPr>
    <p:cSldViewPr snapToGrid="0">
      <p:cViewPr varScale="1">
        <p:scale>
          <a:sx n="145" d="100"/>
          <a:sy n="145" d="100"/>
        </p:scale>
        <p:origin x="8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E6551-1F44-4B73-9146-08C3176D17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E764-AA57-4BDC-B150-4BF78AE5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latin typeface="Alasassy Caps" panose="020F0502020204030204" pitchFamily="2" charset="0"/>
              </a:rPr>
              <a:t>note: Copy Link to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64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3AD7-0F34-45C4-8072-90A6BAD4F96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-alexanderstreet-com.offcampus.lib.washington.edu/watch/the-harrier-jump-jet/clips/18169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62666-9517-992D-8D99-AB6C7B4B6E02}"/>
              </a:ext>
            </a:extLst>
          </p:cNvPr>
          <p:cNvSpPr txBox="1"/>
          <p:nvPr/>
        </p:nvSpPr>
        <p:spPr>
          <a:xfrm>
            <a:off x="2262946" y="3105738"/>
            <a:ext cx="7294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Modeling and Simulating a Vectored Thrust Aircraft</a:t>
            </a:r>
          </a:p>
          <a:p>
            <a:pPr algn="ctr"/>
            <a:r>
              <a:rPr lang="en-US" sz="2400" dirty="0"/>
              <a:t>By Tyler Freitas</a:t>
            </a:r>
          </a:p>
          <a:p>
            <a:pPr algn="ctr"/>
            <a:r>
              <a:rPr lang="en-US" sz="1200" dirty="0"/>
              <a:t>ME547 student</a:t>
            </a:r>
          </a:p>
          <a:p>
            <a:pPr algn="ctr"/>
            <a:r>
              <a:rPr lang="en-US" sz="1200" dirty="0"/>
              <a:t>University of Washington</a:t>
            </a:r>
          </a:p>
          <a:p>
            <a:pPr algn="ctr"/>
            <a:r>
              <a:rPr lang="en-US" sz="1200" dirty="0"/>
              <a:t>Seattle, WA, USA</a:t>
            </a:r>
          </a:p>
          <a:p>
            <a:pPr algn="ctr"/>
            <a:r>
              <a:rPr lang="en-US" sz="1200" dirty="0"/>
              <a:t> tfreita@uw.edu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3E120-3230-B909-A56C-DC625F839F49}"/>
              </a:ext>
            </a:extLst>
          </p:cNvPr>
          <p:cNvSpPr txBox="1"/>
          <p:nvPr/>
        </p:nvSpPr>
        <p:spPr>
          <a:xfrm>
            <a:off x="2219325" y="6406169"/>
            <a:ext cx="109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https://video-alexanderstreet-com.offcampus.lib.washington.edu/watch/the-harrier-jump-jet/clips/181690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89C6-3DC2-B9F9-1619-C241426F8AF5}"/>
              </a:ext>
            </a:extLst>
          </p:cNvPr>
          <p:cNvSpPr txBox="1"/>
          <p:nvPr/>
        </p:nvSpPr>
        <p:spPr>
          <a:xfrm>
            <a:off x="2262946" y="603683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Harrier Jump Jet Video [3]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E11D7-5819-3A40-298B-728CFE8B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695" y="152401"/>
            <a:ext cx="6295766" cy="3067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3B95C-E56F-3991-F3F1-C7CF0C5DF476}"/>
              </a:ext>
            </a:extLst>
          </p:cNvPr>
          <p:cNvSpPr txBox="1"/>
          <p:nvPr/>
        </p:nvSpPr>
        <p:spPr>
          <a:xfrm>
            <a:off x="9179461" y="285011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98718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E2634-F00F-0085-E47C-E2EC2635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B32-9646-0DEA-D698-DB1575E8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232"/>
            <a:ext cx="9905998" cy="1478570"/>
          </a:xfrm>
        </p:spPr>
        <p:txBody>
          <a:bodyPr/>
          <a:lstStyle/>
          <a:p>
            <a:r>
              <a:rPr lang="en-US" dirty="0"/>
              <a:t>Results: Step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86B05-AFDF-3EEB-0285-246FF61E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54" y="1638097"/>
            <a:ext cx="4327895" cy="3631610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FFC32872-E3AA-A7A1-CF4A-98BE68BEB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3" y="1638098"/>
            <a:ext cx="4664947" cy="36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7D18-01CD-27F3-CC0E-D088EABA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EE0A-DE30-8B56-5873-82466422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3955"/>
            <a:ext cx="9905998" cy="1478570"/>
          </a:xfrm>
        </p:spPr>
        <p:txBody>
          <a:bodyPr/>
          <a:lstStyle/>
          <a:p>
            <a:r>
              <a:rPr lang="en-US" dirty="0"/>
              <a:t>Results: Bode Plots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37B5946C-577B-D3BD-5B33-742FD5943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51" y="1675126"/>
            <a:ext cx="5190167" cy="3638658"/>
          </a:xfrm>
          <a:prstGeom prst="rect">
            <a:avLst/>
          </a:prstGeom>
        </p:spPr>
      </p:pic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34F24D2B-8E12-F2AF-6710-0C4FC44F0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2" y="1675126"/>
            <a:ext cx="4803385" cy="364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E682D-7ECF-3322-C03E-D5E5B87F6F42}"/>
              </a:ext>
            </a:extLst>
          </p:cNvPr>
          <p:cNvSpPr txBox="1"/>
          <p:nvPr/>
        </p:nvSpPr>
        <p:spPr>
          <a:xfrm>
            <a:off x="2840922" y="130579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C2306-7D09-9660-49BF-481C63CE6502}"/>
              </a:ext>
            </a:extLst>
          </p:cNvPr>
          <p:cNvSpPr txBox="1"/>
          <p:nvPr/>
        </p:nvSpPr>
        <p:spPr>
          <a:xfrm>
            <a:off x="8495172" y="130579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Y</a:t>
            </a:r>
          </a:p>
        </p:txBody>
      </p:sp>
    </p:spTree>
    <p:extLst>
      <p:ext uri="{BB962C8B-B14F-4D97-AF65-F5344CB8AC3E}">
        <p14:creationId xmlns:p14="http://schemas.microsoft.com/office/powerpoint/2010/main" val="130404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2E3-0DEE-0352-0355-AAF68366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1DF-99C0-7134-4E1F-2BF0E1FD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218572"/>
            <a:ext cx="9905998" cy="1478570"/>
          </a:xfrm>
        </p:spPr>
        <p:txBody>
          <a:bodyPr/>
          <a:lstStyle/>
          <a:p>
            <a:r>
              <a:rPr lang="en-US" dirty="0"/>
              <a:t>Results: High Frequency Sinusoidal</a:t>
            </a:r>
          </a:p>
        </p:txBody>
      </p:sp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2AEB331A-7CB7-17D8-745C-6AA0DC02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7" y="1697142"/>
            <a:ext cx="4656959" cy="3840162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0D7FD273-07D8-4A53-8A2E-808ABB688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6" y="1684951"/>
            <a:ext cx="4760582" cy="38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4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8E9FB-5AAB-0E16-0657-36871E876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AB9F-C26B-85EB-83FC-AAC0353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3164"/>
            <a:ext cx="9905998" cy="1478570"/>
          </a:xfrm>
        </p:spPr>
        <p:txBody>
          <a:bodyPr/>
          <a:lstStyle/>
          <a:p>
            <a:r>
              <a:rPr lang="en-US" dirty="0"/>
              <a:t>Results: Low Frequency Sinusoidal</a:t>
            </a:r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82C33A0D-815A-B434-BD65-9CEB850EF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33" y="1825040"/>
            <a:ext cx="4489698" cy="3540062"/>
          </a:xfrm>
          <a:prstGeom prst="rect">
            <a:avLst/>
          </a:prstGeom>
        </p:spPr>
      </p:pic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98E96A5D-2869-95EC-4DE5-857BA4482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3" y="1825040"/>
            <a:ext cx="5617246" cy="35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4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197E-2052-F1A7-C557-D0DBAB8C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73" y="181638"/>
            <a:ext cx="9905998" cy="1478570"/>
          </a:xfrm>
        </p:spPr>
        <p:txBody>
          <a:bodyPr/>
          <a:lstStyle/>
          <a:p>
            <a:r>
              <a:rPr lang="en-US" dirty="0"/>
              <a:t>Limitations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8F44-B7B0-7EA6-FC27-AC40B58E7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173" y="1396046"/>
            <a:ext cx="9905999" cy="4974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Model Limitations: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Neglected Air Torque Resistance </a:t>
            </a:r>
          </a:p>
          <a:p>
            <a:pPr marL="457200" indent="-457200">
              <a:buAutoNum type="arabicPeriod"/>
            </a:pPr>
            <a:r>
              <a:rPr lang="en-US" dirty="0"/>
              <a:t>Small Angle Approximation Limitations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Future Improvements:</a:t>
            </a:r>
          </a:p>
          <a:p>
            <a:pPr marL="457200" indent="-457200">
              <a:buAutoNum type="arabicPeriod"/>
            </a:pPr>
            <a:r>
              <a:rPr lang="en-US" dirty="0"/>
              <a:t>Linear-Quadratic Regulator (LQR) controller to control external disturbances and stability</a:t>
            </a:r>
          </a:p>
          <a:p>
            <a:pPr marL="457200" indent="-457200">
              <a:buAutoNum type="arabicPeriod"/>
            </a:pPr>
            <a:r>
              <a:rPr lang="en-US" dirty="0"/>
              <a:t>Simulating Vertical Takeoff and Landing Maneuvers </a:t>
            </a:r>
          </a:p>
        </p:txBody>
      </p:sp>
    </p:spTree>
    <p:extLst>
      <p:ext uri="{BB962C8B-B14F-4D97-AF65-F5344CB8AC3E}">
        <p14:creationId xmlns:p14="http://schemas.microsoft.com/office/powerpoint/2010/main" val="24851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EBC-C231-6283-C67D-6CB14E2A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6FDE-F8A3-3800-495A-2066A23F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6381"/>
            <a:ext cx="10827522" cy="3048994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+mj-lt"/>
              </a:rPr>
              <a:t>[1] K. J. </a:t>
            </a:r>
            <a:r>
              <a:rPr lang="en-US" sz="1800" b="0" i="0" dirty="0" err="1">
                <a:effectLst/>
                <a:latin typeface="+mj-lt"/>
              </a:rPr>
              <a:t>Åström</a:t>
            </a:r>
            <a:r>
              <a:rPr lang="en-US" sz="1800" b="0" i="0" dirty="0">
                <a:effectLst/>
                <a:latin typeface="+mj-lt"/>
              </a:rPr>
              <a:t>, R. M. Murray, \</a:t>
            </a:r>
            <a:r>
              <a:rPr lang="en-US" sz="1800" b="0" i="0" dirty="0" err="1">
                <a:effectLst/>
                <a:latin typeface="+mj-lt"/>
              </a:rPr>
              <a:t>textit</a:t>
            </a:r>
            <a:r>
              <a:rPr lang="en-US" sz="1800" b="0" i="0" dirty="0">
                <a:effectLst/>
                <a:latin typeface="+mj-lt"/>
              </a:rPr>
              <a:t>{Feedback Systems: An Introduction for Scientists and Engineers.} Princeton University Press, 2008. [Online]. Available: http://www.cds.caltech.edu/$\sim$murray/books/AM08/pdf/fbs-public\_24Jul2020.pdf. Accessed: Feb. 10, 2024.</a:t>
            </a:r>
          </a:p>
          <a:p>
            <a:r>
              <a:rPr lang="en-US" sz="1800" b="0" i="0" dirty="0">
                <a:effectLst/>
                <a:latin typeface="+mj-lt"/>
              </a:rPr>
              <a:t>[2] A. D. Lewis and D. R. Tyner, “Geometric Jacobian linearization and LQR theory,” Journal of Geometric Mechanics, vol. 2, no. 4, pp. 397–440, 2010, Accessed on: Feb. 10, 2024. [Online]. Available: https://doi.org/10.3934/jgm.2010.2.397.</a:t>
            </a:r>
          </a:p>
          <a:p>
            <a:r>
              <a:rPr lang="en-US" sz="1800" dirty="0">
                <a:latin typeface="+mj-lt"/>
              </a:rPr>
              <a:t>[3] D. </a:t>
            </a:r>
            <a:r>
              <a:rPr lang="en-US" sz="1800" dirty="0" err="1">
                <a:latin typeface="+mj-lt"/>
              </a:rPr>
              <a:t>Sharam</a:t>
            </a:r>
            <a:r>
              <a:rPr lang="en-US" sz="1800" dirty="0">
                <a:latin typeface="+mj-lt"/>
              </a:rPr>
              <a:t>, W. Gibbs, World Wide Entertainment, </a:t>
            </a:r>
            <a:r>
              <a:rPr lang="en-US" sz="1800" i="1" dirty="0">
                <a:latin typeface="+mj-lt"/>
              </a:rPr>
              <a:t>The Harrier Jump Jet. (2006)</a:t>
            </a:r>
            <a:r>
              <a:rPr lang="en-US" sz="1800" dirty="0">
                <a:latin typeface="+mj-lt"/>
              </a:rPr>
              <a:t>. Accessed: Feb. 18, 2024. [Online Video]. Available: https://video.alexanderstreet.com/watch/the-harrier-jump-jet.</a:t>
            </a:r>
          </a:p>
        </p:txBody>
      </p:sp>
    </p:spTree>
    <p:extLst>
      <p:ext uri="{BB962C8B-B14F-4D97-AF65-F5344CB8AC3E}">
        <p14:creationId xmlns:p14="http://schemas.microsoft.com/office/powerpoint/2010/main" val="401342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52CF3-30B8-F51F-D80C-A16C5D2C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2D53-695D-D040-6690-B326B408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591"/>
            <a:ext cx="9905998" cy="1478570"/>
          </a:xfrm>
        </p:spPr>
        <p:txBody>
          <a:bodyPr/>
          <a:lstStyle/>
          <a:p>
            <a:r>
              <a:rPr lang="en-US" dirty="0"/>
              <a:t>Problem Formulation: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0B93-033A-F968-372D-A370290B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21076"/>
            <a:ext cx="9905999" cy="449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Plant:</a:t>
            </a:r>
          </a:p>
          <a:p>
            <a:pPr lvl="1"/>
            <a:r>
              <a:rPr lang="en-US" dirty="0">
                <a:latin typeface="+mj-lt"/>
              </a:rPr>
              <a:t>V</a:t>
            </a:r>
            <a:r>
              <a:rPr lang="en-US" b="0" i="0" dirty="0">
                <a:effectLst/>
                <a:latin typeface="+mj-lt"/>
              </a:rPr>
              <a:t>ectored Thrust Aircraft (2D Rigid Body) with 3 thrusters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Input: 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Reaction forces (F</a:t>
            </a:r>
            <a:r>
              <a:rPr lang="en-US" b="0" i="0" baseline="-25000" dirty="0">
                <a:effectLst/>
                <a:latin typeface="+mj-lt"/>
              </a:rPr>
              <a:t>1</a:t>
            </a:r>
            <a:r>
              <a:rPr lang="en-US" b="0" i="0" dirty="0">
                <a:effectLst/>
                <a:latin typeface="+mj-lt"/>
              </a:rPr>
              <a:t>, F</a:t>
            </a:r>
            <a:r>
              <a:rPr lang="en-US" b="0" i="0" baseline="-25000" dirty="0">
                <a:effectLst/>
                <a:latin typeface="+mj-lt"/>
              </a:rPr>
              <a:t>2</a:t>
            </a:r>
            <a:r>
              <a:rPr lang="en-US" b="0" i="0" dirty="0">
                <a:effectLst/>
                <a:latin typeface="+mj-lt"/>
              </a:rPr>
              <a:t>) of the thrusters on the aircraft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Output: 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Aircraft</a:t>
            </a:r>
            <a:r>
              <a:rPr lang="en-US" dirty="0">
                <a:latin typeface="+mj-lt"/>
              </a:rPr>
              <a:t>’s</a:t>
            </a:r>
            <a:r>
              <a:rPr lang="en-US" b="0" i="0" dirty="0">
                <a:effectLst/>
                <a:latin typeface="+mj-lt"/>
              </a:rPr>
              <a:t> Position (X, Y) and Orientation (θ)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effectLst/>
                <a:latin typeface="+mj-lt"/>
              </a:rPr>
              <a:t>Note: 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effectLst/>
                <a:latin typeface="+mj-lt"/>
              </a:rPr>
              <a:t>Reaction forces of thrusters are translated to a common intersection point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effectLst/>
                <a:latin typeface="+mj-lt"/>
              </a:rPr>
              <a:t>r is the distance from the aircraft centroid to the </a:t>
            </a:r>
            <a:r>
              <a:rPr lang="en-US" sz="1800" dirty="0">
                <a:latin typeface="+mj-lt"/>
              </a:rPr>
              <a:t>thrusters' intersection.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67C7856-6CCE-348F-FE57-46027B79F5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diagram of a plane&#10;&#10;Description automatically generated">
            <a:extLst>
              <a:ext uri="{FF2B5EF4-FFF2-40B4-BE49-F238E27FC236}">
                <a16:creationId xmlns:a16="http://schemas.microsoft.com/office/drawing/2014/main" id="{238A8655-FD2B-34EB-B13E-63BDB8C1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28" y="708508"/>
            <a:ext cx="3268972" cy="4211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1356F-A716-67A5-D670-5D1AD0E66457}"/>
              </a:ext>
            </a:extLst>
          </p:cNvPr>
          <p:cNvSpPr txBox="1"/>
          <p:nvPr/>
        </p:nvSpPr>
        <p:spPr>
          <a:xfrm>
            <a:off x="8136150" y="5042576"/>
            <a:ext cx="291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Plant Free-Body Diagram </a:t>
            </a:r>
          </a:p>
          <a:p>
            <a:pPr algn="ctr"/>
            <a:r>
              <a:rPr lang="en-US" dirty="0"/>
              <a:t>Note: not to scale </a:t>
            </a:r>
          </a:p>
        </p:txBody>
      </p:sp>
    </p:spTree>
    <p:extLst>
      <p:ext uri="{BB962C8B-B14F-4D97-AF65-F5344CB8AC3E}">
        <p14:creationId xmlns:p14="http://schemas.microsoft.com/office/powerpoint/2010/main" val="136638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4764-D10E-3AAA-3E32-906299AA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72" y="1613837"/>
            <a:ext cx="10198855" cy="4979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Aerodynamic Forces:  (Newton’s 2</a:t>
            </a:r>
            <a:r>
              <a:rPr lang="en-US" sz="3000" baseline="30000" dirty="0"/>
              <a:t>nd</a:t>
            </a:r>
            <a:r>
              <a:rPr lang="en-US" sz="3000" dirty="0"/>
              <a:t> Law, F = ma) </a:t>
            </a:r>
          </a:p>
          <a:p>
            <a:pPr lvl="1"/>
            <a:r>
              <a:rPr lang="en-US" sz="2400" dirty="0"/>
              <a:t>Lift/Thrust – Thruster Reactions on Aircraft (Newton’s 3</a:t>
            </a:r>
            <a:r>
              <a:rPr lang="en-US" sz="2400" baseline="30000" dirty="0"/>
              <a:t>rd</a:t>
            </a:r>
            <a:r>
              <a:rPr lang="en-US" sz="2400" dirty="0"/>
              <a:t> Law)</a:t>
            </a:r>
          </a:p>
          <a:p>
            <a:pPr lvl="1"/>
            <a:r>
              <a:rPr lang="en-US" sz="2400" dirty="0"/>
              <a:t>Weight – Aircraft Mass  </a:t>
            </a:r>
          </a:p>
          <a:p>
            <a:pPr lvl="1"/>
            <a:r>
              <a:rPr lang="en-US" sz="2400" dirty="0"/>
              <a:t>Drag – Air Resistance &amp; Thruster Reactions on Aircraft in Drag direction</a:t>
            </a:r>
          </a:p>
          <a:p>
            <a:pPr marL="0" indent="0">
              <a:buNone/>
            </a:pPr>
            <a:r>
              <a:rPr lang="en-US" sz="3000" dirty="0"/>
              <a:t>Assumptions: </a:t>
            </a:r>
          </a:p>
          <a:p>
            <a:pPr lvl="1"/>
            <a:r>
              <a:rPr lang="en-US" sz="2400" dirty="0"/>
              <a:t> No Air Torque Resistance</a:t>
            </a:r>
          </a:p>
          <a:p>
            <a:pPr lvl="1"/>
            <a:r>
              <a:rPr lang="en-US" sz="2400" dirty="0"/>
              <a:t> Small Angle Approximation</a:t>
            </a:r>
          </a:p>
          <a:p>
            <a:pPr lvl="1"/>
            <a:r>
              <a:rPr lang="en-US" sz="2400" dirty="0"/>
              <a:t>Hovering Aircraft</a:t>
            </a:r>
          </a:p>
          <a:p>
            <a:pPr lvl="1"/>
            <a:r>
              <a:rPr lang="en-US" sz="2400" dirty="0"/>
              <a:t>Same Angles Changes of the Wingtip Thrusters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D121B6-83AA-ABEE-BDA9-73FCA5CF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29" y="504218"/>
            <a:ext cx="9905998" cy="791182"/>
          </a:xfrm>
        </p:spPr>
        <p:txBody>
          <a:bodyPr>
            <a:noAutofit/>
          </a:bodyPr>
          <a:lstStyle/>
          <a:p>
            <a:r>
              <a:rPr lang="en-US" dirty="0"/>
              <a:t>Problem Formulation: Physics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19515-E32C-7F45-7E84-DC2BB4356652}"/>
              </a:ext>
            </a:extLst>
          </p:cNvPr>
          <p:cNvSpPr txBox="1"/>
          <p:nvPr/>
        </p:nvSpPr>
        <p:spPr>
          <a:xfrm>
            <a:off x="1143001" y="962387"/>
            <a:ext cx="58616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+mj-lt"/>
              </a:rPr>
              <a:t>Mathematical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F</a:t>
            </a:r>
            <a:r>
              <a:rPr lang="en-US" sz="2000" b="0" i="0" baseline="-25000" dirty="0">
                <a:effectLst/>
                <a:latin typeface="+mj-lt"/>
              </a:rPr>
              <a:t>1</a:t>
            </a:r>
            <a:r>
              <a:rPr lang="en-US" sz="2000" b="0" i="0" dirty="0">
                <a:effectLst/>
                <a:latin typeface="+mj-lt"/>
              </a:rPr>
              <a:t> - aircraft horizontal reaction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F</a:t>
            </a:r>
            <a:r>
              <a:rPr lang="en-US" sz="2000" b="0" i="0" baseline="-25000" dirty="0">
                <a:effectLst/>
                <a:latin typeface="+mj-lt"/>
              </a:rPr>
              <a:t>2</a:t>
            </a:r>
            <a:r>
              <a:rPr lang="en-US" sz="2000" b="0" i="0" dirty="0">
                <a:effectLst/>
                <a:latin typeface="+mj-lt"/>
              </a:rPr>
              <a:t> - aircraft vertical reaction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J  - moment of inertia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 - damping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g - acceleration due to gravity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m - aircraft mass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x - aircraft horizontal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x′ - aircraft horizontal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x′′ - aircraft horizontal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y - aircraft vertical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y′ - aircraft vertical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y′′- aircraft vertical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dirty="0">
                <a:effectLst/>
                <a:latin typeface="+mj-lt"/>
              </a:rPr>
              <a:t>θ </a:t>
            </a:r>
            <a:r>
              <a:rPr lang="en-US" sz="2000" b="0" i="0" dirty="0">
                <a:effectLst/>
                <a:latin typeface="+mj-lt"/>
              </a:rPr>
              <a:t>- aircraft angular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dirty="0">
                <a:effectLst/>
                <a:latin typeface="+mj-lt"/>
              </a:rPr>
              <a:t>θ′′</a:t>
            </a:r>
            <a:r>
              <a:rPr lang="en-US" sz="2000" b="0" i="0" dirty="0">
                <a:effectLst/>
                <a:latin typeface="+mj-lt"/>
              </a:rPr>
              <a:t> -</a:t>
            </a:r>
            <a:r>
              <a:rPr lang="el-GR" sz="2000" b="0" i="0" dirty="0">
                <a:effectLst/>
                <a:latin typeface="+mj-lt"/>
              </a:rPr>
              <a:t> </a:t>
            </a:r>
            <a:r>
              <a:rPr lang="en-US" sz="2000" b="0" i="0" dirty="0">
                <a:effectLst/>
                <a:latin typeface="+mj-lt"/>
              </a:rPr>
              <a:t>aircraft angular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r -  distance from aircraft centroid to </a:t>
            </a:r>
            <a:r>
              <a:rPr lang="en-US" sz="2000" dirty="0">
                <a:latin typeface="+mj-lt"/>
              </a:rPr>
              <a:t>thrusters' intersection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D96568-6372-3AA8-5A23-E11E8522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3" y="2682951"/>
            <a:ext cx="3987128" cy="3666574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3C0A4987-6C83-3061-E08B-FE9C54A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275"/>
            <a:ext cx="9905998" cy="961081"/>
          </a:xfrm>
        </p:spPr>
        <p:txBody>
          <a:bodyPr/>
          <a:lstStyle/>
          <a:p>
            <a:r>
              <a:rPr lang="en-US" dirty="0"/>
              <a:t>Problem Formulation: Physics Cont’d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EEAA7-4EDE-48DF-1EA6-4FE64A84EB5E}"/>
              </a:ext>
            </a:extLst>
          </p:cNvPr>
          <p:cNvSpPr txBox="1"/>
          <p:nvPr/>
        </p:nvSpPr>
        <p:spPr>
          <a:xfrm>
            <a:off x="7589188" y="6349525"/>
            <a:ext cx="26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Block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1A684-8608-35F6-B5C7-7C5900087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257" y="841823"/>
            <a:ext cx="3516794" cy="1721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54B5C-FD3F-95AF-DCFC-871E5FD6A904}"/>
              </a:ext>
            </a:extLst>
          </p:cNvPr>
          <p:cNvSpPr txBox="1"/>
          <p:nvPr/>
        </p:nvSpPr>
        <p:spPr>
          <a:xfrm>
            <a:off x="10687051" y="21944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638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0FF9-78DA-9EAC-4774-CCB4F619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325" y="0"/>
            <a:ext cx="9905998" cy="1478570"/>
          </a:xfrm>
        </p:spPr>
        <p:txBody>
          <a:bodyPr/>
          <a:lstStyle/>
          <a:p>
            <a:r>
              <a:rPr lang="en-US" dirty="0"/>
              <a:t>Analysis: Nonlinear State Space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3908F-993B-8531-E2B3-6B0B1CC5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4711088"/>
            <a:ext cx="4333228" cy="183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0F599-7979-EF16-B879-5BF9FB5C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662243"/>
            <a:ext cx="4333228" cy="110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66D0B-48DC-5A74-1D9F-B68C4342E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096014"/>
            <a:ext cx="4333228" cy="2566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94FF1-2E60-2DB4-D21E-A696157B831E}"/>
              </a:ext>
            </a:extLst>
          </p:cNvPr>
          <p:cNvSpPr txBox="1"/>
          <p:nvPr/>
        </p:nvSpPr>
        <p:spPr>
          <a:xfrm>
            <a:off x="10427640" y="61720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69807-E350-1822-1F1D-FBB566896471}"/>
              </a:ext>
            </a:extLst>
          </p:cNvPr>
          <p:cNvSpPr txBox="1"/>
          <p:nvPr/>
        </p:nvSpPr>
        <p:spPr>
          <a:xfrm>
            <a:off x="1251110" y="1330702"/>
            <a:ext cx="443975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effectLst/>
                <a:latin typeface="+mj-lt"/>
              </a:rPr>
              <a:t>More Analysis Variables: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y</a:t>
            </a:r>
            <a:r>
              <a:rPr lang="en-US" sz="2200" baseline="-25000" dirty="0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 y equilibrium point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+mj-lt"/>
              </a:rPr>
              <a:t>x</a:t>
            </a:r>
            <a:r>
              <a:rPr lang="en-US" sz="2200" baseline="-25000" dirty="0" err="1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x equilibrium point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z</a:t>
            </a:r>
            <a:r>
              <a:rPr lang="en-US" sz="2200" baseline="-25000" dirty="0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state-space equilibrium points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F</a:t>
            </a:r>
            <a:r>
              <a:rPr lang="en-US" sz="2200" baseline="-25000" dirty="0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input equilibrium points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A, B, C, D - state-space matrices 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l-GR" sz="2200" dirty="0">
                <a:effectLst/>
                <a:latin typeface="+mj-lt"/>
              </a:rPr>
              <a:t>ζ </a:t>
            </a:r>
            <a:r>
              <a:rPr lang="en-US" sz="2200" dirty="0">
                <a:effectLst/>
                <a:latin typeface="+mj-lt"/>
              </a:rPr>
              <a:t>- linearized state-space variable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v - linearized state-space input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P - linearized state-space output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z - nonlinear state-space variable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f - time derivative of z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h - nonlinear state-space output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F - nonlinear state-space input 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68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5052-FCFF-2BFD-1794-7986FA9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587"/>
            <a:ext cx="9905998" cy="1478570"/>
          </a:xfrm>
        </p:spPr>
        <p:txBody>
          <a:bodyPr/>
          <a:lstStyle/>
          <a:p>
            <a:r>
              <a:rPr lang="en-US" dirty="0"/>
              <a:t>Analysis: Jacobian Linearization [1],[2]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5BA78-CE44-EE22-D146-28FB591F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54" y="1122114"/>
            <a:ext cx="2877518" cy="432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6B14C-0029-FE96-BDA6-5EF5D76E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59" y="2243116"/>
            <a:ext cx="3202100" cy="1352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09003-324A-0366-F675-832899C9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80" y="3595645"/>
            <a:ext cx="4011864" cy="1020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10E25-CAD9-9986-DBEB-4E45E8737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80" y="1253950"/>
            <a:ext cx="4007392" cy="23732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545E53-C54B-D299-8E8B-632AAE93012E}"/>
              </a:ext>
            </a:extLst>
          </p:cNvPr>
          <p:cNvSpPr/>
          <p:nvPr/>
        </p:nvSpPr>
        <p:spPr>
          <a:xfrm>
            <a:off x="4264678" y="2550888"/>
            <a:ext cx="589075" cy="747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5EF982-A978-A37F-875B-7EE4ABA00FFF}"/>
              </a:ext>
            </a:extLst>
          </p:cNvPr>
          <p:cNvSpPr/>
          <p:nvPr/>
        </p:nvSpPr>
        <p:spPr>
          <a:xfrm>
            <a:off x="8234316" y="2550888"/>
            <a:ext cx="589075" cy="747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DC630-B64C-5F72-E249-A3481189D4ED}"/>
              </a:ext>
            </a:extLst>
          </p:cNvPr>
          <p:cNvSpPr txBox="1"/>
          <p:nvPr/>
        </p:nvSpPr>
        <p:spPr>
          <a:xfrm>
            <a:off x="8905134" y="5442258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State-Space System [1]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958A5-AD79-C578-F1A6-90461F1BD40B}"/>
              </a:ext>
            </a:extLst>
          </p:cNvPr>
          <p:cNvSpPr txBox="1"/>
          <p:nvPr/>
        </p:nvSpPr>
        <p:spPr>
          <a:xfrm>
            <a:off x="5305099" y="3595645"/>
            <a:ext cx="21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Jacobian Matrices 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9419E-F304-8770-7B84-57DAC05BDDF6}"/>
              </a:ext>
            </a:extLst>
          </p:cNvPr>
          <p:cNvSpPr txBox="1"/>
          <p:nvPr/>
        </p:nvSpPr>
        <p:spPr>
          <a:xfrm>
            <a:off x="313952" y="4616505"/>
            <a:ext cx="371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Nonlinear State-Space System &amp; Equilibrium Points [1]</a:t>
            </a:r>
          </a:p>
        </p:txBody>
      </p:sp>
    </p:spTree>
    <p:extLst>
      <p:ext uri="{BB962C8B-B14F-4D97-AF65-F5344CB8AC3E}">
        <p14:creationId xmlns:p14="http://schemas.microsoft.com/office/powerpoint/2010/main" val="928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7126-4E7C-36B0-84A1-267EF0D4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593C-489A-F86A-EE7B-8413725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587"/>
            <a:ext cx="9905998" cy="1190518"/>
          </a:xfrm>
        </p:spPr>
        <p:txBody>
          <a:bodyPr/>
          <a:lstStyle/>
          <a:p>
            <a:r>
              <a:rPr lang="en-US" dirty="0"/>
              <a:t>Analysis: Linearized System Forms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69DA8-0E04-2024-73A2-0557120D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87" y="1180824"/>
            <a:ext cx="3166251" cy="4753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7F0F27-414F-BDB2-EA55-B1AC7226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48" y="1180824"/>
            <a:ext cx="5671125" cy="3936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DDDB7-665C-5FE0-B416-0DB43A0CA6AA}"/>
              </a:ext>
            </a:extLst>
          </p:cNvPr>
          <p:cNvSpPr txBox="1"/>
          <p:nvPr/>
        </p:nvSpPr>
        <p:spPr>
          <a:xfrm>
            <a:off x="7365668" y="5226563"/>
            <a:ext cx="260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Block Diagram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4541-936E-B17D-FE1C-CF06CB22DCAE}"/>
              </a:ext>
            </a:extLst>
          </p:cNvPr>
          <p:cNvSpPr txBox="1"/>
          <p:nvPr/>
        </p:nvSpPr>
        <p:spPr>
          <a:xfrm>
            <a:off x="2045484" y="6004560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State-Space System [1] </a:t>
            </a:r>
          </a:p>
        </p:txBody>
      </p:sp>
    </p:spTree>
    <p:extLst>
      <p:ext uri="{BB962C8B-B14F-4D97-AF65-F5344CB8AC3E}">
        <p14:creationId xmlns:p14="http://schemas.microsoft.com/office/powerpoint/2010/main" val="10716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975-49B3-6B0D-0221-49E34BD1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610" y="52706"/>
            <a:ext cx="10166667" cy="1478570"/>
          </a:xfrm>
        </p:spPr>
        <p:txBody>
          <a:bodyPr/>
          <a:lstStyle/>
          <a:p>
            <a:r>
              <a:rPr lang="en-US" dirty="0"/>
              <a:t>Simulation: Parameters &amp; Transfer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773A1-0BDE-B785-95E0-FE349B331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0"/>
          <a:stretch/>
        </p:blipFill>
        <p:spPr>
          <a:xfrm>
            <a:off x="5813590" y="1778455"/>
            <a:ext cx="5409207" cy="1972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0EC1B-078F-BF71-6CC6-905309B3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95" y="4049288"/>
            <a:ext cx="5489395" cy="2047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7985B-EC8D-72AC-1846-E57A91B72C7C}"/>
              </a:ext>
            </a:extLst>
          </p:cNvPr>
          <p:cNvSpPr txBox="1"/>
          <p:nvPr/>
        </p:nvSpPr>
        <p:spPr>
          <a:xfrm>
            <a:off x="6254273" y="1273644"/>
            <a:ext cx="45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Transfer Function with Poles &amp; Zeros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30930-974B-F75D-B0B6-1D3FFAB6BF1F}"/>
              </a:ext>
            </a:extLst>
          </p:cNvPr>
          <p:cNvSpPr txBox="1"/>
          <p:nvPr/>
        </p:nvSpPr>
        <p:spPr>
          <a:xfrm>
            <a:off x="1216610" y="1335622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System Parameters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755B14-393D-D51D-7B0E-E2FFD164A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2" y="4504377"/>
            <a:ext cx="3563002" cy="812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9D2086-D69A-8A7B-68C9-6D05303DD0B5}"/>
              </a:ext>
            </a:extLst>
          </p:cNvPr>
          <p:cNvSpPr txBox="1"/>
          <p:nvPr/>
        </p:nvSpPr>
        <p:spPr>
          <a:xfrm>
            <a:off x="983685" y="4049288"/>
            <a:ext cx="388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State-Space System to Transfer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C64F-7441-E9EC-4E94-F264229588C8}"/>
              </a:ext>
            </a:extLst>
          </p:cNvPr>
          <p:cNvSpPr txBox="1"/>
          <p:nvPr/>
        </p:nvSpPr>
        <p:spPr>
          <a:xfrm>
            <a:off x="1540160" y="5402524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Initial conditions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9D84BE-C7CF-86C2-EFB5-8EBE98013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180" y="1704954"/>
            <a:ext cx="2744389" cy="15828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97608D-CB52-F5CA-9CE2-40391FA59217}"/>
              </a:ext>
            </a:extLst>
          </p:cNvPr>
          <p:cNvSpPr txBox="1"/>
          <p:nvPr/>
        </p:nvSpPr>
        <p:spPr>
          <a:xfrm>
            <a:off x="4047569" y="2193600"/>
            <a:ext cx="490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F2B24-069B-F2C8-CACD-FB69019CC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03" y="3519242"/>
            <a:ext cx="3886725" cy="2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D8FB2-50D3-3374-4813-2AD57999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DCBD-8D54-E4BB-C732-F115E991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599"/>
            <a:ext cx="9905998" cy="1478570"/>
          </a:xfrm>
        </p:spPr>
        <p:txBody>
          <a:bodyPr/>
          <a:lstStyle/>
          <a:p>
            <a:r>
              <a:rPr lang="en-US" dirty="0"/>
              <a:t>Results: Impulse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B858A-63B2-362A-120A-793ADFF4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4" y="1697937"/>
            <a:ext cx="4481550" cy="3618133"/>
          </a:xfrm>
          <a:prstGeom prst="rect">
            <a:avLst/>
          </a:prstGeom>
        </p:spPr>
      </p:pic>
      <p:pic>
        <p:nvPicPr>
          <p:cNvPr id="22" name="Picture 21" descr="A graph of a function&#10;&#10;Description automatically generated">
            <a:extLst>
              <a:ext uri="{FF2B5EF4-FFF2-40B4-BE49-F238E27FC236}">
                <a16:creationId xmlns:a16="http://schemas.microsoft.com/office/drawing/2014/main" id="{C6CD2479-3F72-8F1E-F34F-62611BF1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5" y="1697938"/>
            <a:ext cx="4481550" cy="36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6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2040</TotalTime>
  <Words>715</Words>
  <Application>Microsoft Office PowerPoint</Application>
  <PresentationFormat>Widescreen</PresentationFormat>
  <Paragraphs>103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Alasassy Caps</vt:lpstr>
      <vt:lpstr>Aptos</vt:lpstr>
      <vt:lpstr>Arial</vt:lpstr>
      <vt:lpstr>Tw Cen MT</vt:lpstr>
      <vt:lpstr>Circuit</vt:lpstr>
      <vt:lpstr>PowerPoint Presentation</vt:lpstr>
      <vt:lpstr>Problem Formulation: Model</vt:lpstr>
      <vt:lpstr>Problem Formulation: Physics </vt:lpstr>
      <vt:lpstr>Problem Formulation: Physics Cont’d</vt:lpstr>
      <vt:lpstr>Analysis: Nonlinear State Space Model</vt:lpstr>
      <vt:lpstr>Analysis: Jacobian Linearization [1],[2]</vt:lpstr>
      <vt:lpstr>Analysis: Linearized System Forms </vt:lpstr>
      <vt:lpstr>Simulation: Parameters &amp; Transfer functions</vt:lpstr>
      <vt:lpstr>Results: Impulse Response</vt:lpstr>
      <vt:lpstr>Results: Step Response</vt:lpstr>
      <vt:lpstr>Results: Bode Plots</vt:lpstr>
      <vt:lpstr>Results: High Frequency Sinusoidal</vt:lpstr>
      <vt:lpstr>Results: Low Frequency Sinusoidal</vt:lpstr>
      <vt:lpstr>Limitations &amp; Future Improvements</vt:lpstr>
      <vt:lpstr>Rferences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freitas</dc:creator>
  <cp:lastModifiedBy>tyler freitas</cp:lastModifiedBy>
  <cp:revision>46</cp:revision>
  <dcterms:created xsi:type="dcterms:W3CDTF">2024-01-27T23:00:19Z</dcterms:created>
  <dcterms:modified xsi:type="dcterms:W3CDTF">2024-02-23T03:24:16Z</dcterms:modified>
</cp:coreProperties>
</file>