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e0ac44e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e0ac44e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d8f673f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d8f673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fbdd572e1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fbdd572e1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e0ac44e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e0ac44e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e0ac44e2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e0ac44e2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287150" y="437575"/>
            <a:ext cx="8520600" cy="99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00">
                <a:latin typeface="Arial"/>
                <a:ea typeface="Arial"/>
                <a:cs typeface="Arial"/>
                <a:sym typeface="Arial"/>
              </a:rPr>
              <a:t>AB TEST: </a:t>
            </a:r>
            <a:r>
              <a:rPr lang="en" sz="3244">
                <a:latin typeface="Arial"/>
                <a:ea typeface="Arial"/>
                <a:cs typeface="Arial"/>
                <a:sym typeface="Arial"/>
              </a:rPr>
              <a:t>Instacart Shopper Hiring Problem</a:t>
            </a:r>
            <a:endParaRPr sz="3244">
              <a:latin typeface="Arial"/>
              <a:ea typeface="Arial"/>
              <a:cs typeface="Arial"/>
              <a:sym typeface="Arial"/>
            </a:endParaRPr>
          </a:p>
          <a:p>
            <a:pPr indent="0" lvl="0" marL="0" rtl="0" algn="l">
              <a:spcBef>
                <a:spcPts val="0"/>
              </a:spcBef>
              <a:spcAft>
                <a:spcPts val="0"/>
              </a:spcAft>
              <a:buNone/>
            </a:pPr>
            <a:r>
              <a:t/>
            </a:r>
            <a:endParaRPr sz="3244">
              <a:latin typeface="Arial"/>
              <a:ea typeface="Arial"/>
              <a:cs typeface="Arial"/>
              <a:sym typeface="Arial"/>
            </a:endParaRPr>
          </a:p>
          <a:p>
            <a:pPr indent="0" lvl="0" marL="0" rtl="0" algn="ctr">
              <a:spcBef>
                <a:spcPts val="0"/>
              </a:spcBef>
              <a:spcAft>
                <a:spcPts val="0"/>
              </a:spcAft>
              <a:buNone/>
            </a:pPr>
            <a:r>
              <a:rPr b="0" lang="en" sz="2911">
                <a:latin typeface="Arial"/>
                <a:ea typeface="Arial"/>
                <a:cs typeface="Arial"/>
                <a:sym typeface="Arial"/>
              </a:rPr>
              <a:t>2025/03/28</a:t>
            </a:r>
            <a:endParaRPr b="0" sz="2911">
              <a:latin typeface="Arial"/>
              <a:ea typeface="Arial"/>
              <a:cs typeface="Arial"/>
              <a:sym typeface="Arial"/>
            </a:endParaRPr>
          </a:p>
        </p:txBody>
      </p:sp>
      <p:sp>
        <p:nvSpPr>
          <p:cNvPr id="87" name="Google Shape;87;p13"/>
          <p:cNvSpPr txBox="1"/>
          <p:nvPr>
            <p:ph idx="1" type="subTitle"/>
          </p:nvPr>
        </p:nvSpPr>
        <p:spPr>
          <a:xfrm>
            <a:off x="402500" y="2072250"/>
            <a:ext cx="8520600" cy="90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latin typeface="Arial"/>
                <a:ea typeface="Arial"/>
                <a:cs typeface="Arial"/>
                <a:sym typeface="Arial"/>
              </a:rPr>
              <a:t>Author: </a:t>
            </a:r>
            <a:r>
              <a:rPr lang="en" sz="2200">
                <a:latin typeface="Arial"/>
                <a:ea typeface="Arial"/>
                <a:cs typeface="Arial"/>
                <a:sym typeface="Arial"/>
              </a:rPr>
              <a:t>Kevin Xu</a:t>
            </a:r>
            <a:endParaRPr sz="22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11700" y="544900"/>
            <a:ext cx="6009600" cy="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80"/>
              <a:t>Exploratory Data Analysis</a:t>
            </a:r>
            <a:endParaRPr sz="3380"/>
          </a:p>
        </p:txBody>
      </p:sp>
      <p:sp>
        <p:nvSpPr>
          <p:cNvPr id="93" name="Google Shape;93;p14"/>
          <p:cNvSpPr txBox="1"/>
          <p:nvPr>
            <p:ph idx="1" type="subTitle"/>
          </p:nvPr>
        </p:nvSpPr>
        <p:spPr>
          <a:xfrm>
            <a:off x="759025" y="1555800"/>
            <a:ext cx="7688100" cy="1092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1100">
                <a:solidFill>
                  <a:srgbClr val="000000"/>
                </a:solidFill>
                <a:latin typeface="Arial"/>
                <a:ea typeface="Arial"/>
                <a:cs typeface="Arial"/>
                <a:sym typeface="Arial"/>
              </a:rPr>
              <a:t>The dataset contains </a:t>
            </a:r>
            <a:r>
              <a:rPr b="1" lang="en" sz="1100">
                <a:solidFill>
                  <a:srgbClr val="000000"/>
                </a:solidFill>
                <a:latin typeface="Arial"/>
                <a:ea typeface="Arial"/>
                <a:cs typeface="Arial"/>
                <a:sym typeface="Arial"/>
              </a:rPr>
              <a:t>21,698 applicants</a:t>
            </a:r>
            <a:r>
              <a:rPr lang="en" sz="1100">
                <a:solidFill>
                  <a:srgbClr val="000000"/>
                </a:solidFill>
                <a:latin typeface="Arial"/>
                <a:ea typeface="Arial"/>
                <a:cs typeface="Arial"/>
                <a:sym typeface="Arial"/>
              </a:rPr>
              <a:t>, with </a:t>
            </a:r>
            <a:r>
              <a:rPr lang="en" sz="1100">
                <a:solidFill>
                  <a:srgbClr val="188038"/>
                </a:solidFill>
                <a:latin typeface="Roboto Mono"/>
                <a:ea typeface="Roboto Mono"/>
                <a:cs typeface="Roboto Mono"/>
                <a:sym typeface="Roboto Mono"/>
              </a:rPr>
              <a:t>application_id</a:t>
            </a:r>
            <a:r>
              <a:rPr lang="en" sz="1100">
                <a:solidFill>
                  <a:srgbClr val="000000"/>
                </a:solidFill>
                <a:latin typeface="Arial"/>
                <a:ea typeface="Arial"/>
                <a:cs typeface="Arial"/>
                <a:sym typeface="Arial"/>
              </a:rPr>
              <a:t> ranging from </a:t>
            </a:r>
            <a:r>
              <a:rPr b="1" lang="en" sz="1100">
                <a:solidFill>
                  <a:srgbClr val="000000"/>
                </a:solidFill>
                <a:latin typeface="Arial"/>
                <a:ea typeface="Arial"/>
                <a:cs typeface="Arial"/>
                <a:sym typeface="Arial"/>
              </a:rPr>
              <a:t>10001 to 31698</a:t>
            </a:r>
            <a:r>
              <a:rPr lang="en" sz="1100">
                <a:solidFill>
                  <a:srgbClr val="000000"/>
                </a:solidFill>
                <a:latin typeface="Arial"/>
                <a:ea typeface="Arial"/>
                <a:cs typeface="Arial"/>
                <a:sym typeface="Arial"/>
              </a:rPr>
              <a: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355600" lvl="0" marL="457200" rtl="0" algn="l">
              <a:spcBef>
                <a:spcPts val="0"/>
              </a:spcBef>
              <a:spcAft>
                <a:spcPts val="0"/>
              </a:spcAft>
              <a:buSzPts val="2000"/>
              <a:buChar char="●"/>
            </a:pPr>
            <a:r>
              <a:rPr lang="en" sz="1100">
                <a:solidFill>
                  <a:srgbClr val="000000"/>
                </a:solidFill>
                <a:latin typeface="Arial"/>
                <a:ea typeface="Arial"/>
                <a:cs typeface="Arial"/>
                <a:sym typeface="Arial"/>
              </a:rPr>
              <a:t>The experiment was conducted over a period of </a:t>
            </a:r>
            <a:r>
              <a:rPr b="1" lang="en" sz="1100">
                <a:solidFill>
                  <a:srgbClr val="000000"/>
                </a:solidFill>
                <a:latin typeface="Arial"/>
                <a:ea typeface="Arial"/>
                <a:cs typeface="Arial"/>
                <a:sym typeface="Arial"/>
              </a:rPr>
              <a:t>42 days</a:t>
            </a:r>
            <a:r>
              <a:rPr lang="en" sz="1100">
                <a:solidFill>
                  <a:srgbClr val="000000"/>
                </a:solidFill>
                <a:latin typeface="Arial"/>
                <a:ea typeface="Arial"/>
                <a:cs typeface="Arial"/>
                <a:sym typeface="Arial"/>
              </a:rPr>
              <a:t>, from </a:t>
            </a:r>
            <a:r>
              <a:rPr b="1" lang="en" sz="1100">
                <a:solidFill>
                  <a:srgbClr val="000000"/>
                </a:solidFill>
                <a:latin typeface="Arial"/>
                <a:ea typeface="Arial"/>
                <a:cs typeface="Arial"/>
                <a:sym typeface="Arial"/>
              </a:rPr>
              <a:t>2018/10/01 to 2018/11/11</a:t>
            </a:r>
            <a:r>
              <a:rPr lang="en" sz="1100">
                <a:solidFill>
                  <a:srgbClr val="000000"/>
                </a:solidFill>
                <a:latin typeface="Arial"/>
                <a:ea typeface="Arial"/>
                <a:cs typeface="Arial"/>
                <a:sym typeface="Arial"/>
              </a:rPr>
              <a: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355600" lvl="0" marL="457200" rtl="0" algn="l">
              <a:spcBef>
                <a:spcPts val="0"/>
              </a:spcBef>
              <a:spcAft>
                <a:spcPts val="0"/>
              </a:spcAft>
              <a:buSzPts val="2000"/>
              <a:buChar char="●"/>
            </a:pPr>
            <a:r>
              <a:rPr lang="en" sz="1100">
                <a:solidFill>
                  <a:srgbClr val="000000"/>
                </a:solidFill>
                <a:latin typeface="Arial"/>
                <a:ea typeface="Arial"/>
                <a:cs typeface="Arial"/>
                <a:sym typeface="Arial"/>
              </a:rPr>
              <a:t>Applicants were </a:t>
            </a:r>
            <a:r>
              <a:rPr b="1" lang="en" sz="1100">
                <a:solidFill>
                  <a:srgbClr val="000000"/>
                </a:solidFill>
                <a:latin typeface="Arial"/>
                <a:ea typeface="Arial"/>
                <a:cs typeface="Arial"/>
                <a:sym typeface="Arial"/>
              </a:rPr>
              <a:t>randomly assigned</a:t>
            </a:r>
            <a:r>
              <a:rPr lang="en" sz="1100">
                <a:solidFill>
                  <a:srgbClr val="000000"/>
                </a:solidFill>
                <a:latin typeface="Arial"/>
                <a:ea typeface="Arial"/>
                <a:cs typeface="Arial"/>
                <a:sym typeface="Arial"/>
              </a:rPr>
              <a:t> to one of two groups: </a:t>
            </a:r>
            <a:r>
              <a:rPr b="1" lang="en" sz="1100">
                <a:solidFill>
                  <a:srgbClr val="000000"/>
                </a:solidFill>
                <a:latin typeface="Arial"/>
                <a:ea typeface="Arial"/>
                <a:cs typeface="Arial"/>
                <a:sym typeface="Arial"/>
              </a:rPr>
              <a:t>control</a:t>
            </a:r>
            <a:r>
              <a:rPr lang="en" sz="1100">
                <a:solidFill>
                  <a:srgbClr val="000000"/>
                </a:solidFill>
                <a:latin typeface="Arial"/>
                <a:ea typeface="Arial"/>
                <a:cs typeface="Arial"/>
                <a:sym typeface="Arial"/>
              </a:rPr>
              <a:t> or </a:t>
            </a:r>
            <a:r>
              <a:rPr b="1" lang="en" sz="1100">
                <a:solidFill>
                  <a:srgbClr val="000000"/>
                </a:solidFill>
                <a:latin typeface="Arial"/>
                <a:ea typeface="Arial"/>
                <a:cs typeface="Arial"/>
                <a:sym typeface="Arial"/>
              </a:rPr>
              <a:t>treatment</a:t>
            </a:r>
            <a:r>
              <a:rPr lang="en" sz="1100">
                <a:solidFill>
                  <a:srgbClr val="000000"/>
                </a:solidFill>
                <a:latin typeface="Arial"/>
                <a:ea typeface="Arial"/>
                <a:cs typeface="Arial"/>
                <a:sym typeface="Arial"/>
              </a:rPr>
              <a: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355600" lvl="0" marL="457200" rtl="0" algn="l">
              <a:spcBef>
                <a:spcPts val="0"/>
              </a:spcBef>
              <a:spcAft>
                <a:spcPts val="0"/>
              </a:spcAft>
              <a:buSzPts val="2000"/>
              <a:buChar char="●"/>
            </a:pPr>
            <a:r>
              <a:rPr lang="en" sz="1100">
                <a:solidFill>
                  <a:srgbClr val="000000"/>
                </a:solidFill>
                <a:latin typeface="Arial"/>
                <a:ea typeface="Arial"/>
                <a:cs typeface="Arial"/>
                <a:sym typeface="Arial"/>
              </a:rPr>
              <a:t>The </a:t>
            </a:r>
            <a:r>
              <a:rPr b="1" lang="en" sz="1100">
                <a:solidFill>
                  <a:srgbClr val="000000"/>
                </a:solidFill>
                <a:latin typeface="Arial"/>
                <a:ea typeface="Arial"/>
                <a:cs typeface="Arial"/>
                <a:sym typeface="Arial"/>
              </a:rPr>
              <a:t>control group</a:t>
            </a:r>
            <a:r>
              <a:rPr lang="en" sz="1100">
                <a:solidFill>
                  <a:srgbClr val="000000"/>
                </a:solidFill>
                <a:latin typeface="Arial"/>
                <a:ea typeface="Arial"/>
                <a:cs typeface="Arial"/>
                <a:sym typeface="Arial"/>
              </a:rPr>
              <a:t> had slightly </a:t>
            </a:r>
            <a:r>
              <a:rPr b="1" lang="en" sz="1100">
                <a:solidFill>
                  <a:srgbClr val="000000"/>
                </a:solidFill>
                <a:latin typeface="Arial"/>
                <a:ea typeface="Arial"/>
                <a:cs typeface="Arial"/>
                <a:sym typeface="Arial"/>
              </a:rPr>
              <a:t>fewer than twice</a:t>
            </a:r>
            <a:r>
              <a:rPr lang="en" sz="1100">
                <a:solidFill>
                  <a:srgbClr val="000000"/>
                </a:solidFill>
                <a:latin typeface="Arial"/>
                <a:ea typeface="Arial"/>
                <a:cs typeface="Arial"/>
                <a:sym typeface="Arial"/>
              </a:rPr>
              <a:t> the number of applicants compared to the </a:t>
            </a:r>
            <a:r>
              <a:rPr b="1" lang="en" sz="1100">
                <a:solidFill>
                  <a:srgbClr val="000000"/>
                </a:solidFill>
                <a:latin typeface="Arial"/>
                <a:ea typeface="Arial"/>
                <a:cs typeface="Arial"/>
                <a:sym typeface="Arial"/>
              </a:rPr>
              <a:t>treatment group</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355600" lvl="0" marL="457200" rtl="0" algn="l">
              <a:spcBef>
                <a:spcPts val="0"/>
              </a:spcBef>
              <a:spcAft>
                <a:spcPts val="0"/>
              </a:spcAft>
              <a:buSzPts val="2000"/>
              <a:buChar char="●"/>
            </a:pPr>
            <a:r>
              <a:rPr b="1" lang="en" sz="1100">
                <a:solidFill>
                  <a:srgbClr val="000000"/>
                </a:solidFill>
                <a:latin typeface="Arial"/>
                <a:ea typeface="Arial"/>
                <a:cs typeface="Arial"/>
                <a:sym typeface="Arial"/>
              </a:rPr>
              <a:t>No missing values</a:t>
            </a:r>
            <a:r>
              <a:rPr lang="en" sz="1100">
                <a:solidFill>
                  <a:srgbClr val="000000"/>
                </a:solidFill>
                <a:latin typeface="Arial"/>
                <a:ea typeface="Arial"/>
                <a:cs typeface="Arial"/>
                <a:sym typeface="Arial"/>
              </a:rPr>
              <a:t> were found after thorough inspection.</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5"/>
          <p:cNvSpPr txBox="1"/>
          <p:nvPr>
            <p:ph type="ctrTitle"/>
          </p:nvPr>
        </p:nvSpPr>
        <p:spPr>
          <a:xfrm>
            <a:off x="311700" y="478850"/>
            <a:ext cx="5459400" cy="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80"/>
              <a:t>Data Cleaning</a:t>
            </a:r>
            <a:endParaRPr sz="3380"/>
          </a:p>
        </p:txBody>
      </p:sp>
      <p:sp>
        <p:nvSpPr>
          <p:cNvPr id="99" name="Google Shape;99;p15"/>
          <p:cNvSpPr txBox="1"/>
          <p:nvPr>
            <p:ph idx="1" type="subTitle"/>
          </p:nvPr>
        </p:nvSpPr>
        <p:spPr>
          <a:xfrm>
            <a:off x="-41275" y="1164100"/>
            <a:ext cx="9263400" cy="3442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sz="1900"/>
          </a:p>
          <a:p>
            <a:pPr indent="-282733" lvl="0" marL="457200" rtl="0" algn="l">
              <a:lnSpc>
                <a:spcPct val="115000"/>
              </a:lnSpc>
              <a:spcBef>
                <a:spcPts val="1200"/>
              </a:spcBef>
              <a:spcAft>
                <a:spcPts val="0"/>
              </a:spcAft>
              <a:buClr>
                <a:srgbClr val="000000"/>
              </a:buClr>
              <a:buSzPct val="100000"/>
              <a:buFont typeface="Arial"/>
              <a:buChar char="●"/>
            </a:pPr>
            <a:r>
              <a:rPr lang="en">
                <a:solidFill>
                  <a:srgbClr val="000000"/>
                </a:solidFill>
                <a:latin typeface="Arial"/>
                <a:ea typeface="Arial"/>
                <a:cs typeface="Arial"/>
                <a:sym typeface="Arial"/>
              </a:rPr>
              <a:t>To</a:t>
            </a:r>
            <a:r>
              <a:rPr lang="en">
                <a:solidFill>
                  <a:srgbClr val="000000"/>
                </a:solidFill>
                <a:latin typeface="Arial"/>
                <a:ea typeface="Arial"/>
                <a:cs typeface="Arial"/>
                <a:sym typeface="Arial"/>
              </a:rPr>
              <a:t> avoid bias from participants who applied too late to reasonably complete the funnel, we removed applicants who joined near the end of the experiment.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9724" lvl="1" marL="914400" rtl="0" algn="l">
              <a:lnSpc>
                <a:spcPct val="150000"/>
              </a:lnSpc>
              <a:spcBef>
                <a:spcPts val="0"/>
              </a:spcBef>
              <a:spcAft>
                <a:spcPts val="0"/>
              </a:spcAft>
              <a:buSzPct val="100000"/>
              <a:buChar char="○"/>
            </a:pPr>
            <a:r>
              <a:rPr lang="en" sz="1445">
                <a:solidFill>
                  <a:srgbClr val="000000"/>
                </a:solidFill>
                <a:latin typeface="Arial"/>
                <a:ea typeface="Arial"/>
                <a:cs typeface="Arial"/>
                <a:sym typeface="Arial"/>
              </a:rPr>
              <a:t>The filtering threshold was based on the </a:t>
            </a:r>
            <a:r>
              <a:rPr b="1" lang="en" sz="1445">
                <a:solidFill>
                  <a:srgbClr val="000000"/>
                </a:solidFill>
                <a:latin typeface="Arial"/>
                <a:ea typeface="Arial"/>
                <a:cs typeface="Arial"/>
                <a:sym typeface="Arial"/>
              </a:rPr>
              <a:t>95% confidence interval lower bound</a:t>
            </a:r>
            <a:r>
              <a:rPr lang="en" sz="1445">
                <a:solidFill>
                  <a:srgbClr val="000000"/>
                </a:solidFill>
                <a:latin typeface="Arial"/>
                <a:ea typeface="Arial"/>
                <a:cs typeface="Arial"/>
                <a:sym typeface="Arial"/>
              </a:rPr>
              <a:t> of the duration (in days) from </a:t>
            </a:r>
            <a:r>
              <a:rPr lang="en" sz="1445">
                <a:solidFill>
                  <a:srgbClr val="188038"/>
                </a:solidFill>
                <a:latin typeface="Arial"/>
                <a:ea typeface="Arial"/>
                <a:cs typeface="Arial"/>
                <a:sym typeface="Arial"/>
              </a:rPr>
              <a:t>application date</a:t>
            </a:r>
            <a:r>
              <a:rPr lang="en" sz="1445">
                <a:solidFill>
                  <a:srgbClr val="000000"/>
                </a:solidFill>
                <a:latin typeface="Arial"/>
                <a:ea typeface="Arial"/>
                <a:cs typeface="Arial"/>
                <a:sym typeface="Arial"/>
              </a:rPr>
              <a:t> to </a:t>
            </a:r>
            <a:r>
              <a:rPr lang="en" sz="1445">
                <a:solidFill>
                  <a:srgbClr val="188038"/>
                </a:solidFill>
                <a:latin typeface="Arial"/>
                <a:ea typeface="Arial"/>
                <a:cs typeface="Arial"/>
                <a:sym typeface="Arial"/>
              </a:rPr>
              <a:t>first batch completed date</a:t>
            </a:r>
            <a:r>
              <a:rPr lang="en" sz="1445">
                <a:solidFill>
                  <a:srgbClr val="000000"/>
                </a:solidFill>
                <a:latin typeface="Arial"/>
                <a:ea typeface="Arial"/>
                <a:cs typeface="Arial"/>
                <a:sym typeface="Arial"/>
              </a:rPr>
              <a:t>, calculated </a:t>
            </a:r>
            <a:r>
              <a:rPr b="1" lang="en" sz="1445">
                <a:solidFill>
                  <a:srgbClr val="000000"/>
                </a:solidFill>
                <a:latin typeface="Arial"/>
                <a:ea typeface="Arial"/>
                <a:cs typeface="Arial"/>
                <a:sym typeface="Arial"/>
              </a:rPr>
              <a:t>separately for each group</a:t>
            </a:r>
            <a:r>
              <a:rPr lang="en" sz="1445">
                <a:solidFill>
                  <a:srgbClr val="000000"/>
                </a:solidFill>
                <a:latin typeface="Arial"/>
                <a:ea typeface="Arial"/>
                <a:cs typeface="Arial"/>
                <a:sym typeface="Arial"/>
              </a:rPr>
              <a:t>.</a:t>
            </a:r>
            <a:endParaRPr sz="1445">
              <a:solidFill>
                <a:srgbClr val="000000"/>
              </a:solidFill>
              <a:latin typeface="Arial"/>
              <a:ea typeface="Arial"/>
              <a:cs typeface="Arial"/>
              <a:sym typeface="Arial"/>
            </a:endParaRPr>
          </a:p>
          <a:p>
            <a:pPr indent="-291544" lvl="2" marL="1371600" rtl="0" algn="l">
              <a:lnSpc>
                <a:spcPct val="150000"/>
              </a:lnSpc>
              <a:spcBef>
                <a:spcPts val="0"/>
              </a:spcBef>
              <a:spcAft>
                <a:spcPts val="0"/>
              </a:spcAft>
              <a:buSzPct val="100000"/>
              <a:buChar char="■"/>
            </a:pPr>
            <a:r>
              <a:rPr b="1" lang="en" sz="1279">
                <a:solidFill>
                  <a:srgbClr val="000000"/>
                </a:solidFill>
                <a:latin typeface="Arial"/>
                <a:ea typeface="Arial"/>
                <a:cs typeface="Arial"/>
                <a:sym typeface="Arial"/>
              </a:rPr>
              <a:t>L</a:t>
            </a:r>
            <a:r>
              <a:rPr b="1" lang="en" sz="1279">
                <a:solidFill>
                  <a:srgbClr val="000000"/>
                </a:solidFill>
                <a:latin typeface="Arial"/>
                <a:ea typeface="Arial"/>
                <a:cs typeface="Arial"/>
                <a:sym typeface="Arial"/>
              </a:rPr>
              <a:t>ower Bound of 95% CI: </a:t>
            </a:r>
            <a:r>
              <a:rPr lang="en" sz="1279">
                <a:solidFill>
                  <a:srgbClr val="000000"/>
                </a:solidFill>
                <a:latin typeface="Arial"/>
                <a:ea typeface="Arial"/>
                <a:cs typeface="Arial"/>
                <a:sym typeface="Arial"/>
              </a:rPr>
              <a:t>9.9 days for control group, and 6.8 days for treatment group</a:t>
            </a:r>
            <a:endParaRPr sz="1279">
              <a:solidFill>
                <a:srgbClr val="000000"/>
              </a:solidFill>
              <a:latin typeface="Arial"/>
              <a:ea typeface="Arial"/>
              <a:cs typeface="Arial"/>
              <a:sym typeface="Arial"/>
            </a:endParaRPr>
          </a:p>
          <a:p>
            <a:pPr indent="-291544" lvl="2" marL="1371600" rtl="0" algn="l">
              <a:lnSpc>
                <a:spcPct val="150000"/>
              </a:lnSpc>
              <a:spcBef>
                <a:spcPts val="0"/>
              </a:spcBef>
              <a:spcAft>
                <a:spcPts val="0"/>
              </a:spcAft>
              <a:buClr>
                <a:srgbClr val="000000"/>
              </a:buClr>
              <a:buSzPct val="100000"/>
              <a:buFont typeface="Arial"/>
              <a:buChar char="■"/>
            </a:pPr>
            <a:r>
              <a:rPr lang="en" sz="1279">
                <a:solidFill>
                  <a:srgbClr val="000000"/>
                </a:solidFill>
                <a:latin typeface="Arial"/>
                <a:ea typeface="Arial"/>
                <a:cs typeface="Arial"/>
                <a:sym typeface="Arial"/>
              </a:rPr>
              <a:t>On average, applicants in the </a:t>
            </a:r>
            <a:r>
              <a:rPr b="1" lang="en" sz="1279">
                <a:solidFill>
                  <a:srgbClr val="000000"/>
                </a:solidFill>
                <a:latin typeface="Arial"/>
                <a:ea typeface="Arial"/>
                <a:cs typeface="Arial"/>
                <a:sym typeface="Arial"/>
              </a:rPr>
              <a:t>control group</a:t>
            </a:r>
            <a:r>
              <a:rPr lang="en" sz="1279">
                <a:solidFill>
                  <a:srgbClr val="000000"/>
                </a:solidFill>
                <a:latin typeface="Arial"/>
                <a:ea typeface="Arial"/>
                <a:cs typeface="Arial"/>
                <a:sym typeface="Arial"/>
              </a:rPr>
              <a:t> took </a:t>
            </a:r>
            <a:r>
              <a:rPr b="1" lang="en" sz="1279">
                <a:solidFill>
                  <a:srgbClr val="000000"/>
                </a:solidFill>
                <a:latin typeface="Arial"/>
                <a:ea typeface="Arial"/>
                <a:cs typeface="Arial"/>
                <a:sym typeface="Arial"/>
              </a:rPr>
              <a:t>three more days</a:t>
            </a:r>
            <a:r>
              <a:rPr lang="en" sz="1279">
                <a:solidFill>
                  <a:srgbClr val="000000"/>
                </a:solidFill>
                <a:latin typeface="Arial"/>
                <a:ea typeface="Arial"/>
                <a:cs typeface="Arial"/>
                <a:sym typeface="Arial"/>
              </a:rPr>
              <a:t> to complete the funnel compared to those in the </a:t>
            </a:r>
            <a:r>
              <a:rPr b="1" lang="en" sz="1279">
                <a:solidFill>
                  <a:srgbClr val="000000"/>
                </a:solidFill>
                <a:latin typeface="Arial"/>
                <a:ea typeface="Arial"/>
                <a:cs typeface="Arial"/>
                <a:sym typeface="Arial"/>
              </a:rPr>
              <a:t>treatment group</a:t>
            </a:r>
            <a:r>
              <a:rPr lang="en" sz="1279">
                <a:solidFill>
                  <a:srgbClr val="000000"/>
                </a:solidFill>
                <a:latin typeface="Arial"/>
                <a:ea typeface="Arial"/>
                <a:cs typeface="Arial"/>
                <a:sym typeface="Arial"/>
              </a:rPr>
              <a:t>.</a:t>
            </a:r>
            <a:br>
              <a:rPr lang="en" sz="1100">
                <a:solidFill>
                  <a:srgbClr val="000000"/>
                </a:solidFill>
                <a:latin typeface="Arial"/>
                <a:ea typeface="Arial"/>
                <a:cs typeface="Arial"/>
                <a:sym typeface="Arial"/>
              </a:rPr>
            </a:br>
            <a:endParaRPr sz="1279">
              <a:solidFill>
                <a:srgbClr val="000000"/>
              </a:solidFill>
              <a:latin typeface="Arial"/>
              <a:ea typeface="Arial"/>
              <a:cs typeface="Arial"/>
              <a:sym typeface="Arial"/>
            </a:endParaRPr>
          </a:p>
          <a:p>
            <a:pPr indent="-282733" lvl="1" marL="914400" rtl="0" algn="l">
              <a:lnSpc>
                <a:spcPct val="115000"/>
              </a:lnSpc>
              <a:spcBef>
                <a:spcPts val="0"/>
              </a:spcBef>
              <a:spcAft>
                <a:spcPts val="0"/>
              </a:spcAft>
              <a:buSzPct val="78571"/>
              <a:buChar char="○"/>
            </a:pPr>
            <a:r>
              <a:rPr lang="en" sz="1400">
                <a:solidFill>
                  <a:srgbClr val="000000"/>
                </a:solidFill>
                <a:latin typeface="Arial"/>
                <a:ea typeface="Arial"/>
                <a:cs typeface="Arial"/>
                <a:sym typeface="Arial"/>
              </a:rPr>
              <a:t>Specifically, any applicant whose application started </a:t>
            </a:r>
            <a:r>
              <a:rPr b="1" lang="en" sz="1400">
                <a:solidFill>
                  <a:srgbClr val="000000"/>
                </a:solidFill>
                <a:latin typeface="Arial"/>
                <a:ea typeface="Arial"/>
                <a:cs typeface="Arial"/>
                <a:sym typeface="Arial"/>
              </a:rPr>
              <a:t>after</a:t>
            </a:r>
            <a:r>
              <a:rPr lang="en" sz="1400">
                <a:solidFill>
                  <a:srgbClr val="000000"/>
                </a:solidFill>
                <a:latin typeface="Arial"/>
                <a:ea typeface="Arial"/>
                <a:cs typeface="Arial"/>
                <a:sym typeface="Arial"/>
              </a:rPr>
              <a:t> </a:t>
            </a:r>
            <a:r>
              <a:rPr i="1" lang="en" sz="1400">
                <a:solidFill>
                  <a:srgbClr val="000000"/>
                </a:solidFill>
                <a:latin typeface="Arial"/>
                <a:ea typeface="Arial"/>
                <a:cs typeface="Arial"/>
                <a:sym typeface="Arial"/>
              </a:rPr>
              <a:t>(</a:t>
            </a:r>
            <a:r>
              <a:rPr i="1" lang="en" sz="1400">
                <a:solidFill>
                  <a:srgbClr val="188038"/>
                </a:solidFill>
                <a:latin typeface="Arial"/>
                <a:ea typeface="Arial"/>
                <a:cs typeface="Arial"/>
                <a:sym typeface="Arial"/>
              </a:rPr>
              <a:t>experiment end date</a:t>
            </a:r>
            <a:r>
              <a:rPr i="1" lang="en" sz="1400">
                <a:solidFill>
                  <a:srgbClr val="000000"/>
                </a:solidFill>
                <a:latin typeface="Arial"/>
                <a:ea typeface="Arial"/>
                <a:cs typeface="Arial"/>
                <a:sym typeface="Arial"/>
              </a:rPr>
              <a:t> − </a:t>
            </a:r>
            <a:r>
              <a:rPr i="1" lang="en" sz="1400">
                <a:solidFill>
                  <a:srgbClr val="188038"/>
                </a:solidFill>
                <a:latin typeface="Arial"/>
                <a:ea typeface="Arial"/>
                <a:cs typeface="Arial"/>
                <a:sym typeface="Arial"/>
              </a:rPr>
              <a:t>group-specific lower bound</a:t>
            </a:r>
            <a:r>
              <a:rPr i="1" lang="en" sz="1400">
                <a:solidFill>
                  <a:srgbClr val="000000"/>
                </a:solidFill>
                <a:latin typeface="Arial"/>
                <a:ea typeface="Arial"/>
                <a:cs typeface="Arial"/>
                <a:sym typeface="Arial"/>
              </a:rPr>
              <a:t>)</a:t>
            </a:r>
            <a:br>
              <a:rPr i="1"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was excluded from the analysis.</a:t>
            </a:r>
            <a:br>
              <a:rPr lang="en" sz="1100">
                <a:solidFill>
                  <a:srgbClr val="000000"/>
                </a:solidFill>
                <a:latin typeface="Arial"/>
                <a:ea typeface="Arial"/>
                <a:cs typeface="Arial"/>
                <a:sym typeface="Arial"/>
              </a:rPr>
            </a:br>
            <a:endParaRPr sz="1250">
              <a:solidFill>
                <a:srgbClr val="000000"/>
              </a:solidFill>
              <a:latin typeface="Arial"/>
              <a:ea typeface="Arial"/>
              <a:cs typeface="Arial"/>
              <a:sym typeface="Arial"/>
            </a:endParaRPr>
          </a:p>
          <a:p>
            <a:pPr indent="-307340" lvl="0" marL="457200" rtl="0" algn="l">
              <a:lnSpc>
                <a:spcPct val="115000"/>
              </a:lnSpc>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After data cleaning, </a:t>
            </a:r>
            <a:r>
              <a:rPr b="1" lang="en">
                <a:solidFill>
                  <a:srgbClr val="000000"/>
                </a:solidFill>
                <a:latin typeface="Arial"/>
                <a:ea typeface="Arial"/>
                <a:cs typeface="Arial"/>
                <a:sym typeface="Arial"/>
              </a:rPr>
              <a:t>16,224 applicants</a:t>
            </a:r>
            <a:r>
              <a:rPr lang="en">
                <a:solidFill>
                  <a:srgbClr val="000000"/>
                </a:solidFill>
                <a:latin typeface="Arial"/>
                <a:ea typeface="Arial"/>
                <a:cs typeface="Arial"/>
                <a:sym typeface="Arial"/>
              </a:rPr>
              <a:t> remained.</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900"/>
          </a:p>
          <a:p>
            <a:pPr indent="0" lvl="0" marL="0" rtl="0" algn="l">
              <a:spcBef>
                <a:spcPts val="1200"/>
              </a:spcBef>
              <a:spcAft>
                <a:spcPts val="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311700" y="544900"/>
            <a:ext cx="4376100" cy="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80"/>
              <a:t>AB Test</a:t>
            </a:r>
            <a:endParaRPr sz="3380"/>
          </a:p>
        </p:txBody>
      </p:sp>
      <p:sp>
        <p:nvSpPr>
          <p:cNvPr id="105" name="Google Shape;105;p16"/>
          <p:cNvSpPr txBox="1"/>
          <p:nvPr>
            <p:ph idx="1" type="subTitle"/>
          </p:nvPr>
        </p:nvSpPr>
        <p:spPr>
          <a:xfrm>
            <a:off x="0" y="1510850"/>
            <a:ext cx="9144000" cy="3657300"/>
          </a:xfrm>
          <a:prstGeom prst="rect">
            <a:avLst/>
          </a:prstGeom>
        </p:spPr>
        <p:txBody>
          <a:bodyPr anchorCtr="0" anchor="t" bIns="91425" lIns="91425" spcFirstLastPara="1" rIns="91425" wrap="square" tIns="91425">
            <a:normAutofit fontScale="70000" lnSpcReduction="20000"/>
          </a:bodyPr>
          <a:lstStyle/>
          <a:p>
            <a:pPr indent="-308610" lvl="0" marL="457200" rtl="0" algn="l">
              <a:lnSpc>
                <a:spcPct val="115000"/>
              </a:lnSpc>
              <a:spcBef>
                <a:spcPts val="0"/>
              </a:spcBef>
              <a:spcAft>
                <a:spcPts val="0"/>
              </a:spcAft>
              <a:buSzPct val="100000"/>
              <a:buFont typeface="Arial"/>
              <a:buChar char="●"/>
            </a:pPr>
            <a:r>
              <a:rPr lang="en" sz="1800">
                <a:latin typeface="Arial"/>
                <a:ea typeface="Arial"/>
                <a:cs typeface="Arial"/>
                <a:sym typeface="Arial"/>
              </a:rPr>
              <a:t> </a:t>
            </a:r>
            <a:r>
              <a:rPr lang="en" sz="2000">
                <a:latin typeface="Arial"/>
                <a:ea typeface="Arial"/>
                <a:cs typeface="Arial"/>
                <a:sym typeface="Arial"/>
              </a:rPr>
              <a:t>Based on the cleaned data, the conversion rates are:</a:t>
            </a:r>
            <a:endParaRPr sz="2000">
              <a:latin typeface="Arial"/>
              <a:ea typeface="Arial"/>
              <a:cs typeface="Arial"/>
              <a:sym typeface="Arial"/>
            </a:endParaRPr>
          </a:p>
          <a:p>
            <a:pPr indent="-308610" lvl="0" marL="914400" rtl="0" algn="l">
              <a:lnSpc>
                <a:spcPct val="115000"/>
              </a:lnSpc>
              <a:spcBef>
                <a:spcPts val="0"/>
              </a:spcBef>
              <a:spcAft>
                <a:spcPts val="0"/>
              </a:spcAft>
              <a:buSzPct val="100000"/>
              <a:buFont typeface="Arial"/>
              <a:buChar char="●"/>
            </a:pPr>
            <a:r>
              <a:rPr lang="en" sz="1800">
                <a:latin typeface="Arial"/>
                <a:ea typeface="Arial"/>
                <a:cs typeface="Arial"/>
                <a:sym typeface="Arial"/>
              </a:rPr>
              <a:t> </a:t>
            </a:r>
            <a:r>
              <a:rPr b="1" lang="en" sz="1800">
                <a:latin typeface="Arial"/>
                <a:ea typeface="Arial"/>
                <a:cs typeface="Arial"/>
                <a:sym typeface="Arial"/>
              </a:rPr>
              <a:t>Control Group</a:t>
            </a:r>
            <a:r>
              <a:rPr lang="en" sz="1800">
                <a:latin typeface="Arial"/>
                <a:ea typeface="Arial"/>
                <a:cs typeface="Arial"/>
                <a:sym typeface="Arial"/>
              </a:rPr>
              <a:t>: 26.3%</a:t>
            </a:r>
            <a:endParaRPr sz="1800">
              <a:latin typeface="Arial"/>
              <a:ea typeface="Arial"/>
              <a:cs typeface="Arial"/>
              <a:sym typeface="Arial"/>
            </a:endParaRPr>
          </a:p>
          <a:p>
            <a:pPr indent="-308610" lvl="0" marL="914400" rtl="0" algn="l">
              <a:lnSpc>
                <a:spcPct val="115000"/>
              </a:lnSpc>
              <a:spcBef>
                <a:spcPts val="0"/>
              </a:spcBef>
              <a:spcAft>
                <a:spcPts val="0"/>
              </a:spcAft>
              <a:buSzPct val="100000"/>
              <a:buFont typeface="Arial"/>
              <a:buChar char="●"/>
            </a:pPr>
            <a:r>
              <a:rPr lang="en" sz="1800">
                <a:latin typeface="Arial"/>
                <a:ea typeface="Arial"/>
                <a:cs typeface="Arial"/>
                <a:sym typeface="Arial"/>
              </a:rPr>
              <a:t> </a:t>
            </a:r>
            <a:r>
              <a:rPr b="1" lang="en" sz="1800">
                <a:latin typeface="Arial"/>
                <a:ea typeface="Arial"/>
                <a:cs typeface="Arial"/>
                <a:sym typeface="Arial"/>
              </a:rPr>
              <a:t>Treatment Group</a:t>
            </a:r>
            <a:r>
              <a:rPr lang="en" sz="1800">
                <a:latin typeface="Arial"/>
                <a:ea typeface="Arial"/>
                <a:cs typeface="Arial"/>
                <a:sym typeface="Arial"/>
              </a:rPr>
              <a:t>: 41.3%</a:t>
            </a:r>
            <a:endParaRPr sz="1800">
              <a:latin typeface="Arial"/>
              <a:ea typeface="Arial"/>
              <a:cs typeface="Arial"/>
              <a:sym typeface="Arial"/>
            </a:endParaRPr>
          </a:p>
          <a:p>
            <a:pPr indent="0" lvl="0" marL="914400" rtl="0" algn="l">
              <a:spcBef>
                <a:spcPts val="0"/>
              </a:spcBef>
              <a:spcAft>
                <a:spcPts val="0"/>
              </a:spcAft>
              <a:buNone/>
            </a:pPr>
            <a:r>
              <a:t/>
            </a:r>
            <a:endParaRPr sz="1800">
              <a:latin typeface="Arial"/>
              <a:ea typeface="Arial"/>
              <a:cs typeface="Arial"/>
              <a:sym typeface="Arial"/>
            </a:endParaRPr>
          </a:p>
          <a:p>
            <a:pPr indent="-317500" lvl="0" marL="457200" rtl="0" algn="l">
              <a:spcBef>
                <a:spcPts val="0"/>
              </a:spcBef>
              <a:spcAft>
                <a:spcPts val="0"/>
              </a:spcAft>
              <a:buSzPct val="100000"/>
              <a:buFont typeface="Arial"/>
              <a:buChar char="●"/>
            </a:pPr>
            <a:r>
              <a:rPr lang="en" sz="2000">
                <a:latin typeface="Arial"/>
                <a:ea typeface="Arial"/>
                <a:cs typeface="Arial"/>
                <a:sym typeface="Arial"/>
              </a:rPr>
              <a:t>With a large sample size, we can conduct a Z-test to compare the conversion rates between the control and treatment groups, using the unpooled standard error.</a:t>
            </a:r>
            <a:endParaRPr sz="2000">
              <a:latin typeface="Arial"/>
              <a:ea typeface="Arial"/>
              <a:cs typeface="Arial"/>
              <a:sym typeface="Arial"/>
            </a:endParaRPr>
          </a:p>
          <a:p>
            <a:pPr indent="0" lvl="0" marL="914400" rtl="0" algn="l">
              <a:spcBef>
                <a:spcPts val="0"/>
              </a:spcBef>
              <a:spcAft>
                <a:spcPts val="0"/>
              </a:spcAft>
              <a:buNone/>
            </a:pPr>
            <a:r>
              <a:t/>
            </a:r>
            <a:endParaRPr sz="2000">
              <a:latin typeface="Arial"/>
              <a:ea typeface="Arial"/>
              <a:cs typeface="Arial"/>
              <a:sym typeface="Arial"/>
            </a:endParaRPr>
          </a:p>
          <a:p>
            <a:pPr indent="-317500" lvl="1" marL="1371600" rtl="0" algn="l">
              <a:spcBef>
                <a:spcPts val="0"/>
              </a:spcBef>
              <a:spcAft>
                <a:spcPts val="0"/>
              </a:spcAft>
              <a:buSzPct val="100000"/>
              <a:buFont typeface="Arial"/>
              <a:buChar char="○"/>
            </a:pPr>
            <a:r>
              <a:rPr lang="en" sz="2000">
                <a:latin typeface="Arial"/>
                <a:ea typeface="Arial"/>
                <a:cs typeface="Arial"/>
                <a:sym typeface="Arial"/>
              </a:rPr>
              <a:t>The hypotheses were:</a:t>
            </a:r>
            <a:endParaRPr sz="2000">
              <a:latin typeface="Arial"/>
              <a:ea typeface="Arial"/>
              <a:cs typeface="Arial"/>
              <a:sym typeface="Arial"/>
            </a:endParaRPr>
          </a:p>
          <a:p>
            <a:pPr indent="0" lvl="0" marL="914400" rtl="0" algn="l">
              <a:spcBef>
                <a:spcPts val="0"/>
              </a:spcBef>
              <a:spcAft>
                <a:spcPts val="0"/>
              </a:spcAft>
              <a:buNone/>
            </a:pPr>
            <a:r>
              <a:t/>
            </a:r>
            <a:endParaRPr sz="2000">
              <a:latin typeface="Arial"/>
              <a:ea typeface="Arial"/>
              <a:cs typeface="Arial"/>
              <a:sym typeface="Arial"/>
            </a:endParaRPr>
          </a:p>
          <a:p>
            <a:pPr indent="-317500" lvl="2" marL="1828800" rtl="0" algn="l">
              <a:spcBef>
                <a:spcPts val="0"/>
              </a:spcBef>
              <a:spcAft>
                <a:spcPts val="0"/>
              </a:spcAft>
              <a:buSzPct val="100000"/>
              <a:buFont typeface="Arial"/>
              <a:buChar char="■"/>
            </a:pPr>
            <a:r>
              <a:rPr lang="en" sz="2000">
                <a:latin typeface="Arial"/>
                <a:ea typeface="Arial"/>
                <a:cs typeface="Arial"/>
                <a:sym typeface="Arial"/>
              </a:rPr>
              <a:t>H0: conversion_rate_control = conversion_rate_treatment</a:t>
            </a:r>
            <a:endParaRPr sz="2000">
              <a:latin typeface="Arial"/>
              <a:ea typeface="Arial"/>
              <a:cs typeface="Arial"/>
              <a:sym typeface="Arial"/>
            </a:endParaRPr>
          </a:p>
          <a:p>
            <a:pPr indent="0" lvl="0" marL="914400" rtl="0" algn="l">
              <a:spcBef>
                <a:spcPts val="0"/>
              </a:spcBef>
              <a:spcAft>
                <a:spcPts val="0"/>
              </a:spcAft>
              <a:buNone/>
            </a:pPr>
            <a:r>
              <a:t/>
            </a:r>
            <a:endParaRPr sz="2000">
              <a:latin typeface="Arial"/>
              <a:ea typeface="Arial"/>
              <a:cs typeface="Arial"/>
              <a:sym typeface="Arial"/>
            </a:endParaRPr>
          </a:p>
          <a:p>
            <a:pPr indent="-317500" lvl="2" marL="1828800" rtl="0" algn="l">
              <a:spcBef>
                <a:spcPts val="0"/>
              </a:spcBef>
              <a:spcAft>
                <a:spcPts val="0"/>
              </a:spcAft>
              <a:buSzPct val="100000"/>
              <a:buFont typeface="Arial"/>
              <a:buChar char="■"/>
            </a:pPr>
            <a:r>
              <a:rPr lang="en" sz="2000">
                <a:latin typeface="Arial"/>
                <a:ea typeface="Arial"/>
                <a:cs typeface="Arial"/>
                <a:sym typeface="Arial"/>
              </a:rPr>
              <a:t>Ha : conversion_rate_control &gt; conversion_rate_treatment</a:t>
            </a:r>
            <a:endParaRPr sz="2000">
              <a:latin typeface="Arial"/>
              <a:ea typeface="Arial"/>
              <a:cs typeface="Arial"/>
              <a:sym typeface="Arial"/>
            </a:endParaRPr>
          </a:p>
          <a:p>
            <a:pPr indent="0" lvl="0" marL="914400" rtl="0" algn="l">
              <a:spcBef>
                <a:spcPts val="0"/>
              </a:spcBef>
              <a:spcAft>
                <a:spcPts val="0"/>
              </a:spcAft>
              <a:buNone/>
            </a:pPr>
            <a:r>
              <a:t/>
            </a:r>
            <a:endParaRPr sz="2000">
              <a:latin typeface="Arial"/>
              <a:ea typeface="Arial"/>
              <a:cs typeface="Arial"/>
              <a:sym typeface="Arial"/>
            </a:endParaRPr>
          </a:p>
          <a:p>
            <a:pPr indent="-317500" lvl="0" marL="457200" rtl="0" algn="l">
              <a:lnSpc>
                <a:spcPct val="150000"/>
              </a:lnSpc>
              <a:spcBef>
                <a:spcPts val="0"/>
              </a:spcBef>
              <a:spcAft>
                <a:spcPts val="0"/>
              </a:spcAft>
              <a:buSzPct val="100000"/>
              <a:buFont typeface="Arial"/>
              <a:buChar char="●"/>
            </a:pPr>
            <a:r>
              <a:rPr lang="en" sz="2000">
                <a:latin typeface="Arial"/>
                <a:ea typeface="Arial"/>
                <a:cs typeface="Arial"/>
                <a:sym typeface="Arial"/>
              </a:rPr>
              <a:t>The Z-score was 19.22 and the p-value was effectively 0, providing strong evidence against the null hypothesis.</a:t>
            </a:r>
            <a:endParaRPr sz="2000">
              <a:latin typeface="Arial"/>
              <a:ea typeface="Arial"/>
              <a:cs typeface="Arial"/>
              <a:sym typeface="Arial"/>
            </a:endParaRPr>
          </a:p>
          <a:p>
            <a:pPr indent="-317500" lvl="0" marL="457200" rtl="0" algn="l">
              <a:lnSpc>
                <a:spcPct val="150000"/>
              </a:lnSpc>
              <a:spcBef>
                <a:spcPts val="0"/>
              </a:spcBef>
              <a:spcAft>
                <a:spcPts val="0"/>
              </a:spcAft>
              <a:buSzPct val="100000"/>
              <a:buFont typeface="Arial"/>
              <a:buChar char="●"/>
            </a:pPr>
            <a:r>
              <a:rPr lang="en" sz="2000">
                <a:latin typeface="Arial"/>
                <a:ea typeface="Arial"/>
                <a:cs typeface="Arial"/>
                <a:sym typeface="Arial"/>
              </a:rPr>
              <a:t>The 95% confidence interval for the conversion rate difference is [13.41%, 16.45%], indicating the treatment group outperformed the control group by a significant margin.</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7"/>
          <p:cNvSpPr txBox="1"/>
          <p:nvPr>
            <p:ph type="ctrTitle"/>
          </p:nvPr>
        </p:nvSpPr>
        <p:spPr>
          <a:xfrm>
            <a:off x="650925" y="1153350"/>
            <a:ext cx="7688100" cy="1833900"/>
          </a:xfrm>
          <a:prstGeom prst="rect">
            <a:avLst/>
          </a:prstGeom>
        </p:spPr>
        <p:txBody>
          <a:bodyPr anchorCtr="0" anchor="t" bIns="91425" lIns="91425" spcFirstLastPara="1" rIns="91425" wrap="square" tIns="91425">
            <a:normAutofit fontScale="90000"/>
          </a:bodyPr>
          <a:lstStyle/>
          <a:p>
            <a:pPr indent="-291465" lvl="0" marL="457200" rtl="0" algn="l">
              <a:lnSpc>
                <a:spcPct val="150000"/>
              </a:lnSpc>
              <a:spcBef>
                <a:spcPts val="0"/>
              </a:spcBef>
              <a:spcAft>
                <a:spcPts val="0"/>
              </a:spcAft>
              <a:buClr>
                <a:srgbClr val="000000"/>
              </a:buClr>
              <a:buSzPct val="84615"/>
              <a:buFont typeface="Arial"/>
              <a:buChar char="●"/>
            </a:pPr>
            <a:r>
              <a:rPr b="0" lang="en" sz="1300">
                <a:solidFill>
                  <a:srgbClr val="000000"/>
                </a:solidFill>
                <a:latin typeface="Arial"/>
                <a:ea typeface="Arial"/>
                <a:cs typeface="Arial"/>
                <a:sym typeface="Arial"/>
              </a:rPr>
              <a:t>Among all applicants who initiated the background check, the </a:t>
            </a:r>
            <a:r>
              <a:rPr lang="en" sz="1300">
                <a:solidFill>
                  <a:srgbClr val="000000"/>
                </a:solidFill>
                <a:latin typeface="Arial"/>
                <a:ea typeface="Arial"/>
                <a:cs typeface="Arial"/>
                <a:sym typeface="Arial"/>
              </a:rPr>
              <a:t>conversion rates</a:t>
            </a:r>
            <a:r>
              <a:rPr b="0" lang="en" sz="1300">
                <a:solidFill>
                  <a:srgbClr val="000000"/>
                </a:solidFill>
                <a:latin typeface="Arial"/>
                <a:ea typeface="Arial"/>
                <a:cs typeface="Arial"/>
                <a:sym typeface="Arial"/>
              </a:rPr>
              <a:t> to first batch completion were:</a:t>
            </a:r>
            <a:br>
              <a:rPr b="0" lang="en" sz="1100">
                <a:solidFill>
                  <a:srgbClr val="000000"/>
                </a:solidFill>
                <a:latin typeface="Arial"/>
                <a:ea typeface="Arial"/>
                <a:cs typeface="Arial"/>
                <a:sym typeface="Arial"/>
              </a:rPr>
            </a:br>
            <a:r>
              <a:rPr b="0" lang="en" sz="1100">
                <a:solidFill>
                  <a:srgbClr val="000000"/>
                </a:solidFill>
                <a:latin typeface="Arial"/>
                <a:ea typeface="Arial"/>
                <a:cs typeface="Arial"/>
                <a:sym typeface="Arial"/>
              </a:rPr>
              <a:t> • </a:t>
            </a:r>
            <a:r>
              <a:rPr lang="en" sz="1100">
                <a:solidFill>
                  <a:srgbClr val="000000"/>
                </a:solidFill>
                <a:latin typeface="Arial"/>
                <a:ea typeface="Arial"/>
                <a:cs typeface="Arial"/>
                <a:sym typeface="Arial"/>
              </a:rPr>
              <a:t>Control group</a:t>
            </a:r>
            <a:r>
              <a:rPr b="0" lang="en" sz="1100">
                <a:solidFill>
                  <a:srgbClr val="000000"/>
                </a:solidFill>
                <a:latin typeface="Arial"/>
                <a:ea typeface="Arial"/>
                <a:cs typeface="Arial"/>
                <a:sym typeface="Arial"/>
              </a:rPr>
              <a:t>: 30.79%</a:t>
            </a:r>
            <a:br>
              <a:rPr b="0" lang="en" sz="1100">
                <a:solidFill>
                  <a:srgbClr val="000000"/>
                </a:solidFill>
                <a:latin typeface="Arial"/>
                <a:ea typeface="Arial"/>
                <a:cs typeface="Arial"/>
                <a:sym typeface="Arial"/>
              </a:rPr>
            </a:br>
            <a:r>
              <a:rPr b="0" lang="en" sz="1100">
                <a:solidFill>
                  <a:srgbClr val="000000"/>
                </a:solidFill>
                <a:latin typeface="Arial"/>
                <a:ea typeface="Arial"/>
                <a:cs typeface="Arial"/>
                <a:sym typeface="Arial"/>
              </a:rPr>
              <a:t> • </a:t>
            </a:r>
            <a:r>
              <a:rPr lang="en" sz="1100">
                <a:solidFill>
                  <a:srgbClr val="000000"/>
                </a:solidFill>
                <a:latin typeface="Arial"/>
                <a:ea typeface="Arial"/>
                <a:cs typeface="Arial"/>
                <a:sym typeface="Arial"/>
              </a:rPr>
              <a:t>Treatment group</a:t>
            </a:r>
            <a:r>
              <a:rPr b="0" lang="en" sz="1100">
                <a:solidFill>
                  <a:srgbClr val="000000"/>
                </a:solidFill>
                <a:latin typeface="Arial"/>
                <a:ea typeface="Arial"/>
                <a:cs typeface="Arial"/>
                <a:sym typeface="Arial"/>
              </a:rPr>
              <a:t>: 41.28%</a:t>
            </a:r>
            <a:endParaRPr b="0" sz="1100">
              <a:solidFill>
                <a:srgbClr val="000000"/>
              </a:solidFill>
              <a:latin typeface="Arial"/>
              <a:ea typeface="Arial"/>
              <a:cs typeface="Arial"/>
              <a:sym typeface="Arial"/>
            </a:endParaRPr>
          </a:p>
          <a:p>
            <a:pPr indent="-291465" lvl="0" marL="457200" rtl="0" algn="l">
              <a:spcBef>
                <a:spcPts val="0"/>
              </a:spcBef>
              <a:spcAft>
                <a:spcPts val="0"/>
              </a:spcAft>
              <a:buClr>
                <a:srgbClr val="000000"/>
              </a:buClr>
              <a:buSzPct val="84615"/>
              <a:buFont typeface="Arial"/>
              <a:buChar char="●"/>
            </a:pPr>
            <a:r>
              <a:rPr b="0" lang="en" sz="1300">
                <a:solidFill>
                  <a:srgbClr val="000000"/>
                </a:solidFill>
                <a:latin typeface="Arial"/>
                <a:ea typeface="Arial"/>
                <a:cs typeface="Arial"/>
                <a:sym typeface="Arial"/>
              </a:rPr>
              <a:t>The control group showed a </a:t>
            </a:r>
            <a:r>
              <a:rPr lang="en" sz="1300">
                <a:solidFill>
                  <a:srgbClr val="000000"/>
                </a:solidFill>
                <a:latin typeface="Arial"/>
                <a:ea typeface="Arial"/>
                <a:cs typeface="Arial"/>
                <a:sym typeface="Arial"/>
              </a:rPr>
              <a:t>significantly lower conversion rate</a:t>
            </a:r>
            <a:r>
              <a:rPr b="0" lang="en" sz="1300">
                <a:solidFill>
                  <a:srgbClr val="000000"/>
                </a:solidFill>
                <a:latin typeface="Arial"/>
                <a:ea typeface="Arial"/>
                <a:cs typeface="Arial"/>
                <a:sym typeface="Arial"/>
              </a:rPr>
              <a:t> compared to the treatment group.</a:t>
            </a:r>
            <a:br>
              <a:rPr b="0" lang="en" sz="1100">
                <a:solidFill>
                  <a:srgbClr val="000000"/>
                </a:solidFill>
                <a:latin typeface="Arial"/>
                <a:ea typeface="Arial"/>
                <a:cs typeface="Arial"/>
                <a:sym typeface="Arial"/>
              </a:rPr>
            </a:br>
            <a:endParaRPr b="0" sz="1100">
              <a:solidFill>
                <a:srgbClr val="000000"/>
              </a:solidFill>
              <a:latin typeface="Arial"/>
              <a:ea typeface="Arial"/>
              <a:cs typeface="Arial"/>
              <a:sym typeface="Arial"/>
            </a:endParaRPr>
          </a:p>
          <a:p>
            <a:pPr indent="-291465" lvl="0" marL="457200" rtl="0" algn="l">
              <a:lnSpc>
                <a:spcPct val="150000"/>
              </a:lnSpc>
              <a:spcBef>
                <a:spcPts val="0"/>
              </a:spcBef>
              <a:spcAft>
                <a:spcPts val="0"/>
              </a:spcAft>
              <a:buClr>
                <a:srgbClr val="000000"/>
              </a:buClr>
              <a:buSzPct val="84615"/>
              <a:buFont typeface="Arial"/>
              <a:buChar char="●"/>
            </a:pPr>
            <a:r>
              <a:rPr b="0" lang="en" sz="1300">
                <a:solidFill>
                  <a:srgbClr val="000000"/>
                </a:solidFill>
                <a:latin typeface="Arial"/>
                <a:ea typeface="Arial"/>
                <a:cs typeface="Arial"/>
                <a:sym typeface="Arial"/>
              </a:rPr>
              <a:t>As a result, the </a:t>
            </a:r>
            <a:r>
              <a:rPr lang="en" sz="1300">
                <a:solidFill>
                  <a:srgbClr val="000000"/>
                </a:solidFill>
                <a:latin typeface="Arial"/>
                <a:ea typeface="Arial"/>
                <a:cs typeface="Arial"/>
                <a:sym typeface="Arial"/>
              </a:rPr>
              <a:t>cost per successful conversion</a:t>
            </a:r>
            <a:r>
              <a:rPr b="0" lang="en" sz="1300">
                <a:solidFill>
                  <a:srgbClr val="000000"/>
                </a:solidFill>
                <a:latin typeface="Arial"/>
                <a:ea typeface="Arial"/>
                <a:cs typeface="Arial"/>
                <a:sym typeface="Arial"/>
              </a:rPr>
              <a:t> was also higher in the control group:</a:t>
            </a:r>
            <a:br>
              <a:rPr b="0" lang="en" sz="1100">
                <a:solidFill>
                  <a:srgbClr val="000000"/>
                </a:solidFill>
                <a:latin typeface="Arial"/>
                <a:ea typeface="Arial"/>
                <a:cs typeface="Arial"/>
                <a:sym typeface="Arial"/>
              </a:rPr>
            </a:br>
            <a:r>
              <a:rPr b="0" lang="en" sz="1100">
                <a:solidFill>
                  <a:srgbClr val="000000"/>
                </a:solidFill>
                <a:latin typeface="Arial"/>
                <a:ea typeface="Arial"/>
                <a:cs typeface="Arial"/>
                <a:sym typeface="Arial"/>
              </a:rPr>
              <a:t> • </a:t>
            </a:r>
            <a:r>
              <a:rPr lang="en" sz="1100">
                <a:solidFill>
                  <a:srgbClr val="000000"/>
                </a:solidFill>
                <a:latin typeface="Arial"/>
                <a:ea typeface="Arial"/>
                <a:cs typeface="Arial"/>
                <a:sym typeface="Arial"/>
              </a:rPr>
              <a:t>Control</a:t>
            </a:r>
            <a:r>
              <a:rPr b="0" lang="en" sz="1100">
                <a:solidFill>
                  <a:srgbClr val="000000"/>
                </a:solidFill>
                <a:latin typeface="Arial"/>
                <a:ea typeface="Arial"/>
                <a:cs typeface="Arial"/>
                <a:sym typeface="Arial"/>
              </a:rPr>
              <a:t>: $97.44</a:t>
            </a:r>
            <a:br>
              <a:rPr b="0" lang="en" sz="1100">
                <a:solidFill>
                  <a:srgbClr val="000000"/>
                </a:solidFill>
                <a:latin typeface="Arial"/>
                <a:ea typeface="Arial"/>
                <a:cs typeface="Arial"/>
                <a:sym typeface="Arial"/>
              </a:rPr>
            </a:br>
            <a:r>
              <a:rPr b="0" lang="en" sz="1100">
                <a:solidFill>
                  <a:srgbClr val="000000"/>
                </a:solidFill>
                <a:latin typeface="Arial"/>
                <a:ea typeface="Arial"/>
                <a:cs typeface="Arial"/>
                <a:sym typeface="Arial"/>
              </a:rPr>
              <a:t> • </a:t>
            </a:r>
            <a:r>
              <a:rPr lang="en" sz="1100">
                <a:solidFill>
                  <a:srgbClr val="000000"/>
                </a:solidFill>
                <a:latin typeface="Arial"/>
                <a:ea typeface="Arial"/>
                <a:cs typeface="Arial"/>
                <a:sym typeface="Arial"/>
              </a:rPr>
              <a:t>Treatment</a:t>
            </a:r>
            <a:r>
              <a:rPr b="0" lang="en" sz="1100">
                <a:solidFill>
                  <a:srgbClr val="000000"/>
                </a:solidFill>
                <a:latin typeface="Arial"/>
                <a:ea typeface="Arial"/>
                <a:cs typeface="Arial"/>
                <a:sym typeface="Arial"/>
              </a:rPr>
              <a:t>: $72.68</a:t>
            </a:r>
            <a:endParaRPr b="0" sz="1100">
              <a:solidFill>
                <a:srgbClr val="000000"/>
              </a:solidFill>
              <a:latin typeface="Arial"/>
              <a:ea typeface="Arial"/>
              <a:cs typeface="Arial"/>
              <a:sym typeface="Arial"/>
            </a:endParaRPr>
          </a:p>
          <a:p>
            <a:pPr indent="-291465" lvl="0" marL="457200" rtl="0" algn="l">
              <a:lnSpc>
                <a:spcPct val="150000"/>
              </a:lnSpc>
              <a:spcBef>
                <a:spcPts val="0"/>
              </a:spcBef>
              <a:spcAft>
                <a:spcPts val="0"/>
              </a:spcAft>
              <a:buClr>
                <a:srgbClr val="000000"/>
              </a:buClr>
              <a:buSzPct val="100000"/>
              <a:buFont typeface="Arial"/>
              <a:buChar char="●"/>
            </a:pPr>
            <a:r>
              <a:rPr b="0" lang="en" sz="1100">
                <a:solidFill>
                  <a:srgbClr val="000000"/>
                </a:solidFill>
                <a:latin typeface="Arial"/>
                <a:ea typeface="Arial"/>
                <a:cs typeface="Arial"/>
                <a:sym typeface="Arial"/>
              </a:rPr>
              <a:t>These results show that the treatment group outperformed the control group in both conversion rate and cost-effectiveness, making it the clearly more efficient approach.</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11" name="Google Shape;111;p17"/>
          <p:cNvSpPr txBox="1"/>
          <p:nvPr>
            <p:ph idx="1" type="subTitle"/>
          </p:nvPr>
        </p:nvSpPr>
        <p:spPr>
          <a:xfrm>
            <a:off x="729625" y="662575"/>
            <a:ext cx="7688100" cy="3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C4043"/>
                </a:solidFill>
                <a:latin typeface="Arial"/>
                <a:ea typeface="Arial"/>
                <a:cs typeface="Arial"/>
                <a:sym typeface="Arial"/>
              </a:rPr>
              <a:t>C</a:t>
            </a:r>
            <a:r>
              <a:rPr b="1" lang="en" sz="2400">
                <a:solidFill>
                  <a:srgbClr val="3C4043"/>
                </a:solidFill>
                <a:latin typeface="Arial"/>
                <a:ea typeface="Arial"/>
                <a:cs typeface="Arial"/>
                <a:sym typeface="Arial"/>
              </a:rPr>
              <a:t>ost effective</a:t>
            </a:r>
            <a:endParaRPr b="1" sz="2400">
              <a:solidFill>
                <a:srgbClr val="3C4043"/>
              </a:solidFill>
              <a:latin typeface="Arial"/>
              <a:ea typeface="Arial"/>
              <a:cs typeface="Arial"/>
              <a:sym typeface="Arial"/>
            </a:endParaRPr>
          </a:p>
        </p:txBody>
      </p:sp>
      <p:pic>
        <p:nvPicPr>
          <p:cNvPr id="112" name="Google Shape;112;p17"/>
          <p:cNvPicPr preferRelativeResize="0"/>
          <p:nvPr/>
        </p:nvPicPr>
        <p:blipFill>
          <a:blip r:embed="rId3">
            <a:alphaModFix/>
          </a:blip>
          <a:stretch>
            <a:fillRect/>
          </a:stretch>
        </p:blipFill>
        <p:spPr>
          <a:xfrm>
            <a:off x="1183100" y="4168375"/>
            <a:ext cx="5845075" cy="85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729450" y="564400"/>
            <a:ext cx="81540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Arial"/>
                <a:ea typeface="Arial"/>
                <a:cs typeface="Arial"/>
                <a:sym typeface="Arial"/>
              </a:rPr>
              <a:t>Additional Observations &amp; Recommendations</a:t>
            </a:r>
            <a:endParaRPr sz="2700">
              <a:latin typeface="Arial"/>
              <a:ea typeface="Arial"/>
              <a:cs typeface="Arial"/>
              <a:sym typeface="Arial"/>
            </a:endParaRPr>
          </a:p>
        </p:txBody>
      </p:sp>
      <p:sp>
        <p:nvSpPr>
          <p:cNvPr id="118" name="Google Shape;118;p18"/>
          <p:cNvSpPr txBox="1"/>
          <p:nvPr>
            <p:ph idx="1" type="subTitle"/>
          </p:nvPr>
        </p:nvSpPr>
        <p:spPr>
          <a:xfrm>
            <a:off x="29450" y="1462550"/>
            <a:ext cx="5781600" cy="3681000"/>
          </a:xfrm>
          <a:prstGeom prst="rect">
            <a:avLst/>
          </a:prstGeom>
        </p:spPr>
        <p:txBody>
          <a:bodyPr anchorCtr="0" anchor="t" bIns="91425" lIns="91425" spcFirstLastPara="1" rIns="91425" wrap="square" tIns="91425">
            <a:normAutofit fontScale="47500" lnSpcReduction="10000"/>
          </a:bodyPr>
          <a:lstStyle/>
          <a:p>
            <a:pPr indent="-304006" lvl="0" marL="457200" rtl="0" algn="l">
              <a:spcBef>
                <a:spcPts val="0"/>
              </a:spcBef>
              <a:spcAft>
                <a:spcPts val="0"/>
              </a:spcAft>
              <a:buSzPct val="100000"/>
              <a:buChar char="●"/>
            </a:pPr>
            <a:r>
              <a:rPr lang="en" sz="2500"/>
              <a:t>Explored the relationship between application channel and conversion rate within both the control and treatment groups.</a:t>
            </a:r>
            <a:endParaRPr sz="2500"/>
          </a:p>
          <a:p>
            <a:pPr indent="0" lvl="0" marL="0" rtl="0" algn="l">
              <a:spcBef>
                <a:spcPts val="0"/>
              </a:spcBef>
              <a:spcAft>
                <a:spcPts val="0"/>
              </a:spcAft>
              <a:buNone/>
            </a:pPr>
            <a:r>
              <a:t/>
            </a:r>
            <a:endParaRPr sz="2500"/>
          </a:p>
          <a:p>
            <a:pPr indent="-304006" lvl="0" marL="457200" rtl="0" algn="l">
              <a:spcBef>
                <a:spcPts val="0"/>
              </a:spcBef>
              <a:spcAft>
                <a:spcPts val="0"/>
              </a:spcAft>
              <a:buSzPct val="100000"/>
              <a:buChar char="●"/>
            </a:pPr>
            <a:r>
              <a:rPr lang="en" sz="2500"/>
              <a:t>In both groups, conversion rates varied significantly by channel.</a:t>
            </a:r>
            <a:endParaRPr sz="2500"/>
          </a:p>
          <a:p>
            <a:pPr indent="0" lvl="0" marL="0" rtl="0" algn="l">
              <a:spcBef>
                <a:spcPts val="0"/>
              </a:spcBef>
              <a:spcAft>
                <a:spcPts val="0"/>
              </a:spcAft>
              <a:buNone/>
            </a:pPr>
            <a:r>
              <a:t/>
            </a:r>
            <a:endParaRPr sz="2500"/>
          </a:p>
          <a:p>
            <a:pPr indent="-291941" lvl="1" marL="914400" rtl="0" algn="l">
              <a:spcBef>
                <a:spcPts val="0"/>
              </a:spcBef>
              <a:spcAft>
                <a:spcPts val="0"/>
              </a:spcAft>
              <a:buSzPct val="100000"/>
              <a:buChar char="○"/>
            </a:pPr>
            <a:r>
              <a:rPr lang="en" sz="2100"/>
              <a:t>In the control group, the lowest conversion was from job-search-site (15.56%), while shopper-referral-bonus performed best (33.38%).</a:t>
            </a:r>
            <a:endParaRPr sz="2100"/>
          </a:p>
          <a:p>
            <a:pPr indent="0" lvl="0" marL="457200" rtl="0" algn="l">
              <a:spcBef>
                <a:spcPts val="0"/>
              </a:spcBef>
              <a:spcAft>
                <a:spcPts val="0"/>
              </a:spcAft>
              <a:buNone/>
            </a:pPr>
            <a:r>
              <a:t/>
            </a:r>
            <a:endParaRPr sz="2100"/>
          </a:p>
          <a:p>
            <a:pPr indent="-291941" lvl="1" marL="914400" rtl="0" algn="l">
              <a:spcBef>
                <a:spcPts val="0"/>
              </a:spcBef>
              <a:spcAft>
                <a:spcPts val="0"/>
              </a:spcAft>
              <a:buSzPct val="100000"/>
              <a:buChar char="○"/>
            </a:pPr>
            <a:r>
              <a:rPr lang="en" sz="2100"/>
              <a:t>In the treatment group, all channels improved, with shopper-referral-bonus reaching a high of 47.49%.</a:t>
            </a:r>
            <a:endParaRPr sz="2100"/>
          </a:p>
          <a:p>
            <a:pPr indent="0" lvl="0" marL="457200" rtl="0" algn="l">
              <a:spcBef>
                <a:spcPts val="0"/>
              </a:spcBef>
              <a:spcAft>
                <a:spcPts val="0"/>
              </a:spcAft>
              <a:buNone/>
            </a:pPr>
            <a:r>
              <a:t/>
            </a:r>
            <a:endParaRPr sz="2500"/>
          </a:p>
          <a:p>
            <a:pPr indent="-304006" lvl="0" marL="457200" rtl="0" algn="l">
              <a:spcBef>
                <a:spcPts val="0"/>
              </a:spcBef>
              <a:spcAft>
                <a:spcPts val="0"/>
              </a:spcAft>
              <a:buSzPct val="100000"/>
              <a:buChar char="●"/>
            </a:pPr>
            <a:r>
              <a:rPr lang="en" sz="2500"/>
              <a:t>The treatment effect was consistently positive across all channels, but the magnitude of improvement differed, suggesting interaction between group and channel.</a:t>
            </a:r>
            <a:endParaRPr sz="2500"/>
          </a:p>
          <a:p>
            <a:pPr indent="0" lvl="0" marL="457200" rtl="0" algn="l">
              <a:spcBef>
                <a:spcPts val="0"/>
              </a:spcBef>
              <a:spcAft>
                <a:spcPts val="0"/>
              </a:spcAft>
              <a:buNone/>
            </a:pPr>
            <a:r>
              <a:t/>
            </a:r>
            <a:endParaRPr sz="2500"/>
          </a:p>
          <a:p>
            <a:pPr indent="-304006" lvl="0" marL="457200" rtl="0" algn="l">
              <a:spcBef>
                <a:spcPts val="0"/>
              </a:spcBef>
              <a:spcAft>
                <a:spcPts val="0"/>
              </a:spcAft>
              <a:buSzPct val="100000"/>
              <a:buChar char="●"/>
            </a:pPr>
            <a:r>
              <a:rPr lang="en" sz="2500"/>
              <a:t>Recommendation: The significant conversion rate improvement for job-search sites and web-search engines in the treatment group suggests that applicants from these channels may be more urgently seeking work. Compared to those from social media or referral programs, they are likely more sensitive to delays in the hiring process, benefiting more from the earlier background check step.</a:t>
            </a:r>
            <a:endParaRPr sz="2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9" name="Google Shape;119;p18"/>
          <p:cNvPicPr preferRelativeResize="0"/>
          <p:nvPr/>
        </p:nvPicPr>
        <p:blipFill>
          <a:blip r:embed="rId3">
            <a:alphaModFix/>
          </a:blip>
          <a:stretch>
            <a:fillRect/>
          </a:stretch>
        </p:blipFill>
        <p:spPr>
          <a:xfrm>
            <a:off x="5810974" y="1743900"/>
            <a:ext cx="3333024" cy="165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