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F08FD4-599A-4669-8292-9803DDA1B95E}">
  <a:tblStyle styleId="{3FF08FD4-599A-4669-8292-9803DDA1B95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Robot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4.xml"/><Relationship Id="rId33" Type="http://schemas.openxmlformats.org/officeDocument/2006/relationships/font" Target="fonts/Montserrat-bold.fntdata"/><Relationship Id="rId10" Type="http://schemas.openxmlformats.org/officeDocument/2006/relationships/slide" Target="slides/slide3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6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8.xml"/><Relationship Id="rId37" Type="http://schemas.openxmlformats.org/officeDocument/2006/relationships/font" Target="fonts/Lato-bold.fntdata"/><Relationship Id="rId14" Type="http://schemas.openxmlformats.org/officeDocument/2006/relationships/slide" Target="slides/slide7.xml"/><Relationship Id="rId36" Type="http://schemas.openxmlformats.org/officeDocument/2006/relationships/font" Target="fonts/Lato-regular.fntdata"/><Relationship Id="rId17" Type="http://schemas.openxmlformats.org/officeDocument/2006/relationships/slide" Target="slides/slide10.xml"/><Relationship Id="rId39" Type="http://schemas.openxmlformats.org/officeDocument/2006/relationships/font" Target="fonts/Lato-boldItalic.fntdata"/><Relationship Id="rId16" Type="http://schemas.openxmlformats.org/officeDocument/2006/relationships/slide" Target="slides/slide9.xml"/><Relationship Id="rId38" Type="http://schemas.openxmlformats.org/officeDocument/2006/relationships/font" Target="fonts/Lat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5bc1129fc_2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45bc1129fc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5bc1129fc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45bc1129fc_2_16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5bc1129fc_2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45bc1129fc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bc1129fc_2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45bc1129fc_2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5bc1129fc_2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45bc1129fc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bc1129fc_2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45bc1129fc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bc1129fc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45bc1129fc_2_20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5bc1129fc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45bc1129fc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5bc1129fc_2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45bc1129fc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bc1129fc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45bc1129fc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5bc1129fc_2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45bc1129fc_2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bc1129fc_2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45bc1129fc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bcd026f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45bcd02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5bc1129fc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5bc1129fc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5bc1129fc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5bc1129fc_2_1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5bc1129fc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45bc1129fc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5bc1129fc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45bc1129fc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bc1129fc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45bc1129fc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5bc1129fc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45bc1129fc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5bc1129fc_2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45bc1129fc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Google Shape;7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saheethao/CODERS/tree/master/session0/08-guess-the-numb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aheethao/CODERS/tree/master/session0/09-battle-gam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803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 Session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CODERS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1098698" y="85140"/>
            <a:ext cx="774759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Printing variables and strings and string concatenation</a:t>
            </a:r>
            <a:endParaRPr/>
          </a:p>
        </p:txBody>
      </p:sp>
      <p:graphicFrame>
        <p:nvGraphicFramePr>
          <p:cNvPr id="241" name="Google Shape;241;p34"/>
          <p:cNvGraphicFramePr/>
          <p:nvPr/>
        </p:nvGraphicFramePr>
        <p:xfrm>
          <a:off x="1474700" y="601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37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eleven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11;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eleven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5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11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2" name="Google Shape;242;p34"/>
          <p:cNvGraphicFramePr/>
          <p:nvPr/>
        </p:nvGraphicFramePr>
        <p:xfrm>
          <a:off x="640080" y="1456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78867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Strings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"100"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day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"Monday"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noun1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"Mom"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noun2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"chicken sandwich"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pluralNoun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"fries"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adjective1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"crispy"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adjective2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"tasty"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verb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"jump"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"Last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day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I ate dinner with my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noun1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 I ordered a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adjective1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noun2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with a side of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pluralNoun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"It was so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adjective2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that I started to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verb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"! I did it like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times!"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Boolean Operators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1297500" y="1338950"/>
            <a:ext cx="70389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These operators, given two inputs, will give a boolean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Operator	Description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==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equal to  (different than =)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not equal 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greater than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&gt;=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greater than or equal 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less than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&lt;=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less than or equal 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Conditionals if, else if, else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(boolean statement or condition) 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// This happens if boolean is 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else if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(condition) 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// Otherwise, this happens if boolean is true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 </a:t>
            </a: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	// Otherwise, this happens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More Relational Operators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1297500" y="1567550"/>
            <a:ext cx="70389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Operator	Description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logical complement operator (Logical NOT)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conditional AND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||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conditional 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if( ( x != 0) </a:t>
            </a: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&amp;&amp;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((y/x) &lt; z) ){}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1297500" y="-5202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Practice!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66" name="Google Shape;266;p38"/>
          <p:cNvGraphicFramePr/>
          <p:nvPr/>
        </p:nvGraphicFramePr>
        <p:xfrm>
          <a:off x="1483800" y="468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5590100"/>
              </a:tblGrid>
              <a:tr h="166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BooleanOperators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"1)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 5)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"2)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((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3) != 0 )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3;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"3)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(15 &lt;=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&amp;&amp;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&lt;= 20)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"4)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if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(!((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2) &lt; 5))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+ 50;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"5)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7" name="Google Shape;267;p38"/>
          <p:cNvSpPr txBox="1"/>
          <p:nvPr/>
        </p:nvSpPr>
        <p:spPr>
          <a:xfrm>
            <a:off x="7116727" y="1091609"/>
            <a:ext cx="182614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the output at each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System.out.println()?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input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1297500" y="858714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We know how to output System.out.println()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How do we get user input?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Use a scanner!</a:t>
            </a:r>
            <a:endParaRPr/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1474700" y="2444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java.util.Scanner;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HelloYou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Scanner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Scanner(System.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"Who are you?"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.next();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 How are you?"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String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mood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.next();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"Oh I am also feeling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mood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"Well, goodbye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mood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}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Scanner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1297500" y="858714"/>
            <a:ext cx="7038900" cy="3514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You can get a integer like this: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You can get a double like this: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You can get a string like this: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If you input in the wrong type, the console will yell at you!</a:t>
            </a:r>
            <a:endParaRPr/>
          </a:p>
        </p:txBody>
      </p:sp>
      <p:graphicFrame>
        <p:nvGraphicFramePr>
          <p:cNvPr id="281" name="Google Shape;281;p40"/>
          <p:cNvGraphicFramePr/>
          <p:nvPr/>
        </p:nvGraphicFramePr>
        <p:xfrm>
          <a:off x="1474700" y="123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integer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.nextInt();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40"/>
          <p:cNvGraphicFramePr/>
          <p:nvPr/>
        </p:nvGraphicFramePr>
        <p:xfrm>
          <a:off x="1474700" y="22497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26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0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.nextDouble();</a:t>
                      </a:r>
                      <a:endParaRPr/>
                    </a:p>
                  </a:txBody>
                  <a:tcPr marT="57725" marB="57725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40"/>
          <p:cNvGraphicFramePr/>
          <p:nvPr/>
        </p:nvGraphicFramePr>
        <p:xfrm>
          <a:off x="1474700" y="3234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26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0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0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scan</a:t>
                      </a:r>
                      <a:r>
                        <a:rPr b="1" lang="en" sz="1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.next();</a:t>
                      </a:r>
                      <a:endParaRPr/>
                    </a:p>
                  </a:txBody>
                  <a:tcPr marT="57725" marB="57725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p40"/>
          <p:cNvGraphicFramePr/>
          <p:nvPr/>
        </p:nvGraphicFramePr>
        <p:xfrm>
          <a:off x="1474700" y="41785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24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Exception in thread "main" </a:t>
                      </a:r>
                      <a:r>
                        <a:rPr lang="en" sz="900" u="sng" cap="none" strike="noStrike">
                          <a:solidFill>
                            <a:srgbClr val="0066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java.util.InputMismatchException</a:t>
                      </a:r>
                      <a:endParaRPr sz="900" u="sng" cap="none" strike="noStrike">
                        <a:solidFill>
                          <a:srgbClr val="0066CC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at java.util.Scanner.throwFor(Unknown Source)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at java.util.Scanner.next(Unknown Source)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at java.util.Scanner.nextDouble(Unknown Source)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at HelloYou.main(</a:t>
                      </a:r>
                      <a:r>
                        <a:rPr lang="en" sz="900" u="sng" cap="none" strike="noStrike">
                          <a:solidFill>
                            <a:srgbClr val="0066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HelloYou.java:13</a:t>
                      </a:r>
                      <a:r>
                        <a:rPr lang="en" sz="900" u="sng" cap="none" strike="noStrik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1" sz="9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52475" marB="52475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1297500" y="393750"/>
            <a:ext cx="7038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Calculator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1297500" y="1303425"/>
            <a:ext cx="63627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Create a calculator program that asks a user for an integer, an operator, and another integer.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Your program should then do the calculation or comparison, then give the output of that operation.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Please enter an integer: 7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Please enter an operator: +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Please enter an integer: 12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 + 12 = 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42"/>
          <p:cNvGraphicFramePr/>
          <p:nvPr/>
        </p:nvGraphicFramePr>
        <p:xfrm>
          <a:off x="12954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7424550"/>
              </a:tblGrid>
              <a:tr h="516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java.util.Scanner;</a:t>
                      </a:r>
                      <a:endParaRPr sz="10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0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Calculator 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10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main(String[] args)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Declare variables</a:t>
                      </a:r>
                      <a:endParaRPr sz="10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firstInt;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op;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secondInt;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Get user inputs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Scanner scan = </a:t>
                      </a: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Scanner(System.in);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System.out.print(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"Please enter an integer: 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firstInt = scan.nextInt();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System.out.print(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"Please enter an operator: 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op = scan.next();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System.out.print(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"Please enter an integer: 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secondInt = scan.nextInt();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88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Create conditionals for all operands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</a:t>
                      </a:r>
                      <a:r>
                        <a:rPr lang="en" sz="10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(op.equals(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"+"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{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System.out.println(firstInt + 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+ 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secondInt + 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= 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(firstInt + secondInt));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 else {</a:t>
                      </a:r>
                      <a:endParaRPr sz="10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System.out.println(</a:t>
                      </a: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"Invalid operator!"</a:t>
                      </a: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0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</a:t>
                      </a:r>
                      <a:b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0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1297500" y="393750"/>
            <a:ext cx="7038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Guess the Number!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920100" y="1818750"/>
            <a:ext cx="73038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https://github.com/saheethao/CODERS/tree/master/session0/08-guess-the-number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 GuessTheNumber.java to your class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solution code is GuessTheNumberFinished.java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eclipse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1474700" y="193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597517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To reset your workspace: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1) Close everything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2) Window -&gt; Perspective -&gt; Open Perspective -&gt; Java Default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a new project: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-&gt; New -&gt; Java Project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 in project 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Make a new class: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Click on project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File -&gt; New -&gt; Class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AutoNum type="arabicParenR"/>
                      </a:pPr>
                      <a:r>
                        <a:rPr b="0" lang="en" sz="11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Fill in class name (no spaces allowed!)</a:t>
                      </a:r>
                      <a:endParaRPr b="0" sz="11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descr="Image result for Eclipse ide"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0441" y="251150"/>
            <a:ext cx="914100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1297500" y="393750"/>
            <a:ext cx="70389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Battle Game</a:t>
            </a:r>
            <a:r>
              <a:rPr lang="en" sz="3000">
                <a:latin typeface="Roboto"/>
                <a:ea typeface="Roboto"/>
                <a:cs typeface="Roboto"/>
                <a:sym typeface="Roboto"/>
              </a:rPr>
              <a:t>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1237050" y="1604775"/>
            <a:ext cx="715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https://github.com/saheethao/CODERS/tree/master/session0/09-battle-game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Copy BattleGame.java to your class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solution code is BattleGameFinished.java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Your first program!</a:t>
            </a:r>
            <a:endParaRPr sz="3000"/>
          </a:p>
        </p:txBody>
      </p:sp>
      <p:graphicFrame>
        <p:nvGraphicFramePr>
          <p:cNvPr id="193" name="Google Shape;193;p27"/>
          <p:cNvGraphicFramePr/>
          <p:nvPr/>
        </p:nvGraphicFramePr>
        <p:xfrm>
          <a:off x="1474700" y="1890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HelloWorld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public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main(String[]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2A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 World!"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endParaRPr sz="11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7"/>
          <p:cNvSpPr txBox="1"/>
          <p:nvPr/>
        </p:nvSpPr>
        <p:spPr>
          <a:xfrm>
            <a:off x="1161943" y="3149312"/>
            <a:ext cx="7310014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print things to the console using the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System.out.println();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print out words by inserting the words surrounded by quotation marks. These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called strings.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like a quote in a book!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“To be, or not to be, that is the question”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a variable? What is it in programming?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Linear System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 = 5x + 3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Java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1719650" y="302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37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eleven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11;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eleven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56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11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8"/>
          <p:cNvSpPr txBox="1"/>
          <p:nvPr/>
        </p:nvSpPr>
        <p:spPr>
          <a:xfrm>
            <a:off x="1474700" y="4101552"/>
            <a:ext cx="681789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name variables whatever you want!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print variables! You don’t need the quotation marks, just the variable name.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Creating a variable</a:t>
            </a:r>
            <a:endParaRPr sz="3000"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962735"/>
            <a:ext cx="7038900" cy="24609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&lt;type&gt; &lt;name&gt;;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&lt;name&gt; = &lt;value&gt;</a:t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int a;</a:t>
            </a:r>
            <a:endParaRPr sz="18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 = 5;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&lt;type&gt; &lt;name&gt; = &lt;value&gt;;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int b = 6;</a:t>
            </a:r>
            <a:endParaRPr sz="1800">
              <a:solidFill>
                <a:srgbClr val="F1C23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9" name="Google Shape;209;p29"/>
          <p:cNvGraphicFramePr/>
          <p:nvPr/>
        </p:nvGraphicFramePr>
        <p:xfrm>
          <a:off x="1297500" y="35536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6194600"/>
              </a:tblGrid>
              <a:tr h="26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5;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rectangleArea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length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Primitive Data Types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297500" y="1268550"/>
            <a:ext cx="70389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 u="sng">
                <a:latin typeface="Roboto"/>
                <a:ea typeface="Roboto"/>
                <a:cs typeface="Roboto"/>
                <a:sym typeface="Roboto"/>
              </a:rPr>
              <a:t>Boolean Types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true or false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b="1" lang="en" sz="2000" u="sng">
                <a:latin typeface="Roboto"/>
                <a:ea typeface="Roboto"/>
                <a:cs typeface="Roboto"/>
                <a:sym typeface="Roboto"/>
              </a:rPr>
              <a:t>Integer Types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int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integers up to ± 2,147,483,647*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long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integers up to ± 9,223,372,036,854,775,807*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char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all Unicode characters	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 u="sng">
                <a:latin typeface="Roboto"/>
                <a:ea typeface="Roboto"/>
                <a:cs typeface="Roboto"/>
                <a:sym typeface="Roboto"/>
              </a:rPr>
              <a:t>Floating Point Types</a:t>
            </a:r>
            <a:endParaRPr b="1" sz="2000" u="sng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float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‘real’ numbers </a:t>
            </a:r>
            <a:r>
              <a:rPr i="1" lang="en" sz="2000">
                <a:latin typeface="Roboto"/>
                <a:ea typeface="Roboto"/>
                <a:cs typeface="Roboto"/>
                <a:sym typeface="Roboto"/>
              </a:rPr>
              <a:t>e.g.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2.56457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-"/>
            </a:pPr>
            <a:r>
              <a:rPr b="1" lang="en" sz="20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double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: ‘real’ numbers, but more precise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3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*negative numbers go one greater than positive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Java Arithmetic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297500" y="1390341"/>
            <a:ext cx="70389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Operator	Description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Assignment Operator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Additive operator (also used for String concatenation)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Subtraction operator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Multiplication operator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Division operator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		Remainder operator (Modulus)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                       Ex: 7 % 2 = 1,   11 % 3 = 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Source: The Java</a:t>
            </a:r>
            <a:r>
              <a:rPr baseline="30000" lang="en" sz="1200">
                <a:latin typeface="Roboto"/>
                <a:ea typeface="Roboto"/>
                <a:cs typeface="Roboto"/>
                <a:sym typeface="Roboto"/>
              </a:rPr>
              <a:t>TM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Tutorials https://docs.oracle.com/javase/tutorial/java/nutsandbolts/op1.html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Practice!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7" name="Google Shape;227;p32"/>
          <p:cNvGraphicFramePr/>
          <p:nvPr/>
        </p:nvGraphicFramePr>
        <p:xfrm>
          <a:off x="1776950" y="1190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5590100"/>
              </a:tblGrid>
              <a:tr h="196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Operators 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main(String[] args) 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x;</a:t>
                      </a:r>
                      <a:b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x = </a:t>
                      </a:r>
                      <a:r>
                        <a:rPr lang="en" sz="1100" u="none" cap="none" strike="noStrike">
                          <a:solidFill>
                            <a:srgbClr val="006666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 u="none" cap="none" strike="noStrike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y;</a:t>
                      </a:r>
                      <a:b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y = </a:t>
                      </a:r>
                      <a:r>
                        <a:rPr lang="en" sz="1100" u="none" cap="none" strike="noStrike">
                          <a:solidFill>
                            <a:srgbClr val="006666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 answer;</a:t>
                      </a:r>
                      <a:b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answer = x + y;</a:t>
                      </a:r>
                      <a:b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System.out.println(answer);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33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100" u="none" cap="none" strike="noStrike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683900" y="4146149"/>
            <a:ext cx="57762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Try this for for each arithmetic operator: + , - , * , / , %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Practice!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34" name="Google Shape;234;p33"/>
          <p:cNvGraphicFramePr/>
          <p:nvPr/>
        </p:nvGraphicFramePr>
        <p:xfrm>
          <a:off x="177695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{3FF08FD4-599A-4669-8292-9803DDA1B95E}</a:tableStyleId>
              </a:tblPr>
              <a:tblGrid>
                <a:gridCol w="5590100"/>
              </a:tblGrid>
              <a:tr h="185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Parentheses 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000088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 u="none" cap="none" strike="noStrike">
                          <a:solidFill>
                            <a:srgbClr val="660066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main(String[] args) </a:t>
                      </a: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2;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4;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8;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answer1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(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7F005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int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answer2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b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r>
                        <a:rPr b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answer1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System.</a:t>
                      </a:r>
                      <a:r>
                        <a:rPr b="1" i="1" lang="en" sz="1100" u="none" cap="none" strike="noStrike">
                          <a:solidFill>
                            <a:srgbClr val="000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.println(</a:t>
                      </a:r>
                      <a:r>
                        <a:rPr b="1" i="1" lang="en" sz="1100" u="none" cap="none" strike="noStrike">
                          <a:solidFill>
                            <a:srgbClr val="6A3E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answer2</a:t>
                      </a:r>
                      <a:r>
                        <a:rPr b="1" i="1" lang="en" sz="11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100" u="none" cap="none" strike="noStrike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44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48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34</a:t>
                      </a:r>
                      <a:endParaRPr sz="1100" u="none" cap="none" strike="noStrike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683900" y="4146150"/>
            <a:ext cx="57762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Just like in math, order of operations matter!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