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1" r:id="rId6"/>
    <p:sldId id="305" r:id="rId7"/>
    <p:sldId id="306" r:id="rId8"/>
    <p:sldId id="307" r:id="rId9"/>
    <p:sldId id="308" r:id="rId10"/>
    <p:sldId id="311" r:id="rId11"/>
    <p:sldId id="312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9DD62B-923B-4535-A3E0-0AD0BC65A765}" type="datetime1">
              <a:rPr lang="pl-PL" smtClean="0"/>
              <a:t>11.03.2022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560E-57E7-448F-8697-537812E5532D}" type="datetime1">
              <a:rPr lang="pl-PL" smtClean="0"/>
              <a:pPr/>
              <a:t>11.03.2022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75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sz="4000" noProof="0">
                <a:solidFill>
                  <a:schemeClr val="bg1"/>
                </a:solidFill>
              </a:rPr>
              <a:t>Kliknij, aby edytować styl</a:t>
            </a:r>
          </a:p>
        </p:txBody>
      </p:sp>
      <p:sp>
        <p:nvSpPr>
          <p:cNvPr id="10" name="Podtytuł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sz="1800" noProof="0">
                <a:solidFill>
                  <a:schemeClr val="bg1"/>
                </a:solidFill>
              </a:rPr>
              <a:t>Dodaj podtytuł w tym miejscu</a:t>
            </a:r>
          </a:p>
        </p:txBody>
      </p:sp>
      <p:sp>
        <p:nvSpPr>
          <p:cNvPr id="18" name="Obraz — symbol zastępczy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opka — symbol zastępczy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4" name="Data — symbol zastępczy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20XX-02-11</a:t>
            </a:r>
          </a:p>
        </p:txBody>
      </p:sp>
      <p:sp>
        <p:nvSpPr>
          <p:cNvPr id="15" name="Numer slajdu — symbol zastępczy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0AF5A0-43BB-4336-8627-9123B9144D80}" type="slidenum">
              <a:rPr lang="pl-PL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pl-PL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Dodaj podtytuł w tym miejscu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Tutaj wstaw tekst</a:t>
            </a:r>
          </a:p>
        </p:txBody>
      </p:sp>
      <p:sp>
        <p:nvSpPr>
          <p:cNvPr id="18" name="Tekst — symbol zastępczy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Dodaj podtytuł w tym miejscu</a:t>
            </a:r>
          </a:p>
        </p:txBody>
      </p:sp>
      <p:sp>
        <p:nvSpPr>
          <p:cNvPr id="17" name="Zawartość — symbol zastępczy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Tutaj wstaw tekst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opka — symbol zastępczy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4" name="Data — symbol zastępczy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5" name="Numer slajdu — symbol zastępczy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0AF5A0-43BB-4336-8627-9123B9144D80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ytuł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Dodaj podtytuł w tym miejscu</a:t>
            </a:r>
          </a:p>
        </p:txBody>
      </p:sp>
      <p:sp>
        <p:nvSpPr>
          <p:cNvPr id="9" name="Zawartość — symbol zastępczy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Tutaj wstaw tekst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Dodaj podtytuł w tym miejscu</a:t>
            </a:r>
          </a:p>
        </p:txBody>
      </p:sp>
      <p:sp>
        <p:nvSpPr>
          <p:cNvPr id="15" name="Zawartość — symbol zastępczy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Tutaj wstaw tekst</a:t>
            </a:r>
          </a:p>
        </p:txBody>
      </p:sp>
      <p:sp>
        <p:nvSpPr>
          <p:cNvPr id="18" name="Tekst — symbol zastępczy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Dodaj podtytuł w tym miejscu</a:t>
            </a:r>
          </a:p>
        </p:txBody>
      </p:sp>
      <p:sp>
        <p:nvSpPr>
          <p:cNvPr id="16" name="Zawartość — symbol zastępczy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Tutaj wstaw tekst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opka — symbol zastępczy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2" name="Data — symbol zastępczy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3" name="Numer slajdu — symbol zastępczy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0AF5A0-43BB-4336-8627-9123B9144D80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ytuł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51" name="Obraz — symbol zastępczy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53" name="Obraz — symbol zastępczy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54" name="Obraz — symbol zastępczy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29" name="Zawartość — symbol zastępczy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Stopka — symbol zastępczy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35" name="Data — symbol zastępczy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36" name="Numer slajdu — symbol zastępczy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E330D17-32E5-404A-9262-6A998ABC0878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knię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Kliknij, aby dodać podtytuł</a:t>
            </a:r>
          </a:p>
        </p:txBody>
      </p:sp>
      <p:sp>
        <p:nvSpPr>
          <p:cNvPr id="20" name="Obraz — symbol zastępczy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21" name="Obraz — symbol zastępczy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opka — symbol zastępczy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4" name="Data — symbol zastępczy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20XX-02-11</a:t>
            </a:r>
          </a:p>
        </p:txBody>
      </p:sp>
      <p:sp>
        <p:nvSpPr>
          <p:cNvPr id="15" name="Numer slajdu — symbol zastępczy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3D7EE4-1EDB-42FD-B6B7-A82C9F31F0F4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potk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pl-PL" sz="4000" noProof="0"/>
              <a:t>Kliknij, aby edytować styl</a:t>
            </a:r>
          </a:p>
        </p:txBody>
      </p:sp>
      <p:sp>
        <p:nvSpPr>
          <p:cNvPr id="18" name="Obraz — symbol zastępczy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awartość — symbol zastępczy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opka — symbol zastępczy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4" name="Data — symbol zastępczy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5" name="Numer slajdu — symbol zastępczy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0AF5A0-43BB-4336-8627-9123B9144D80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Zawartość — symbol zastępczy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raz — symbol zastępczy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21" name="Obraz — symbol zastępczy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14" name="Stopka — symbol zastępczy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5" name="Data — symbol zastępczy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3D7EE4-1EDB-42FD-B6B7-A82C9F31F0F4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21" name="Podtytuł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30" name="Obraz — symbol zastępczy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ytuł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>
                <a:latin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9" name="Stopka — symbol zastępczy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Data — symbol zastępczy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21" name="Numer slajdu — symbol zastępczy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03F77D-1BEF-481A-B8C1-15974ED46EB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awartość — symbol zastępczy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>
                <a:latin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8" name="Stopka — symbol zastępczy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Data — symbol zastępczy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0" name="Numer slajdu — symbol zastępczy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03F77D-1BEF-481A-B8C1-15974ED46EB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Wstaw zdjęcie tutaj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Tutaj wstaw tekst</a:t>
            </a:r>
          </a:p>
        </p:txBody>
      </p:sp>
      <p:sp>
        <p:nvSpPr>
          <p:cNvPr id="25" name="Podtytuł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sz="1800" noProof="0">
                <a:solidFill>
                  <a:schemeClr val="bg1"/>
                </a:solidFill>
              </a:rPr>
              <a:t>Dodaj podtytuł w tym miejscu</a:t>
            </a:r>
          </a:p>
        </p:txBody>
      </p:sp>
      <p:sp>
        <p:nvSpPr>
          <p:cNvPr id="14" name="Stopka — symbol zastępczy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5" name="Data — symbol zastępczy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20XX-02-11</a:t>
            </a:r>
          </a:p>
        </p:txBody>
      </p:sp>
      <p:sp>
        <p:nvSpPr>
          <p:cNvPr id="16" name="Numer slajdu — symbol zastępczy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AE2B76-F97F-4BE2-8670-72276A5F21A5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>
                <a:latin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opka — symbol zastępczy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3" name="Data — symbol zastępczy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4" name="Numer slajdu — symbol zastępczy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03F77D-1BEF-481A-B8C1-15974ED46EB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wartość — symbol zastępczy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>
                <a:latin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1" name="Data — symbol zastępczy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pl-PL" noProof="0"/>
              <a:t>20XX-02-11</a:t>
            </a:r>
          </a:p>
        </p:txBody>
      </p:sp>
      <p:sp>
        <p:nvSpPr>
          <p:cNvPr id="12" name="Numer slajdu — symbol zastępczy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03F77D-1BEF-481A-B8C1-15974ED46EB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l-PL" noProof="0"/>
              <a:t>20XX-02-11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DB2ADC-AF19-4574-8C10-79B5B04FCA2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rtlCol="0"/>
          <a:lstStyle/>
          <a:p>
            <a:pPr rtl="0"/>
            <a:r>
              <a:rPr lang="pl-PL" dirty="0"/>
              <a:t>Algorytm</a:t>
            </a:r>
            <a:br>
              <a:rPr lang="pl-PL" dirty="0"/>
            </a:br>
            <a:r>
              <a:rPr lang="pl-PL" dirty="0"/>
              <a:t>Szybkiego</a:t>
            </a:r>
            <a:br>
              <a:rPr lang="pl-PL" dirty="0"/>
            </a:br>
            <a:r>
              <a:rPr lang="pl-PL" dirty="0"/>
              <a:t>Sortowania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789866" cy="570748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Kacper Stanowicki</a:t>
            </a:r>
          </a:p>
        </p:txBody>
      </p:sp>
      <p:pic>
        <p:nvPicPr>
          <p:cNvPr id="16" name="Symbol zastępczy obrazu 15">
            <a:extLst>
              <a:ext uri="{FF2B5EF4-FFF2-40B4-BE49-F238E27FC236}">
                <a16:creationId xmlns:a16="http://schemas.microsoft.com/office/drawing/2014/main" id="{24A3E8F2-B69F-493A-9807-6860B44350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991" r="19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rtl="0"/>
            <a:r>
              <a:rPr lang="pl-PL" dirty="0"/>
              <a:t>Algorytm szybkiego sortowania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pl-PL" noProof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D3FC564-826D-4524-A208-CA663BFF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10" y="1729282"/>
            <a:ext cx="6667500" cy="11334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EE71CA6-AA98-4576-9D6C-F0D358CD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38" y="2862757"/>
            <a:ext cx="3790950" cy="15049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1A36C36-6916-482B-974D-839DEB94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613" y="4566691"/>
            <a:ext cx="2895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rtl="0"/>
            <a:r>
              <a:rPr lang="pl-PL" dirty="0"/>
              <a:t>Algorytm szybkiego sortowania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pl-PL" noProof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3BCB74-71C0-4961-BACA-6E796F26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23513"/>
            <a:ext cx="10544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1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rtl="0"/>
            <a:r>
              <a:rPr lang="pl-PL" dirty="0"/>
              <a:t>Literatura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l-PL" noProof="0"/>
          </a:p>
        </p:txBody>
      </p:sp>
      <p:sp>
        <p:nvSpPr>
          <p:cNvPr id="7" name="Zawartość — symbol zastępczy 14">
            <a:extLst>
              <a:ext uri="{FF2B5EF4-FFF2-40B4-BE49-F238E27FC236}">
                <a16:creationId xmlns:a16="http://schemas.microsoft.com/office/drawing/2014/main" id="{30B468F9-91F7-4EE5-A79A-981B86198A8D}"/>
              </a:ext>
            </a:extLst>
          </p:cNvPr>
          <p:cNvSpPr txBox="1">
            <a:spLocks/>
          </p:cNvSpPr>
          <p:nvPr/>
        </p:nvSpPr>
        <p:spPr>
          <a:xfrm>
            <a:off x="695325" y="1940913"/>
            <a:ext cx="8448675" cy="37744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canaro"/>
              </a:rPr>
              <a:t>Algorytmy. Ilustrowany przewodnik -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canaro"/>
              </a:rPr>
              <a:t>Aditya</a:t>
            </a:r>
            <a:r>
              <a:rPr lang="pl-PL" b="0" i="0" dirty="0">
                <a:solidFill>
                  <a:srgbClr val="000000"/>
                </a:solidFill>
                <a:effectLst/>
                <a:latin typeface="canaro"/>
              </a:rPr>
              <a:t>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canaro"/>
              </a:rPr>
              <a:t>Bhargava</a:t>
            </a:r>
            <a:endParaRPr lang="pl-PL" b="0" i="0" dirty="0">
              <a:solidFill>
                <a:srgbClr val="000000"/>
              </a:solidFill>
              <a:effectLst/>
              <a:latin typeface="canaro"/>
            </a:endParaRP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canaro"/>
              </a:rPr>
              <a:t>https://www.techidence.com/whats-an-algorithm-understand-how-it-works-in-apps-and-websites/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canaro"/>
              </a:rPr>
              <a:t>http://codeprogramming.org/2020/06/05/why-are-algorithms-so-important-in-programming/</a:t>
            </a:r>
          </a:p>
          <a:p>
            <a:pPr marL="0" indent="0" algn="l">
              <a:buNone/>
            </a:pPr>
            <a:endParaRPr lang="pl-PL" b="0" i="0" dirty="0">
              <a:solidFill>
                <a:srgbClr val="000000"/>
              </a:solidFill>
              <a:effectLst/>
              <a:latin typeface="canaro"/>
            </a:endParaRPr>
          </a:p>
        </p:txBody>
      </p:sp>
    </p:spTree>
    <p:extLst>
      <p:ext uri="{BB962C8B-B14F-4D97-AF65-F5344CB8AC3E}">
        <p14:creationId xmlns:p14="http://schemas.microsoft.com/office/powerpoint/2010/main" val="22904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/>
          <a:lstStyle/>
          <a:p>
            <a:pPr rtl="0"/>
            <a:r>
              <a:rPr lang="pl-PL" dirty="0"/>
              <a:t>Plan Prezentacji</a:t>
            </a:r>
          </a:p>
        </p:txBody>
      </p:sp>
      <p:sp>
        <p:nvSpPr>
          <p:cNvPr id="15" name="Zawartość — symbol zastępczy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sz="2400" dirty="0"/>
              <a:t>Gdzie jest klucz?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sz="2400" dirty="0"/>
              <a:t>Jak podzielić pole?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sz="2400" dirty="0"/>
              <a:t>Algorytm szybkiego sortowania</a:t>
            </a:r>
            <a:endParaRPr lang="pl-PL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C0500BB-37BE-40D4-9EDD-2B78063A02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564BAF-CC11-4F1C-93D2-8FCDB545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523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rtl="0"/>
            <a:r>
              <a:rPr lang="pl-PL" dirty="0"/>
              <a:t>Gdzie jest klucz?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CEB1FDF7-8F6C-4D1B-BF99-83F1AF3B58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61856" y="759991"/>
            <a:ext cx="5057156" cy="1795290"/>
          </a:xfrm>
          <a:noFill/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pl-PL" noProof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AE2DF2A-7D57-425B-B3D4-8954D36C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2444253"/>
            <a:ext cx="5464323" cy="3653756"/>
          </a:xfrm>
          <a:prstGeom prst="rect">
            <a:avLst/>
          </a:prstGeom>
        </p:spPr>
      </p:pic>
      <p:sp>
        <p:nvSpPr>
          <p:cNvPr id="11" name="Zawartość — symbol zastępczy 14">
            <a:extLst>
              <a:ext uri="{FF2B5EF4-FFF2-40B4-BE49-F238E27FC236}">
                <a16:creationId xmlns:a16="http://schemas.microsoft.com/office/drawing/2014/main" id="{A306B55A-2EE9-48CA-8CBB-8BD233AFD545}"/>
              </a:ext>
            </a:extLst>
          </p:cNvPr>
          <p:cNvSpPr txBox="1">
            <a:spLocks/>
          </p:cNvSpPr>
          <p:nvPr/>
        </p:nvSpPr>
        <p:spPr>
          <a:xfrm>
            <a:off x="695325" y="1940913"/>
            <a:ext cx="4763549" cy="37744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chodzisz do babci na strych i znajdujesz tajemniczą zamkniętą walizkę. Rozmyślając o tym co może się znajdować w tej walizce, biegniesz do babci zapytać się cz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wie gdzie jest do niej klucz.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Babcia odpowiada: „znajduje się on w tym oto pudełku.”</a:t>
            </a:r>
          </a:p>
          <a:p>
            <a:pPr marL="0" indent="0"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 nim znajdują się jeszcze inne pudełka, a możliwe że w nich kolejne itd.</a:t>
            </a:r>
          </a:p>
          <a:p>
            <a:pPr marL="0" indent="0"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 zorganizować prace poszukiwawcze?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90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pl-PL" dirty="0"/>
              <a:t>Gdzie jest klucz? – pętla </a:t>
            </a:r>
            <a:r>
              <a:rPr lang="pl-PL" dirty="0" err="1"/>
              <a:t>while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l-PL" noProof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C7D44CB-6721-4806-95BB-7F6957F2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4" y="1895969"/>
            <a:ext cx="4457700" cy="45053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608311D-0EC0-4502-AE2C-3317DE52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20" y="2430905"/>
            <a:ext cx="7195873" cy="32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4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pl-PL" dirty="0"/>
              <a:t>Gdzie jest klucz? - rekurencja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pl-PL" noProof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809085B-A42F-46F2-9682-42430862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8" y="2384134"/>
            <a:ext cx="3962400" cy="260985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D54F1CCF-F91D-43AB-9783-A6CFDEBD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66" y="2622259"/>
            <a:ext cx="4648200" cy="2133600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6B1E7DD9-24FE-4492-8929-8594ACD527CD}"/>
              </a:ext>
            </a:extLst>
          </p:cNvPr>
          <p:cNvSpPr/>
          <p:nvPr/>
        </p:nvSpPr>
        <p:spPr>
          <a:xfrm>
            <a:off x="6248400" y="3979871"/>
            <a:ext cx="4037066" cy="820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0D5363D6-4F58-4B2C-BA14-1628996CEE43}"/>
              </a:ext>
            </a:extLst>
          </p:cNvPr>
          <p:cNvSpPr/>
          <p:nvPr/>
        </p:nvSpPr>
        <p:spPr>
          <a:xfrm>
            <a:off x="6139366" y="3302826"/>
            <a:ext cx="3121822" cy="67704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awartość — symbol zastępczy 14">
            <a:extLst>
              <a:ext uri="{FF2B5EF4-FFF2-40B4-BE49-F238E27FC236}">
                <a16:creationId xmlns:a16="http://schemas.microsoft.com/office/drawing/2014/main" id="{A3FD97BB-D28F-4FC0-BDA6-D418C27701C1}"/>
              </a:ext>
            </a:extLst>
          </p:cNvPr>
          <p:cNvSpPr txBox="1">
            <a:spLocks/>
          </p:cNvSpPr>
          <p:nvPr/>
        </p:nvSpPr>
        <p:spPr>
          <a:xfrm>
            <a:off x="6891844" y="4806849"/>
            <a:ext cx="2456437" cy="3742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Przypadek podstawowy</a:t>
            </a:r>
            <a:endParaRPr lang="pl-PL" dirty="0"/>
          </a:p>
        </p:txBody>
      </p:sp>
      <p:sp>
        <p:nvSpPr>
          <p:cNvPr id="23" name="Zawartość — symbol zastępczy 14">
            <a:extLst>
              <a:ext uri="{FF2B5EF4-FFF2-40B4-BE49-F238E27FC236}">
                <a16:creationId xmlns:a16="http://schemas.microsoft.com/office/drawing/2014/main" id="{FB44EFBD-B0F4-4217-977B-9DD3A9E7E4F0}"/>
              </a:ext>
            </a:extLst>
          </p:cNvPr>
          <p:cNvSpPr txBox="1">
            <a:spLocks/>
          </p:cNvSpPr>
          <p:nvPr/>
        </p:nvSpPr>
        <p:spPr>
          <a:xfrm>
            <a:off x="9348281" y="3402166"/>
            <a:ext cx="2456437" cy="3742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Przypadek rekurencyjny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0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rtl="0"/>
            <a:r>
              <a:rPr lang="pl-PL" dirty="0"/>
              <a:t>Jak podzielić pole?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pl-PL" noProof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C29E5F2-02CD-47C9-A54B-1169CF4F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570119"/>
            <a:ext cx="5966932" cy="3346969"/>
          </a:xfrm>
          <a:prstGeom prst="rect">
            <a:avLst/>
          </a:prstGeom>
        </p:spPr>
      </p:pic>
      <p:sp>
        <p:nvSpPr>
          <p:cNvPr id="10" name="Zawartość — symbol zastępczy 14">
            <a:extLst>
              <a:ext uri="{FF2B5EF4-FFF2-40B4-BE49-F238E27FC236}">
                <a16:creationId xmlns:a16="http://schemas.microsoft.com/office/drawing/2014/main" id="{CA9615D6-B957-4C6D-83FB-51F759207FFB}"/>
              </a:ext>
            </a:extLst>
          </p:cNvPr>
          <p:cNvSpPr txBox="1">
            <a:spLocks/>
          </p:cNvSpPr>
          <p:nvPr/>
        </p:nvSpPr>
        <p:spPr>
          <a:xfrm>
            <a:off x="695325" y="2562483"/>
            <a:ext cx="4763549" cy="221279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Pewien rolnik prosi cię o pomoc w podzieleniu jego pola na jak największe równe kwadraty.</a:t>
            </a:r>
          </a:p>
          <a:p>
            <a:pPr marL="0" indent="0">
              <a:buNone/>
            </a:pPr>
            <a:r>
              <a:rPr lang="pl-PL" dirty="0"/>
              <a:t>Jak możemy znaleźć największy możliwy rozmiar kwadratu?</a:t>
            </a:r>
          </a:p>
        </p:txBody>
      </p:sp>
    </p:spTree>
    <p:extLst>
      <p:ext uri="{BB962C8B-B14F-4D97-AF65-F5344CB8AC3E}">
        <p14:creationId xmlns:p14="http://schemas.microsoft.com/office/powerpoint/2010/main" val="28736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pl-PL" dirty="0"/>
              <a:t>Jak podzielić pole?– dziel i rządź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pl-PL" noProof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E1B1524-60D8-40D9-822B-8C36CC16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6" y="3700959"/>
            <a:ext cx="5898488" cy="156211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E8BD484-706A-477E-AD18-498A963F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6" y="3086606"/>
            <a:ext cx="4619625" cy="2790825"/>
          </a:xfrm>
          <a:prstGeom prst="rect">
            <a:avLst/>
          </a:prstGeom>
        </p:spPr>
      </p:pic>
      <p:sp>
        <p:nvSpPr>
          <p:cNvPr id="12" name="Zawartość — symbol zastępczy 14">
            <a:extLst>
              <a:ext uri="{FF2B5EF4-FFF2-40B4-BE49-F238E27FC236}">
                <a16:creationId xmlns:a16="http://schemas.microsoft.com/office/drawing/2014/main" id="{A85ED7AB-B9B8-4F00-A33A-0C36CF9F33FC}"/>
              </a:ext>
            </a:extLst>
          </p:cNvPr>
          <p:cNvSpPr txBox="1">
            <a:spLocks/>
          </p:cNvSpPr>
          <p:nvPr/>
        </p:nvSpPr>
        <p:spPr>
          <a:xfrm>
            <a:off x="958147" y="2308776"/>
            <a:ext cx="5045186" cy="105191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/>
              <a:t>Przypadek podstawowy</a:t>
            </a:r>
          </a:p>
        </p:txBody>
      </p:sp>
      <p:sp>
        <p:nvSpPr>
          <p:cNvPr id="13" name="Zawartość — symbol zastępczy 14">
            <a:extLst>
              <a:ext uri="{FF2B5EF4-FFF2-40B4-BE49-F238E27FC236}">
                <a16:creationId xmlns:a16="http://schemas.microsoft.com/office/drawing/2014/main" id="{CA71982F-B074-4E0B-868C-003471760911}"/>
              </a:ext>
            </a:extLst>
          </p:cNvPr>
          <p:cNvSpPr txBox="1">
            <a:spLocks/>
          </p:cNvSpPr>
          <p:nvPr/>
        </p:nvSpPr>
        <p:spPr>
          <a:xfrm>
            <a:off x="6760724" y="2308776"/>
            <a:ext cx="5300130" cy="88531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/>
              <a:t>Przypadek rekurencyjny</a:t>
            </a:r>
          </a:p>
        </p:txBody>
      </p:sp>
    </p:spTree>
    <p:extLst>
      <p:ext uri="{BB962C8B-B14F-4D97-AF65-F5344CB8AC3E}">
        <p14:creationId xmlns:p14="http://schemas.microsoft.com/office/powerpoint/2010/main" val="25437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pl-PL" dirty="0"/>
              <a:t>Jak podzielić pole?– dziel i rządź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pl-PL" noProof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3E38DAB-1B58-48EB-BDF0-4D9FD52B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237657"/>
            <a:ext cx="4640821" cy="201078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B956230-FCDF-4348-8722-A054E30B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88" y="1834660"/>
            <a:ext cx="2495550" cy="276225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4C76E35D-6D78-4B9D-858B-A2D80AE2C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176" y="4726831"/>
            <a:ext cx="3019425" cy="20193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0A2E391-9991-4BED-81F2-04B53D2A4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366" y="4826000"/>
            <a:ext cx="1924050" cy="1895475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36F562A-AEFD-4F49-8A1A-80D484697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48" y="4332287"/>
            <a:ext cx="3848100" cy="2476500"/>
          </a:xfrm>
          <a:prstGeom prst="rect">
            <a:avLst/>
          </a:prstGeom>
        </p:spPr>
      </p:pic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7322C6C3-6180-4D5A-8668-7244A46FD16B}"/>
              </a:ext>
            </a:extLst>
          </p:cNvPr>
          <p:cNvSpPr/>
          <p:nvPr/>
        </p:nvSpPr>
        <p:spPr>
          <a:xfrm>
            <a:off x="6094413" y="2850660"/>
            <a:ext cx="834772" cy="36512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Strzałka: wygięta 25">
            <a:extLst>
              <a:ext uri="{FF2B5EF4-FFF2-40B4-BE49-F238E27FC236}">
                <a16:creationId xmlns:a16="http://schemas.microsoft.com/office/drawing/2014/main" id="{EBD12AD0-9318-43E0-99C0-0FF06D99E7E6}"/>
              </a:ext>
            </a:extLst>
          </p:cNvPr>
          <p:cNvSpPr/>
          <p:nvPr/>
        </p:nvSpPr>
        <p:spPr>
          <a:xfrm rot="5400000">
            <a:off x="10198988" y="3192236"/>
            <a:ext cx="1351639" cy="760762"/>
          </a:xfrm>
          <a:prstGeom prst="ben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: w prawo 27">
            <a:extLst>
              <a:ext uri="{FF2B5EF4-FFF2-40B4-BE49-F238E27FC236}">
                <a16:creationId xmlns:a16="http://schemas.microsoft.com/office/drawing/2014/main" id="{BF5C3FF1-5014-4233-8E9D-91E15C360163}"/>
              </a:ext>
            </a:extLst>
          </p:cNvPr>
          <p:cNvSpPr/>
          <p:nvPr/>
        </p:nvSpPr>
        <p:spPr>
          <a:xfrm rot="10800000">
            <a:off x="7802410" y="5360008"/>
            <a:ext cx="834772" cy="36512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5CD696CB-7A4F-412C-A6E7-E4C523F8F498}"/>
              </a:ext>
            </a:extLst>
          </p:cNvPr>
          <p:cNvSpPr/>
          <p:nvPr/>
        </p:nvSpPr>
        <p:spPr>
          <a:xfrm rot="10800000">
            <a:off x="4656684" y="5387974"/>
            <a:ext cx="834772" cy="36512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7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13152-C8D8-41EE-AD53-04D51F4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rtl="0"/>
            <a:r>
              <a:rPr lang="pl-PL" dirty="0"/>
              <a:t>Algorytm szybkiego sortowania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8F4AB-B5FB-4C17-8676-B8C582B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pl-PL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pl-PL" noProof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38413DC-8127-42E3-B820-2EA658B8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98" y="2179242"/>
            <a:ext cx="4743450" cy="11334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F688F28-F2EE-4DC5-91F0-688AE340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96" y="3930404"/>
            <a:ext cx="1190625" cy="108585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FD86BB2A-B25A-4C4B-9839-39B8CE2EB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965" y="4784614"/>
            <a:ext cx="1724025" cy="9525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3580470-995E-4471-940A-0BA101E9A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428" y="4539167"/>
            <a:ext cx="2038350" cy="1276350"/>
          </a:xfrm>
          <a:prstGeom prst="rect">
            <a:avLst/>
          </a:prstGeom>
        </p:spPr>
      </p:pic>
      <p:sp>
        <p:nvSpPr>
          <p:cNvPr id="20" name="Zawartość — symbol zastępczy 14">
            <a:extLst>
              <a:ext uri="{FF2B5EF4-FFF2-40B4-BE49-F238E27FC236}">
                <a16:creationId xmlns:a16="http://schemas.microsoft.com/office/drawing/2014/main" id="{8EFEF544-6363-4AD5-B631-BEE603FCCB33}"/>
              </a:ext>
            </a:extLst>
          </p:cNvPr>
          <p:cNvSpPr txBox="1">
            <a:spLocks/>
          </p:cNvSpPr>
          <p:nvPr/>
        </p:nvSpPr>
        <p:spPr>
          <a:xfrm>
            <a:off x="1084431" y="2250919"/>
            <a:ext cx="2738539" cy="124103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800" b="1" dirty="0"/>
              <a:t>Tablica do posortowania:</a:t>
            </a:r>
          </a:p>
        </p:txBody>
      </p:sp>
      <p:sp>
        <p:nvSpPr>
          <p:cNvPr id="21" name="Zawartość — symbol zastępczy 14">
            <a:extLst>
              <a:ext uri="{FF2B5EF4-FFF2-40B4-BE49-F238E27FC236}">
                <a16:creationId xmlns:a16="http://schemas.microsoft.com/office/drawing/2014/main" id="{6019AD03-280A-4238-B539-DE06E19D8DA1}"/>
              </a:ext>
            </a:extLst>
          </p:cNvPr>
          <p:cNvSpPr txBox="1">
            <a:spLocks/>
          </p:cNvSpPr>
          <p:nvPr/>
        </p:nvSpPr>
        <p:spPr>
          <a:xfrm>
            <a:off x="5087807" y="3441745"/>
            <a:ext cx="2353992" cy="52908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b="1" dirty="0"/>
              <a:t>Element osiowy</a:t>
            </a:r>
          </a:p>
        </p:txBody>
      </p:sp>
      <p:sp>
        <p:nvSpPr>
          <p:cNvPr id="22" name="Zawartość — symbol zastępczy 14">
            <a:extLst>
              <a:ext uri="{FF2B5EF4-FFF2-40B4-BE49-F238E27FC236}">
                <a16:creationId xmlns:a16="http://schemas.microsoft.com/office/drawing/2014/main" id="{B0FE0773-626B-4B34-804B-8EC26A908005}"/>
              </a:ext>
            </a:extLst>
          </p:cNvPr>
          <p:cNvSpPr txBox="1">
            <a:spLocks/>
          </p:cNvSpPr>
          <p:nvPr/>
        </p:nvSpPr>
        <p:spPr>
          <a:xfrm>
            <a:off x="379871" y="4734907"/>
            <a:ext cx="2563816" cy="105191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b="1" dirty="0"/>
              <a:t>Podtablica z elementami &lt;= 3</a:t>
            </a:r>
          </a:p>
        </p:txBody>
      </p:sp>
      <p:sp>
        <p:nvSpPr>
          <p:cNvPr id="29" name="Zawartość — symbol zastępczy 14">
            <a:extLst>
              <a:ext uri="{FF2B5EF4-FFF2-40B4-BE49-F238E27FC236}">
                <a16:creationId xmlns:a16="http://schemas.microsoft.com/office/drawing/2014/main" id="{B1B97B7F-A8D6-4590-B611-27FA6DB96D9A}"/>
              </a:ext>
            </a:extLst>
          </p:cNvPr>
          <p:cNvSpPr txBox="1">
            <a:spLocks/>
          </p:cNvSpPr>
          <p:nvPr/>
        </p:nvSpPr>
        <p:spPr>
          <a:xfrm>
            <a:off x="9628184" y="4651385"/>
            <a:ext cx="2563816" cy="105191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b="1" dirty="0"/>
              <a:t>Podtablica z elementami &gt; 3</a:t>
            </a:r>
          </a:p>
        </p:txBody>
      </p:sp>
    </p:spTree>
    <p:extLst>
      <p:ext uri="{BB962C8B-B14F-4D97-AF65-F5344CB8AC3E}">
        <p14:creationId xmlns:p14="http://schemas.microsoft.com/office/powerpoint/2010/main" val="24977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9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481_TF67498733_Win32" id="{3C8158DC-99D7-4B40-AB53-D50A4A9F589A}" vid="{34CBDA40-5732-4E22-8CCB-053341109EC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F876D-ECAD-49DD-95DE-E4DA3D4E9CA1}">
  <ds:schemaRefs>
    <ds:schemaRef ds:uri="16c05727-aa75-4e4a-9b5f-8a80a1165891"/>
    <ds:schemaRef ds:uri="http://schemas.microsoft.com/office/2006/documentManagement/types"/>
    <ds:schemaRef ds:uri="http://schemas.microsoft.com/sharepoint/v3"/>
    <ds:schemaRef ds:uri="71af3243-3dd4-4a8d-8c0d-dd76da1f02a5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Projekt kroniki</Template>
  <TotalTime>151</TotalTime>
  <Words>222</Words>
  <Application>Microsoft Office PowerPoint</Application>
  <PresentationFormat>Panoramiczny</PresentationFormat>
  <Paragraphs>46</Paragraphs>
  <Slides>12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canaro</vt:lpstr>
      <vt:lpstr>Times New Roman</vt:lpstr>
      <vt:lpstr>Univers Condensed</vt:lpstr>
      <vt:lpstr>ChronicleVTI</vt:lpstr>
      <vt:lpstr>Algorytm Szybkiego Sortowania</vt:lpstr>
      <vt:lpstr>Plan Prezentacji</vt:lpstr>
      <vt:lpstr>Gdzie jest klucz?</vt:lpstr>
      <vt:lpstr>Gdzie jest klucz? – pętla while</vt:lpstr>
      <vt:lpstr>Gdzie jest klucz? - rekurencja</vt:lpstr>
      <vt:lpstr>Jak podzielić pole?</vt:lpstr>
      <vt:lpstr>Jak podzielić pole?– dziel i rządź</vt:lpstr>
      <vt:lpstr>Jak podzielić pole?– dziel i rządź</vt:lpstr>
      <vt:lpstr>Algorytm szybkiego sortowania</vt:lpstr>
      <vt:lpstr>Algorytm szybkiego sortowania</vt:lpstr>
      <vt:lpstr>Algorytm szybkiego sortowania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Szybkiego Sortowania</dc:title>
  <dc:creator>Kacper Stanowicki</dc:creator>
  <cp:lastModifiedBy>Kacper Stanowicki</cp:lastModifiedBy>
  <cp:revision>5</cp:revision>
  <dcterms:created xsi:type="dcterms:W3CDTF">2022-03-10T19:31:00Z</dcterms:created>
  <dcterms:modified xsi:type="dcterms:W3CDTF">2022-03-11T15:26:45Z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