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B"/>
    <a:srgbClr val="FFEDDA"/>
    <a:srgbClr val="FFA1AA"/>
    <a:srgbClr val="FFD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7T21:57:48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1 672 24575,'3'-7'0,"1"-3"0,5-6 0,7-8 0,9-13 0,7-15 0,10-19 0,-5 4 0,-4 0 0,-13 24 0,-9 13 0,-4 12 0,-3 9 0,-2 5 0,0 2 0,2 0 0,0-1 0,2-1 0,-1-2 0,0 1 0,-1 0 0,1 0 0,1-1 0,-1-1 0,1 0 0,-1-1 0,-2 4 0,-1 3 0,0 4 0,1 1 0,1 7 0,5 8 0,1 12 0,5 22 0,2 15 0,1 7 0,3 13 0,-3-8 0,0-1 0,-4-13 0,-1-16 0,-6-19 0,-2-10 0,-3-11 0,0-5 0,-2-5 0,1-4 0,3-9 0,4-12 0,8-27 0,5-22 0,-6 19 0,0-3 0,-2 5 0,-1-1 0,2-7 0,-1 1 0,4-39 0,-5 9 0,-4 20 0,-5 23 0,0 25 0,0 14 0,-1 11 0,2 7 0,3 13 0,0 4 0,4 18 0,2 14 0,8 25 0,-11-32 0,1 1 0,0-2 0,0 0 0,-1 4 0,-1-2 0,3 27 0,-1-16 0,-5-24 0,-2-24 0,-3-10 0,4-15 0,2-10 0,11-16 0,3-8 0,2 3 0,-1 1 0,-5 10 0,0-2 0,-1 2 0,-1 6 0,-4 7 0,-4 9 0,-5 5 0,0 5 0,3 10 0,6 15 0,0 9 0,4 15 0,-3-1 0,0 0 0,-2-8 0,0-17 0,-5-10 0,0-10 0,-2-6 0,7-10 0,8-10 0,12-15 0,4-5 0,9-10 0,-3 9 0,-4 3 0,-9 15 0,-14 11 0,-5 6 0,-5 4 0,1 4 0,-1 7 0,3 9 0,2 10 0,-1-1 0,0 2 0,-3-10 0,-1-2 0,0-8 0,-2-5 0,6-11 0,8-12 0,11-12 0,13-17 0,0 0 0,-3 3 0,-9 9 0,-8 13 0,-1 2 0,-6 7 0,-1 3 0,-2 6 0,-4 3 0,-1 2 0,1 0 0,0 1 0,-1 2 0,3 4 0,-1 5 0,2 9 0,0 7 0,1 10 0,-1 3 0,-1 6 0,-1-3 0,0 0 0,-1-8 0,0-11 0,-3-10 0,1-10 0,0-7 0,4-10 0,10-15 0,2-6 0,5-10 0,-4 10 0,-5 5 0,-5 10 0,-6 11 0,-2 4 0,-2 3 0,2 7 0,0 7 0,4 8 0,-2 2 0,3 4 0,-3-6 0,0-1 0,-2-9 0,1-7 0,3-9 0,7-14 0,6-11 0,3-8 0,6-7 0,-6 12 0,-3 6 0,-8 13 0,-4 10 0,-4 2 0,1 1 0,0 3 0,0 1 0,3 7 0,-2 0 0,1 0 0,-2-1 0,-1-3 0,1 0 0,-1-2 0,-1-2 0,1-1 0,1-2 0,2-1 0,8-5 0,5-6 0,6-8 0,6-8 0,2-2 0,1 0 0,-9 10 0,-7 10 0,-11 8 0,-3 2 0,0 3 0,3 4 0,0 4 0,2 6 0,-2-3 0,-2 4 0,-1-4 0,-1 2 0,0-4 0,0-3 0,-1-3 0,0-4 0,-2-2 0,3-3 0,5-5 0,3-5 0,3-4 0,6-7 0,1 1 0,3-3 0,-3 7 0,-8 8 0,-6 6 0,-4 7 0,0 4 0,2 11 0,0 2 0,0 7 0,-1-4 0,-1 4 0,-2 0 0,1 5 0,-1-5 0,1-4 0,-1-12 0,0-6 0,1-8 0,4-7 0,3-8 0,4-6 0,6-11 0,1-4 0,5-8 0,-1 6 0,0 2 0,-4 11 0,2-2 0,-1 4 0,4-5 0,-2 3 0,1 1 0,-9 9 0,0 2 0,-5 8 0,1 1 0,-2 0 0,-1 3 0,-2 1 0,-1 3 0,-1 4 0,1 5 0,1 12 0,4 5 0,1 17 0,-1 8 0,0 16 0,-1 9 0,2 5 0,1-7 0,0 4 0,-1-3 0,2-2 0,1-3 0,2-15 0,-4-17 0,-1-12 0,-7-15 0,2-9 0,-1-8 0,6-16 0,11-17 0,12-29 0,-6 16 0,4-6-354,2-8 1,0-3 353,2-2 0,-2 0 0,-2 2 0,-3 4 0,7-21 0,-9 22 0,-15 38 0,-5 16 0,-5 10 0,-2 15 707,3 10-707,-1 18 0,1 9 0,-1-3 0,1 3 0,-1-16 0,2-4 0,-1-14 0,0-8 0,-2-5 0,2-3 0,-1 0 0,2-3 0,5-7 0,4-6 0,6-12 0,9-15 0,5-8 0,-1 5 0,-6 11 0,-12 20 0,-8 11 0,-2 5 0,-1 9 0,3 16 0,3 17 0,-1 12 0,-1 18 0,-3-5 0,-1 5 0,1-22 0,-1-20 0,0-20 0,3-18 0,2-10 0,8-8 0,2 0 0,6-4 0,0 7 0,-3 2 0,-5 8 0,-9 7 0,-3 3 0,0 4 0,5 12 0,7 12 0,6 14 0,1 0 0,-2-3 0,-9-13 0,-4-11 0,-4-9 0,0-9 0,3-4 0,8-12 0,7-8 0,9-11 0,5-3 0,-1 1 0,-8 11 0,-7 10 0,-10 11 0,-4 5 0,-3 6 0,3 8 0,1 5 0,5 13 0,1 2 0,-2 9 0,-1-2 0,-3 2 0,-1-8 0,-2-3 0,0-9 0,1-5 0,-3-8 0,2-6 0,2-6 0,4-7 0,5-7 0,2-4 0,7-9 0,3-7 0,3-9 0,1-7 0,-2 0 0,-4 8 0,-3 4 0,-4 10 0,-4 7 0,-4 8 0,-5 9 0,-3 5 0,0 2 0,-1 1 0,1 1 0,-1 3 0,0 4 0,1 4 0,0 9 0,1 3 0,2 16 0,0 11 0,6 13 0,3 14 0,5-5 0,-2-8 0,2-12 0,-5-14 0,-1-6 0,-5-10 0,-1-8 0,-4-8 0,0-3 0,1-5 0,4-6 0,7-11 0,2-8 0,15-24 0,5-24 0,-14 28 0,1-2 0,-1-3 0,0 0 0,13-33 0,-2 15 0,-14 29 0,-2 10 0,-9 16 0,-3 14 0,-3 15 0,1 10 0,0 14 0,0 6 0,-1 0 0,0 7 0,0-5 0,-1-2 0,1-9 0,-1-13 0,0-12 0,2-16 0,4-12 0,2-7 0,9-9 0,0 7 0,-3 6 0,-4 10 0,-7 12 0,2 11 0,3 14 0,4 13 0,3 11 0,-5-5 0,-1 2 0,-6-14 0,-1-8 0,-2-12 0,-1-7 0,1-4 0,1-1 0,2 0 0,4 0 0,0 0 0,3-1 0,-1-1 0,0-1 0,0 1 0,1 2 0,3 3 0,1 5 0,1 5 0,-3 4 0,-1 2 0,-4 1 0,0 2 0,-2-3 0,-2-2 0,-2-8 0,-1-7 0,0-13 0,4-12 0,15-18 0,19-14 0,3 7 0,11-4 0,-18 21 0,0 3 0,-10 7 0,-7 7 0,-6 6 0,-7 5 0,-3 4 0,0 3 0,1 4 0,1 5 0,0 5 0,1 3 0,-2 6 0,0 7 0,-1 11 0,0 3 0,-1-4 0,1-4 0,0-15 0,0-6 0,-1-9 0,0-6 0,-2-1 0,2-3 0,-2 2 0,1-1 0,0 0 0,1 0 0,-1 1 0,1 1 0,1 0 0,-1 1 0,-1-1 0,1-1 0,1-2 0,0-1 0,4-4 0,-1-1 0,4-5 0,0-1 0,4-7 0,3-6 0,3-5 0,-1-3 0,8-9 0,2-9 0,3-3 0,-3 5 0,-9 16 0,-8 16 0,-4 5 0,-3 4 0,-2 2 0,-1 5 0,-1 10 0,1 10 0,-1 17 0,1 1 0,-2 2 0,0-13 0,0-4 0,1-8 0,0-3 0,2-4 0,-1-2 0,0-1 0,0-3 0,0 0 0,0-1 0,2-1 0,1-1 0,1-2 0,4-4 0,2-3 0,-1 2 0,-2 1 0,-5 5 0,-2 3 0,-1 0 0,1 0 0,0 0 0,1 0 0,3 0 0,-4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406B2-55F9-C447-9161-26C9D9408077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9FAF8-8EA6-7C43-818D-567FEC83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8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A32A8-F822-4970-A7F4-68C90708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E479C-7633-D34E-8A34-761E1C0D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409837" cy="3116843"/>
          </a:xfrm>
        </p:spPr>
        <p:txBody>
          <a:bodyPr anchor="b">
            <a:normAutofit/>
          </a:bodyPr>
          <a:lstStyle/>
          <a:p>
            <a:r>
              <a:rPr lang="en-US" sz="4800" dirty="0"/>
              <a:t>Simulation Parameters</a:t>
            </a:r>
            <a:br>
              <a:rPr lang="en-US" sz="4800" dirty="0"/>
            </a:br>
            <a:r>
              <a:rPr lang="en-US" sz="4800" dirty="0"/>
              <a:t>in GROMACS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CE215-BC67-6741-85D6-44EEF4A1E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Xin Qi</a:t>
            </a:r>
          </a:p>
          <a:p>
            <a:r>
              <a:rPr lang="en-US" sz="2000" dirty="0"/>
              <a:t>MolSim115</a:t>
            </a:r>
          </a:p>
          <a:p>
            <a:r>
              <a:rPr lang="en-US" sz="2000" dirty="0"/>
              <a:t>2-5-2020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00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870DB-7DE1-8B4B-A92F-D9B37DA1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barostats</a:t>
            </a:r>
            <a:r>
              <a:rPr lang="en-US" dirty="0"/>
              <a:t> in GROMACS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18140-5C9E-2847-B642-2722D2632DAF}"/>
              </a:ext>
            </a:extLst>
          </p:cNvPr>
          <p:cNvSpPr txBox="1"/>
          <p:nvPr/>
        </p:nvSpPr>
        <p:spPr>
          <a:xfrm>
            <a:off x="627018" y="2194560"/>
            <a:ext cx="536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Apply </a:t>
            </a:r>
            <a:r>
              <a:rPr lang="en-US" b="1" dirty="0" err="1"/>
              <a:t>berendsen</a:t>
            </a:r>
            <a:r>
              <a:rPr lang="en-US" b="1" dirty="0"/>
              <a:t> in an isotropic liquid system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2EE98-6D09-DA4F-8198-62BB9E72A31F}"/>
              </a:ext>
            </a:extLst>
          </p:cNvPr>
          <p:cNvSpPr txBox="1"/>
          <p:nvPr/>
        </p:nvSpPr>
        <p:spPr>
          <a:xfrm>
            <a:off x="627017" y="2627796"/>
            <a:ext cx="7410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pcoupl</a:t>
            </a:r>
            <a:r>
              <a:rPr lang="en-US" dirty="0">
                <a:latin typeface="Courier" pitchFamily="2" charset="0"/>
              </a:rPr>
              <a:t> = Berendsen</a:t>
            </a:r>
          </a:p>
          <a:p>
            <a:r>
              <a:rPr lang="en-US" dirty="0" err="1">
                <a:latin typeface="Courier" pitchFamily="2" charset="0"/>
              </a:rPr>
              <a:t>pcoupltype</a:t>
            </a:r>
            <a:r>
              <a:rPr lang="en-US" dirty="0">
                <a:latin typeface="Courier" pitchFamily="2" charset="0"/>
              </a:rPr>
              <a:t> = isotropic</a:t>
            </a:r>
          </a:p>
          <a:p>
            <a:r>
              <a:rPr lang="en-US" dirty="0" err="1">
                <a:latin typeface="Courier" pitchFamily="2" charset="0"/>
              </a:rPr>
              <a:t>tau_p</a:t>
            </a:r>
            <a:r>
              <a:rPr lang="en-US" dirty="0">
                <a:latin typeface="Courier" pitchFamily="2" charset="0"/>
              </a:rPr>
              <a:t> = 2</a:t>
            </a:r>
          </a:p>
          <a:p>
            <a:r>
              <a:rPr lang="en-US" dirty="0">
                <a:latin typeface="Courier" pitchFamily="2" charset="0"/>
              </a:rPr>
              <a:t>compressibility = 4.5e-05</a:t>
            </a:r>
          </a:p>
          <a:p>
            <a:r>
              <a:rPr lang="en-US" dirty="0" err="1">
                <a:latin typeface="Courier" pitchFamily="2" charset="0"/>
              </a:rPr>
              <a:t>ref_p</a:t>
            </a:r>
            <a:r>
              <a:rPr lang="en-US" dirty="0">
                <a:latin typeface="Courier" pitchFamily="2" charset="0"/>
              </a:rPr>
              <a:t> =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55100-D781-924D-89BC-A316C12E1009}"/>
              </a:ext>
            </a:extLst>
          </p:cNvPr>
          <p:cNvSpPr txBox="1"/>
          <p:nvPr/>
        </p:nvSpPr>
        <p:spPr>
          <a:xfrm>
            <a:off x="627017" y="4109443"/>
            <a:ext cx="771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Apply MTTK to a solid-liquid interface and only compress the z-axis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6F0A9-ADD8-7241-BA9D-39B63E8D1BEE}"/>
              </a:ext>
            </a:extLst>
          </p:cNvPr>
          <p:cNvSpPr txBox="1"/>
          <p:nvPr/>
        </p:nvSpPr>
        <p:spPr>
          <a:xfrm>
            <a:off x="627016" y="4542679"/>
            <a:ext cx="7410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integrator = md-</a:t>
            </a:r>
            <a:r>
              <a:rPr lang="en-US" dirty="0" err="1">
                <a:latin typeface="Courier" pitchFamily="2" charset="0"/>
              </a:rPr>
              <a:t>vv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pcoupl</a:t>
            </a:r>
            <a:r>
              <a:rPr lang="en-US" dirty="0">
                <a:latin typeface="Courier" pitchFamily="2" charset="0"/>
              </a:rPr>
              <a:t> = MTTK</a:t>
            </a:r>
          </a:p>
          <a:p>
            <a:r>
              <a:rPr lang="en-US" dirty="0" err="1">
                <a:latin typeface="Courier" pitchFamily="2" charset="0"/>
              </a:rPr>
              <a:t>pcoupltype</a:t>
            </a:r>
            <a:r>
              <a:rPr lang="en-US" dirty="0">
                <a:latin typeface="Courier" pitchFamily="2" charset="0"/>
              </a:rPr>
              <a:t> = anisotropic</a:t>
            </a:r>
          </a:p>
          <a:p>
            <a:r>
              <a:rPr lang="en-US" dirty="0">
                <a:latin typeface="Courier" pitchFamily="2" charset="0"/>
              </a:rPr>
              <a:t>tau-p = 1.0 ; if dt = 0.1</a:t>
            </a:r>
          </a:p>
          <a:p>
            <a:r>
              <a:rPr lang="en-US" dirty="0">
                <a:latin typeface="Courier" pitchFamily="2" charset="0"/>
              </a:rPr>
              <a:t>ref-p = 1.0 1.0 1.0 0.0 0.0 0.0</a:t>
            </a:r>
          </a:p>
          <a:p>
            <a:r>
              <a:rPr lang="en-US" dirty="0">
                <a:latin typeface="Courier" pitchFamily="2" charset="0"/>
              </a:rPr>
              <a:t>compressibility = 0.0 0.0 4.5e-5 0.0 0.0 0.0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13529-19DA-7844-A345-340FA4073E1E}"/>
              </a:ext>
            </a:extLst>
          </p:cNvPr>
          <p:cNvSpPr txBox="1"/>
          <p:nvPr/>
        </p:nvSpPr>
        <p:spPr>
          <a:xfrm>
            <a:off x="6096000" y="4835067"/>
            <a:ext cx="510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***MTTK will not work well with any arbitrary tau-p. The rule of thumb is 1000 timesteps.</a:t>
            </a:r>
          </a:p>
        </p:txBody>
      </p:sp>
    </p:spTree>
    <p:extLst>
      <p:ext uri="{BB962C8B-B14F-4D97-AF65-F5344CB8AC3E}">
        <p14:creationId xmlns:p14="http://schemas.microsoft.com/office/powerpoint/2010/main" val="18583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E40C-808D-2E49-BCF1-D62F8E6C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latin typeface="Courier" pitchFamily="2" charset="0"/>
              </a:rPr>
              <a:t>tau</a:t>
            </a:r>
            <a:r>
              <a:rPr lang="en-US" dirty="0"/>
              <a:t>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0E2DF-5D11-444C-8892-E3F39893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22" y="2063929"/>
            <a:ext cx="7261854" cy="2267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9CA06-690D-8048-8990-75D1CF2EA035}"/>
              </a:ext>
            </a:extLst>
          </p:cNvPr>
          <p:cNvSpPr txBox="1"/>
          <p:nvPr/>
        </p:nvSpPr>
        <p:spPr>
          <a:xfrm>
            <a:off x="4768601" y="214688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tau-p = 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1EE8A-DEDD-4C43-BCA3-5EC3B560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22" y="4543438"/>
            <a:ext cx="7244425" cy="2171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A2A3A6-AAC4-254C-9540-B9831D2E7905}"/>
              </a:ext>
            </a:extLst>
          </p:cNvPr>
          <p:cNvSpPr txBox="1"/>
          <p:nvPr/>
        </p:nvSpPr>
        <p:spPr>
          <a:xfrm>
            <a:off x="4869489" y="466521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tau-p= 1.0</a:t>
            </a:r>
          </a:p>
        </p:txBody>
      </p:sp>
    </p:spTree>
    <p:extLst>
      <p:ext uri="{BB962C8B-B14F-4D97-AF65-F5344CB8AC3E}">
        <p14:creationId xmlns:p14="http://schemas.microsoft.com/office/powerpoint/2010/main" val="39805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4B64-F339-4E4D-8732-C1884B6D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searching rules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3B34-F9E8-6E49-A9D6-DCAB964DD5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Verlet scheme</a:t>
            </a:r>
          </a:p>
          <a:p>
            <a:pPr lvl="1"/>
            <a:r>
              <a:rPr lang="en-US" dirty="0"/>
              <a:t>A method to save computation power</a:t>
            </a:r>
          </a:p>
          <a:p>
            <a:pPr lvl="1"/>
            <a:r>
              <a:rPr lang="en-US" dirty="0"/>
              <a:t>For a Verlet list, we choose a length </a:t>
            </a:r>
            <a:r>
              <a:rPr lang="en-US" dirty="0" err="1"/>
              <a:t>rl</a:t>
            </a:r>
            <a:r>
              <a:rPr lang="en-US" dirty="0"/>
              <a:t> slightly larger than the cutoff distance </a:t>
            </a:r>
            <a:r>
              <a:rPr lang="en-US" dirty="0" err="1"/>
              <a:t>rc</a:t>
            </a:r>
            <a:r>
              <a:rPr lang="en-US" dirty="0"/>
              <a:t> (e.g., </a:t>
            </a:r>
            <a:r>
              <a:rPr lang="en-US" dirty="0" err="1"/>
              <a:t>rl</a:t>
            </a:r>
            <a:r>
              <a:rPr lang="en-US" dirty="0"/>
              <a:t> = 2.7</a:t>
            </a:r>
            <a:r>
              <a:rPr lang="el-GR" dirty="0"/>
              <a:t>σ </a:t>
            </a:r>
            <a:r>
              <a:rPr lang="en-US" dirty="0"/>
              <a:t>with </a:t>
            </a:r>
            <a:r>
              <a:rPr lang="en-US" dirty="0" err="1"/>
              <a:t>rc</a:t>
            </a:r>
            <a:r>
              <a:rPr lang="en-US" dirty="0"/>
              <a:t> = 2.5</a:t>
            </a:r>
            <a:r>
              <a:rPr lang="el-GR" dirty="0"/>
              <a:t>σ </a:t>
            </a:r>
            <a:r>
              <a:rPr lang="en-US" dirty="0"/>
              <a:t>for a Lennard-Jones potential), and for each particle make a list of all other particles closer than </a:t>
            </a:r>
            <a:r>
              <a:rPr lang="en-US" dirty="0" err="1"/>
              <a:t>rl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GROMACS will only need to pick atoms within the cutoff range from the list, instead of all the other atoms.</a:t>
            </a:r>
          </a:p>
          <a:p>
            <a:pPr lvl="1"/>
            <a:r>
              <a:rPr lang="en-US" dirty="0"/>
              <a:t>If the list is updated in very 10 steps, we do not need to update the Verlet list until 10 steps have been reached; otherwise, the computer will need to find atoms within the cut off in every single step.</a:t>
            </a:r>
          </a:p>
          <a:p>
            <a:pPr lvl="1"/>
            <a:r>
              <a:rPr lang="en-US" dirty="0"/>
              <a:t>This is probably the part most computational resources are spent.</a:t>
            </a:r>
          </a:p>
          <a:p>
            <a:r>
              <a:rPr lang="en-US" dirty="0"/>
              <a:t>Let’s do an exercise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441D63-3D04-D548-A7B6-F7B79B217867}"/>
              </a:ext>
            </a:extLst>
          </p:cNvPr>
          <p:cNvSpPr/>
          <p:nvPr/>
        </p:nvSpPr>
        <p:spPr>
          <a:xfrm>
            <a:off x="6199632" y="2478024"/>
            <a:ext cx="1850748" cy="19019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91056"/>
                      <a:gd name="connsiteY0" fmla="*/ 793700 h 1587399"/>
                      <a:gd name="connsiteX1" fmla="*/ 795528 w 1591056"/>
                      <a:gd name="connsiteY1" fmla="*/ 0 h 1587399"/>
                      <a:gd name="connsiteX2" fmla="*/ 1591056 w 1591056"/>
                      <a:gd name="connsiteY2" fmla="*/ 793700 h 1587399"/>
                      <a:gd name="connsiteX3" fmla="*/ 795528 w 1591056"/>
                      <a:gd name="connsiteY3" fmla="*/ 1587400 h 1587399"/>
                      <a:gd name="connsiteX4" fmla="*/ 0 w 1591056"/>
                      <a:gd name="connsiteY4" fmla="*/ 793700 h 1587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056" h="1587399" extrusionOk="0">
                        <a:moveTo>
                          <a:pt x="0" y="793700"/>
                        </a:moveTo>
                        <a:cubicBezTo>
                          <a:pt x="-75194" y="308971"/>
                          <a:pt x="308016" y="18073"/>
                          <a:pt x="795528" y="0"/>
                        </a:cubicBezTo>
                        <a:cubicBezTo>
                          <a:pt x="1362814" y="26932"/>
                          <a:pt x="1554502" y="356514"/>
                          <a:pt x="1591056" y="793700"/>
                        </a:cubicBezTo>
                        <a:cubicBezTo>
                          <a:pt x="1575439" y="1247298"/>
                          <a:pt x="1223071" y="1652704"/>
                          <a:pt x="795528" y="1587400"/>
                        </a:cubicBezTo>
                        <a:cubicBezTo>
                          <a:pt x="345425" y="1581521"/>
                          <a:pt x="93446" y="1276697"/>
                          <a:pt x="0" y="7937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49FD5-E640-124F-B3E1-7DB9C1DED8D6}"/>
              </a:ext>
            </a:extLst>
          </p:cNvPr>
          <p:cNvSpPr/>
          <p:nvPr/>
        </p:nvSpPr>
        <p:spPr>
          <a:xfrm>
            <a:off x="6498337" y="2784044"/>
            <a:ext cx="1255105" cy="129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0B2AA-D65F-984A-8B14-73577716DD99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6498337" y="3429000"/>
            <a:ext cx="626670" cy="3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301216-8979-C843-BE07-0F3FF4FFAB74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6470668" y="2756559"/>
            <a:ext cx="654338" cy="672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D3762A-1156-C845-9E20-E4B7574473E0}"/>
              </a:ext>
            </a:extLst>
          </p:cNvPr>
          <p:cNvSpPr/>
          <p:nvPr/>
        </p:nvSpPr>
        <p:spPr>
          <a:xfrm>
            <a:off x="6498336" y="2599035"/>
            <a:ext cx="626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2.7</a:t>
            </a:r>
            <a:r>
              <a:rPr lang="el-GR" sz="1200" dirty="0">
                <a:solidFill>
                  <a:srgbClr val="7030A0"/>
                </a:solidFill>
              </a:rPr>
              <a:t>σ 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42A26F-2788-E746-9A57-DEEB2DAE4BFA}"/>
              </a:ext>
            </a:extLst>
          </p:cNvPr>
          <p:cNvSpPr/>
          <p:nvPr/>
        </p:nvSpPr>
        <p:spPr>
          <a:xfrm>
            <a:off x="6498336" y="3448025"/>
            <a:ext cx="626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2.</a:t>
            </a:r>
            <a:r>
              <a:rPr lang="en-US" altLang="zh-CN" sz="1200" dirty="0">
                <a:solidFill>
                  <a:srgbClr val="7030A0"/>
                </a:solidFill>
              </a:rPr>
              <a:t>5</a:t>
            </a:r>
            <a:r>
              <a:rPr lang="el-GR" sz="1200" dirty="0">
                <a:solidFill>
                  <a:srgbClr val="7030A0"/>
                </a:solidFill>
              </a:rPr>
              <a:t>σ 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1D9B0D-FC1F-2748-B1ED-96E63FC625CC}"/>
              </a:ext>
            </a:extLst>
          </p:cNvPr>
          <p:cNvSpPr/>
          <p:nvPr/>
        </p:nvSpPr>
        <p:spPr>
          <a:xfrm>
            <a:off x="7056426" y="3363501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8DA553-BF57-E844-93A4-46261FA02E73}"/>
              </a:ext>
            </a:extLst>
          </p:cNvPr>
          <p:cNvSpPr/>
          <p:nvPr/>
        </p:nvSpPr>
        <p:spPr>
          <a:xfrm>
            <a:off x="7152675" y="2985132"/>
            <a:ext cx="137160" cy="134636"/>
          </a:xfrm>
          <a:prstGeom prst="ellipse">
            <a:avLst/>
          </a:prstGeom>
          <a:solidFill>
            <a:srgbClr val="FFD2D0"/>
          </a:solidFill>
          <a:ln>
            <a:solidFill>
              <a:srgbClr val="FFA1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457C43-70FC-464B-9ECE-A7EE64641181}"/>
              </a:ext>
            </a:extLst>
          </p:cNvPr>
          <p:cNvSpPr/>
          <p:nvPr/>
        </p:nvSpPr>
        <p:spPr>
          <a:xfrm>
            <a:off x="6702244" y="2165011"/>
            <a:ext cx="84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step = 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763C88-B070-714A-93D5-E2DA8AE6B804}"/>
              </a:ext>
            </a:extLst>
          </p:cNvPr>
          <p:cNvSpPr/>
          <p:nvPr/>
        </p:nvSpPr>
        <p:spPr>
          <a:xfrm>
            <a:off x="7450533" y="3275911"/>
            <a:ext cx="137160" cy="134636"/>
          </a:xfrm>
          <a:prstGeom prst="ellipse">
            <a:avLst/>
          </a:prstGeom>
          <a:solidFill>
            <a:srgbClr val="FFEDDA"/>
          </a:solidFill>
          <a:ln>
            <a:solidFill>
              <a:srgbClr val="FFE9A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C697B4-A856-C44F-AF7F-1EC98496286E}"/>
              </a:ext>
            </a:extLst>
          </p:cNvPr>
          <p:cNvSpPr/>
          <p:nvPr/>
        </p:nvSpPr>
        <p:spPr>
          <a:xfrm>
            <a:off x="6975349" y="3781832"/>
            <a:ext cx="137160" cy="1346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520BCC-3A2B-1C4E-84F8-FD392A690D3E}"/>
              </a:ext>
            </a:extLst>
          </p:cNvPr>
          <p:cNvSpPr/>
          <p:nvPr/>
        </p:nvSpPr>
        <p:spPr>
          <a:xfrm>
            <a:off x="7753442" y="3725024"/>
            <a:ext cx="137160" cy="1346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4D65DE-BFE2-D646-8CDD-16F7144C5CC0}"/>
              </a:ext>
            </a:extLst>
          </p:cNvPr>
          <p:cNvSpPr/>
          <p:nvPr/>
        </p:nvSpPr>
        <p:spPr>
          <a:xfrm>
            <a:off x="6353390" y="3052450"/>
            <a:ext cx="137160" cy="134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747816-992D-184A-A6D1-BA0F9AFB27C4}"/>
              </a:ext>
            </a:extLst>
          </p:cNvPr>
          <p:cNvSpPr/>
          <p:nvPr/>
        </p:nvSpPr>
        <p:spPr>
          <a:xfrm>
            <a:off x="9110962" y="2478024"/>
            <a:ext cx="1850748" cy="19019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91056"/>
                      <a:gd name="connsiteY0" fmla="*/ 793700 h 1587399"/>
                      <a:gd name="connsiteX1" fmla="*/ 795528 w 1591056"/>
                      <a:gd name="connsiteY1" fmla="*/ 0 h 1587399"/>
                      <a:gd name="connsiteX2" fmla="*/ 1591056 w 1591056"/>
                      <a:gd name="connsiteY2" fmla="*/ 793700 h 1587399"/>
                      <a:gd name="connsiteX3" fmla="*/ 795528 w 1591056"/>
                      <a:gd name="connsiteY3" fmla="*/ 1587400 h 1587399"/>
                      <a:gd name="connsiteX4" fmla="*/ 0 w 1591056"/>
                      <a:gd name="connsiteY4" fmla="*/ 793700 h 1587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056" h="1587399" extrusionOk="0">
                        <a:moveTo>
                          <a:pt x="0" y="793700"/>
                        </a:moveTo>
                        <a:cubicBezTo>
                          <a:pt x="-75194" y="308971"/>
                          <a:pt x="308016" y="18073"/>
                          <a:pt x="795528" y="0"/>
                        </a:cubicBezTo>
                        <a:cubicBezTo>
                          <a:pt x="1362814" y="26932"/>
                          <a:pt x="1554502" y="356514"/>
                          <a:pt x="1591056" y="793700"/>
                        </a:cubicBezTo>
                        <a:cubicBezTo>
                          <a:pt x="1575439" y="1247298"/>
                          <a:pt x="1223071" y="1652704"/>
                          <a:pt x="795528" y="1587400"/>
                        </a:cubicBezTo>
                        <a:cubicBezTo>
                          <a:pt x="345425" y="1581521"/>
                          <a:pt x="93446" y="1276697"/>
                          <a:pt x="0" y="7937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A684EF-1FFB-3444-8632-00593EA95D58}"/>
              </a:ext>
            </a:extLst>
          </p:cNvPr>
          <p:cNvSpPr/>
          <p:nvPr/>
        </p:nvSpPr>
        <p:spPr>
          <a:xfrm>
            <a:off x="9409667" y="2784044"/>
            <a:ext cx="1255105" cy="129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B97193-DA19-694E-AA56-575444DD8951}"/>
              </a:ext>
            </a:extLst>
          </p:cNvPr>
          <p:cNvSpPr/>
          <p:nvPr/>
        </p:nvSpPr>
        <p:spPr>
          <a:xfrm>
            <a:off x="9967756" y="3363501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2EA260-BB23-BB44-A8C2-50AE7992DE3E}"/>
              </a:ext>
            </a:extLst>
          </p:cNvPr>
          <p:cNvSpPr/>
          <p:nvPr/>
        </p:nvSpPr>
        <p:spPr>
          <a:xfrm>
            <a:off x="10064005" y="2985132"/>
            <a:ext cx="137160" cy="134636"/>
          </a:xfrm>
          <a:prstGeom prst="ellipse">
            <a:avLst/>
          </a:prstGeom>
          <a:solidFill>
            <a:srgbClr val="FFD2D0"/>
          </a:solidFill>
          <a:ln>
            <a:solidFill>
              <a:srgbClr val="FFA1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DEC44B-8114-5748-A70D-A02E4B579AF4}"/>
              </a:ext>
            </a:extLst>
          </p:cNvPr>
          <p:cNvSpPr/>
          <p:nvPr/>
        </p:nvSpPr>
        <p:spPr>
          <a:xfrm>
            <a:off x="9613574" y="2165011"/>
            <a:ext cx="84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step =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643095-5FB3-174A-A35A-36322E0C1A5E}"/>
              </a:ext>
            </a:extLst>
          </p:cNvPr>
          <p:cNvSpPr/>
          <p:nvPr/>
        </p:nvSpPr>
        <p:spPr>
          <a:xfrm>
            <a:off x="10690835" y="3052450"/>
            <a:ext cx="137160" cy="134636"/>
          </a:xfrm>
          <a:prstGeom prst="ellipse">
            <a:avLst/>
          </a:prstGeom>
          <a:solidFill>
            <a:srgbClr val="FFEDDA"/>
          </a:solidFill>
          <a:ln>
            <a:solidFill>
              <a:srgbClr val="FFE9A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0BA125-2390-2043-9406-A2524759E17E}"/>
              </a:ext>
            </a:extLst>
          </p:cNvPr>
          <p:cNvSpPr/>
          <p:nvPr/>
        </p:nvSpPr>
        <p:spPr>
          <a:xfrm>
            <a:off x="9476414" y="3979342"/>
            <a:ext cx="137160" cy="1346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C652D0-7218-1D47-A4A6-3C434C909B9A}"/>
              </a:ext>
            </a:extLst>
          </p:cNvPr>
          <p:cNvSpPr/>
          <p:nvPr/>
        </p:nvSpPr>
        <p:spPr>
          <a:xfrm>
            <a:off x="10224703" y="3611251"/>
            <a:ext cx="137160" cy="1346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7FB904-D7E6-934E-9153-F7C98F1EA4F4}"/>
              </a:ext>
            </a:extLst>
          </p:cNvPr>
          <p:cNvSpPr/>
          <p:nvPr/>
        </p:nvSpPr>
        <p:spPr>
          <a:xfrm>
            <a:off x="9621262" y="3201860"/>
            <a:ext cx="137160" cy="134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4ACCA6-683B-7344-8FBA-253E419C4D44}"/>
              </a:ext>
            </a:extLst>
          </p:cNvPr>
          <p:cNvSpPr/>
          <p:nvPr/>
        </p:nvSpPr>
        <p:spPr>
          <a:xfrm>
            <a:off x="6201404" y="4808825"/>
            <a:ext cx="1850748" cy="19019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91056"/>
                      <a:gd name="connsiteY0" fmla="*/ 793700 h 1587399"/>
                      <a:gd name="connsiteX1" fmla="*/ 795528 w 1591056"/>
                      <a:gd name="connsiteY1" fmla="*/ 0 h 1587399"/>
                      <a:gd name="connsiteX2" fmla="*/ 1591056 w 1591056"/>
                      <a:gd name="connsiteY2" fmla="*/ 793700 h 1587399"/>
                      <a:gd name="connsiteX3" fmla="*/ 795528 w 1591056"/>
                      <a:gd name="connsiteY3" fmla="*/ 1587400 h 1587399"/>
                      <a:gd name="connsiteX4" fmla="*/ 0 w 1591056"/>
                      <a:gd name="connsiteY4" fmla="*/ 793700 h 1587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056" h="1587399" extrusionOk="0">
                        <a:moveTo>
                          <a:pt x="0" y="793700"/>
                        </a:moveTo>
                        <a:cubicBezTo>
                          <a:pt x="-75194" y="308971"/>
                          <a:pt x="308016" y="18073"/>
                          <a:pt x="795528" y="0"/>
                        </a:cubicBezTo>
                        <a:cubicBezTo>
                          <a:pt x="1362814" y="26932"/>
                          <a:pt x="1554502" y="356514"/>
                          <a:pt x="1591056" y="793700"/>
                        </a:cubicBezTo>
                        <a:cubicBezTo>
                          <a:pt x="1575439" y="1247298"/>
                          <a:pt x="1223071" y="1652704"/>
                          <a:pt x="795528" y="1587400"/>
                        </a:cubicBezTo>
                        <a:cubicBezTo>
                          <a:pt x="345425" y="1581521"/>
                          <a:pt x="93446" y="1276697"/>
                          <a:pt x="0" y="7937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F4B7C6-398C-9F44-B80C-3BCC5130AA49}"/>
              </a:ext>
            </a:extLst>
          </p:cNvPr>
          <p:cNvSpPr/>
          <p:nvPr/>
        </p:nvSpPr>
        <p:spPr>
          <a:xfrm>
            <a:off x="6500109" y="5114845"/>
            <a:ext cx="1255105" cy="129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F37BE8-6642-704C-9F96-C8B1EB76D85C}"/>
              </a:ext>
            </a:extLst>
          </p:cNvPr>
          <p:cNvSpPr/>
          <p:nvPr/>
        </p:nvSpPr>
        <p:spPr>
          <a:xfrm>
            <a:off x="7058198" y="5694302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7DDB3F-D9D8-0B43-B9E5-BCFCDC80E3C8}"/>
              </a:ext>
            </a:extLst>
          </p:cNvPr>
          <p:cNvSpPr/>
          <p:nvPr/>
        </p:nvSpPr>
        <p:spPr>
          <a:xfrm>
            <a:off x="7154447" y="5315933"/>
            <a:ext cx="137160" cy="134636"/>
          </a:xfrm>
          <a:prstGeom prst="ellipse">
            <a:avLst/>
          </a:prstGeom>
          <a:solidFill>
            <a:srgbClr val="FFD2D0"/>
          </a:solidFill>
          <a:ln>
            <a:solidFill>
              <a:srgbClr val="FFA1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4D3FF3-D2A6-8544-B418-8ED6B1966D7D}"/>
              </a:ext>
            </a:extLst>
          </p:cNvPr>
          <p:cNvSpPr/>
          <p:nvPr/>
        </p:nvSpPr>
        <p:spPr>
          <a:xfrm>
            <a:off x="6704016" y="4495812"/>
            <a:ext cx="84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step = 10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164AAE-E90F-3C4E-8331-DC181F70B733}"/>
              </a:ext>
            </a:extLst>
          </p:cNvPr>
          <p:cNvSpPr/>
          <p:nvPr/>
        </p:nvSpPr>
        <p:spPr>
          <a:xfrm>
            <a:off x="8011240" y="4980209"/>
            <a:ext cx="137160" cy="134636"/>
          </a:xfrm>
          <a:prstGeom prst="ellipse">
            <a:avLst/>
          </a:prstGeom>
          <a:solidFill>
            <a:srgbClr val="FFEDDA"/>
          </a:solidFill>
          <a:ln>
            <a:solidFill>
              <a:srgbClr val="FFE9A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94F9DC-6F0B-8948-9DD6-40674113F1B2}"/>
              </a:ext>
            </a:extLst>
          </p:cNvPr>
          <p:cNvSpPr/>
          <p:nvPr/>
        </p:nvSpPr>
        <p:spPr>
          <a:xfrm>
            <a:off x="6470668" y="6245201"/>
            <a:ext cx="137160" cy="1346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47A3E0-B74E-8444-B122-736C7A3EFC42}"/>
              </a:ext>
            </a:extLst>
          </p:cNvPr>
          <p:cNvSpPr/>
          <p:nvPr/>
        </p:nvSpPr>
        <p:spPr>
          <a:xfrm>
            <a:off x="7426006" y="5771831"/>
            <a:ext cx="137160" cy="1346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E40A98-F937-ED48-A8F5-311305DF8040}"/>
              </a:ext>
            </a:extLst>
          </p:cNvPr>
          <p:cNvSpPr/>
          <p:nvPr/>
        </p:nvSpPr>
        <p:spPr>
          <a:xfrm>
            <a:off x="6975349" y="6141219"/>
            <a:ext cx="137160" cy="134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997E00-DA28-924C-ADEF-BED94A3CE28F}"/>
              </a:ext>
            </a:extLst>
          </p:cNvPr>
          <p:cNvSpPr/>
          <p:nvPr/>
        </p:nvSpPr>
        <p:spPr>
          <a:xfrm>
            <a:off x="9235290" y="3187086"/>
            <a:ext cx="137160" cy="13463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CCF294-D15F-4141-B533-2C26F64E07BF}"/>
              </a:ext>
            </a:extLst>
          </p:cNvPr>
          <p:cNvSpPr/>
          <p:nvPr/>
        </p:nvSpPr>
        <p:spPr>
          <a:xfrm>
            <a:off x="6353390" y="5423581"/>
            <a:ext cx="137160" cy="13463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7561B6-0249-AE42-9548-070C9EA578E6}"/>
              </a:ext>
            </a:extLst>
          </p:cNvPr>
          <p:cNvSpPr/>
          <p:nvPr/>
        </p:nvSpPr>
        <p:spPr>
          <a:xfrm>
            <a:off x="9110962" y="4808825"/>
            <a:ext cx="1850748" cy="19019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91056"/>
                      <a:gd name="connsiteY0" fmla="*/ 793700 h 1587399"/>
                      <a:gd name="connsiteX1" fmla="*/ 795528 w 1591056"/>
                      <a:gd name="connsiteY1" fmla="*/ 0 h 1587399"/>
                      <a:gd name="connsiteX2" fmla="*/ 1591056 w 1591056"/>
                      <a:gd name="connsiteY2" fmla="*/ 793700 h 1587399"/>
                      <a:gd name="connsiteX3" fmla="*/ 795528 w 1591056"/>
                      <a:gd name="connsiteY3" fmla="*/ 1587400 h 1587399"/>
                      <a:gd name="connsiteX4" fmla="*/ 0 w 1591056"/>
                      <a:gd name="connsiteY4" fmla="*/ 793700 h 1587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056" h="1587399" extrusionOk="0">
                        <a:moveTo>
                          <a:pt x="0" y="793700"/>
                        </a:moveTo>
                        <a:cubicBezTo>
                          <a:pt x="-75194" y="308971"/>
                          <a:pt x="308016" y="18073"/>
                          <a:pt x="795528" y="0"/>
                        </a:cubicBezTo>
                        <a:cubicBezTo>
                          <a:pt x="1362814" y="26932"/>
                          <a:pt x="1554502" y="356514"/>
                          <a:pt x="1591056" y="793700"/>
                        </a:cubicBezTo>
                        <a:cubicBezTo>
                          <a:pt x="1575439" y="1247298"/>
                          <a:pt x="1223071" y="1652704"/>
                          <a:pt x="795528" y="1587400"/>
                        </a:cubicBezTo>
                        <a:cubicBezTo>
                          <a:pt x="345425" y="1581521"/>
                          <a:pt x="93446" y="1276697"/>
                          <a:pt x="0" y="7937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B34B12-16DA-9F45-A15F-4B7428085628}"/>
              </a:ext>
            </a:extLst>
          </p:cNvPr>
          <p:cNvSpPr/>
          <p:nvPr/>
        </p:nvSpPr>
        <p:spPr>
          <a:xfrm>
            <a:off x="9409667" y="5114845"/>
            <a:ext cx="1255105" cy="129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D36317-1C0A-9D4F-BFAC-E8C0139FBB0D}"/>
              </a:ext>
            </a:extLst>
          </p:cNvPr>
          <p:cNvSpPr/>
          <p:nvPr/>
        </p:nvSpPr>
        <p:spPr>
          <a:xfrm>
            <a:off x="9967756" y="5694302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9089A60-FBD4-A24C-9E0D-CCE3EAD3F1F7}"/>
              </a:ext>
            </a:extLst>
          </p:cNvPr>
          <p:cNvSpPr/>
          <p:nvPr/>
        </p:nvSpPr>
        <p:spPr>
          <a:xfrm>
            <a:off x="10254233" y="4950953"/>
            <a:ext cx="137160" cy="134636"/>
          </a:xfrm>
          <a:prstGeom prst="ellipse">
            <a:avLst/>
          </a:prstGeom>
          <a:solidFill>
            <a:srgbClr val="FFD2D0"/>
          </a:solidFill>
          <a:ln>
            <a:solidFill>
              <a:srgbClr val="FFA1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13E622-7DF8-9A43-8DEC-75363973ED7A}"/>
              </a:ext>
            </a:extLst>
          </p:cNvPr>
          <p:cNvSpPr/>
          <p:nvPr/>
        </p:nvSpPr>
        <p:spPr>
          <a:xfrm>
            <a:off x="9613574" y="4495812"/>
            <a:ext cx="84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step = 15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00F6C1-8478-7B42-98EB-6C34EBE5064C}"/>
              </a:ext>
            </a:extLst>
          </p:cNvPr>
          <p:cNvSpPr/>
          <p:nvPr/>
        </p:nvSpPr>
        <p:spPr>
          <a:xfrm>
            <a:off x="10920798" y="4980209"/>
            <a:ext cx="137160" cy="134636"/>
          </a:xfrm>
          <a:prstGeom prst="ellipse">
            <a:avLst/>
          </a:prstGeom>
          <a:solidFill>
            <a:srgbClr val="FFEDDA"/>
          </a:solidFill>
          <a:ln>
            <a:solidFill>
              <a:srgbClr val="FFE9A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955921-5DAD-EA4A-A239-93C4A2DC31AF}"/>
              </a:ext>
            </a:extLst>
          </p:cNvPr>
          <p:cNvSpPr/>
          <p:nvPr/>
        </p:nvSpPr>
        <p:spPr>
          <a:xfrm>
            <a:off x="10254233" y="5446911"/>
            <a:ext cx="137160" cy="1346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318AC7-C527-D440-BA18-966B085E93EB}"/>
              </a:ext>
            </a:extLst>
          </p:cNvPr>
          <p:cNvSpPr/>
          <p:nvPr/>
        </p:nvSpPr>
        <p:spPr>
          <a:xfrm>
            <a:off x="10335564" y="5771831"/>
            <a:ext cx="137160" cy="1346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839A5FA-8D81-2241-829F-57037C6AA586}"/>
              </a:ext>
            </a:extLst>
          </p:cNvPr>
          <p:cNvSpPr/>
          <p:nvPr/>
        </p:nvSpPr>
        <p:spPr>
          <a:xfrm>
            <a:off x="9884907" y="6141219"/>
            <a:ext cx="137160" cy="134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61E436-4A97-E54E-8D28-253DA1821894}"/>
              </a:ext>
            </a:extLst>
          </p:cNvPr>
          <p:cNvSpPr/>
          <p:nvPr/>
        </p:nvSpPr>
        <p:spPr>
          <a:xfrm>
            <a:off x="9569079" y="5553216"/>
            <a:ext cx="137160" cy="13463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6A0C4E-5979-1E49-AC64-91A1545BB036}"/>
              </a:ext>
            </a:extLst>
          </p:cNvPr>
          <p:cNvSpPr/>
          <p:nvPr/>
        </p:nvSpPr>
        <p:spPr>
          <a:xfrm>
            <a:off x="6175535" y="2756559"/>
            <a:ext cx="137160" cy="13463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4B64-F339-4E4D-8732-C1884B6D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searching rules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3B34-F9E8-6E49-A9D6-DCAB964DD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985" y="2403483"/>
            <a:ext cx="5869770" cy="289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cutoff-scheme = Verlet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</a:rPr>
              <a:t>rlist</a:t>
            </a:r>
            <a:r>
              <a:rPr lang="en-US" sz="1400" dirty="0">
                <a:latin typeface="Courier" pitchFamily="2" charset="0"/>
              </a:rPr>
              <a:t>	= 1.30 ; list distance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</a:rPr>
              <a:t>nstlist</a:t>
            </a:r>
            <a:r>
              <a:rPr lang="en-US" sz="1400" dirty="0">
                <a:latin typeface="Courier" pitchFamily="2" charset="0"/>
              </a:rPr>
              <a:t> = 10 ; update list every 10 steps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</a:rPr>
              <a:t>ns_type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>
                <a:latin typeface="Courier" pitchFamily="2" charset="0"/>
              </a:rPr>
              <a:t>= grid </a:t>
            </a:r>
            <a:r>
              <a:rPr lang="en-US" sz="1400" dirty="0">
                <a:latin typeface="Courier" pitchFamily="2" charset="0"/>
              </a:rPr>
              <a:t>; efficiently check atoms the list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</a:rPr>
              <a:t>pbc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xyz</a:t>
            </a:r>
            <a:r>
              <a:rPr lang="en-US" sz="1400" dirty="0">
                <a:latin typeface="Courier" pitchFamily="2" charset="0"/>
              </a:rPr>
              <a:t> ; simulation box is 3D periodic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</a:rPr>
              <a:t>periodic_molecules</a:t>
            </a:r>
            <a:r>
              <a:rPr lang="en-US" sz="1400" dirty="0">
                <a:latin typeface="Courier" pitchFamily="2" charset="0"/>
              </a:rPr>
              <a:t> = no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441D63-3D04-D548-A7B6-F7B79B217867}"/>
              </a:ext>
            </a:extLst>
          </p:cNvPr>
          <p:cNvSpPr/>
          <p:nvPr/>
        </p:nvSpPr>
        <p:spPr>
          <a:xfrm>
            <a:off x="6199632" y="2478024"/>
            <a:ext cx="1850748" cy="19019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91056"/>
                      <a:gd name="connsiteY0" fmla="*/ 793700 h 1587399"/>
                      <a:gd name="connsiteX1" fmla="*/ 795528 w 1591056"/>
                      <a:gd name="connsiteY1" fmla="*/ 0 h 1587399"/>
                      <a:gd name="connsiteX2" fmla="*/ 1591056 w 1591056"/>
                      <a:gd name="connsiteY2" fmla="*/ 793700 h 1587399"/>
                      <a:gd name="connsiteX3" fmla="*/ 795528 w 1591056"/>
                      <a:gd name="connsiteY3" fmla="*/ 1587400 h 1587399"/>
                      <a:gd name="connsiteX4" fmla="*/ 0 w 1591056"/>
                      <a:gd name="connsiteY4" fmla="*/ 793700 h 1587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056" h="1587399" extrusionOk="0">
                        <a:moveTo>
                          <a:pt x="0" y="793700"/>
                        </a:moveTo>
                        <a:cubicBezTo>
                          <a:pt x="-75194" y="308971"/>
                          <a:pt x="308016" y="18073"/>
                          <a:pt x="795528" y="0"/>
                        </a:cubicBezTo>
                        <a:cubicBezTo>
                          <a:pt x="1362814" y="26932"/>
                          <a:pt x="1554502" y="356514"/>
                          <a:pt x="1591056" y="793700"/>
                        </a:cubicBezTo>
                        <a:cubicBezTo>
                          <a:pt x="1575439" y="1247298"/>
                          <a:pt x="1223071" y="1652704"/>
                          <a:pt x="795528" y="1587400"/>
                        </a:cubicBezTo>
                        <a:cubicBezTo>
                          <a:pt x="345425" y="1581521"/>
                          <a:pt x="93446" y="1276697"/>
                          <a:pt x="0" y="7937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49FD5-E640-124F-B3E1-7DB9C1DED8D6}"/>
              </a:ext>
            </a:extLst>
          </p:cNvPr>
          <p:cNvSpPr/>
          <p:nvPr/>
        </p:nvSpPr>
        <p:spPr>
          <a:xfrm>
            <a:off x="6498337" y="2784044"/>
            <a:ext cx="1255105" cy="129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0B2AA-D65F-984A-8B14-73577716DD99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6498337" y="3429000"/>
            <a:ext cx="626670" cy="3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301216-8979-C843-BE07-0F3FF4FFAB74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6470668" y="2756559"/>
            <a:ext cx="654338" cy="672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D3762A-1156-C845-9E20-E4B7574473E0}"/>
              </a:ext>
            </a:extLst>
          </p:cNvPr>
          <p:cNvSpPr/>
          <p:nvPr/>
        </p:nvSpPr>
        <p:spPr>
          <a:xfrm>
            <a:off x="6498336" y="2599035"/>
            <a:ext cx="626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2.7</a:t>
            </a:r>
            <a:r>
              <a:rPr lang="el-GR" sz="1200" dirty="0">
                <a:solidFill>
                  <a:srgbClr val="7030A0"/>
                </a:solidFill>
              </a:rPr>
              <a:t>σ 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42A26F-2788-E746-9A57-DEEB2DAE4BFA}"/>
              </a:ext>
            </a:extLst>
          </p:cNvPr>
          <p:cNvSpPr/>
          <p:nvPr/>
        </p:nvSpPr>
        <p:spPr>
          <a:xfrm>
            <a:off x="6498336" y="3448025"/>
            <a:ext cx="626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2.</a:t>
            </a:r>
            <a:r>
              <a:rPr lang="en-US" altLang="zh-CN" sz="1200" dirty="0">
                <a:solidFill>
                  <a:srgbClr val="7030A0"/>
                </a:solidFill>
              </a:rPr>
              <a:t>5</a:t>
            </a:r>
            <a:r>
              <a:rPr lang="el-GR" sz="1200" dirty="0">
                <a:solidFill>
                  <a:srgbClr val="7030A0"/>
                </a:solidFill>
              </a:rPr>
              <a:t>σ 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1D9B0D-FC1F-2748-B1ED-96E63FC625CC}"/>
              </a:ext>
            </a:extLst>
          </p:cNvPr>
          <p:cNvSpPr/>
          <p:nvPr/>
        </p:nvSpPr>
        <p:spPr>
          <a:xfrm>
            <a:off x="7056426" y="3363501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8DA553-BF57-E844-93A4-46261FA02E73}"/>
              </a:ext>
            </a:extLst>
          </p:cNvPr>
          <p:cNvSpPr/>
          <p:nvPr/>
        </p:nvSpPr>
        <p:spPr>
          <a:xfrm>
            <a:off x="7152675" y="2985132"/>
            <a:ext cx="137160" cy="134636"/>
          </a:xfrm>
          <a:prstGeom prst="ellipse">
            <a:avLst/>
          </a:prstGeom>
          <a:solidFill>
            <a:srgbClr val="FFD2D0"/>
          </a:solidFill>
          <a:ln>
            <a:solidFill>
              <a:srgbClr val="FFA1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457C43-70FC-464B-9ECE-A7EE64641181}"/>
              </a:ext>
            </a:extLst>
          </p:cNvPr>
          <p:cNvSpPr/>
          <p:nvPr/>
        </p:nvSpPr>
        <p:spPr>
          <a:xfrm>
            <a:off x="6702244" y="2165011"/>
            <a:ext cx="84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step = 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763C88-B070-714A-93D5-E2DA8AE6B804}"/>
              </a:ext>
            </a:extLst>
          </p:cNvPr>
          <p:cNvSpPr/>
          <p:nvPr/>
        </p:nvSpPr>
        <p:spPr>
          <a:xfrm>
            <a:off x="7450533" y="3275911"/>
            <a:ext cx="137160" cy="134636"/>
          </a:xfrm>
          <a:prstGeom prst="ellipse">
            <a:avLst/>
          </a:prstGeom>
          <a:solidFill>
            <a:srgbClr val="FFEDDA"/>
          </a:solidFill>
          <a:ln>
            <a:solidFill>
              <a:srgbClr val="FFE9A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C697B4-A856-C44F-AF7F-1EC98496286E}"/>
              </a:ext>
            </a:extLst>
          </p:cNvPr>
          <p:cNvSpPr/>
          <p:nvPr/>
        </p:nvSpPr>
        <p:spPr>
          <a:xfrm>
            <a:off x="6975349" y="3781832"/>
            <a:ext cx="137160" cy="1346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520BCC-3A2B-1C4E-84F8-FD392A690D3E}"/>
              </a:ext>
            </a:extLst>
          </p:cNvPr>
          <p:cNvSpPr/>
          <p:nvPr/>
        </p:nvSpPr>
        <p:spPr>
          <a:xfrm>
            <a:off x="7753442" y="3725024"/>
            <a:ext cx="137160" cy="1346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4D65DE-BFE2-D646-8CDD-16F7144C5CC0}"/>
              </a:ext>
            </a:extLst>
          </p:cNvPr>
          <p:cNvSpPr/>
          <p:nvPr/>
        </p:nvSpPr>
        <p:spPr>
          <a:xfrm>
            <a:off x="6353390" y="3052450"/>
            <a:ext cx="137160" cy="134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747816-992D-184A-A6D1-BA0F9AFB27C4}"/>
              </a:ext>
            </a:extLst>
          </p:cNvPr>
          <p:cNvSpPr/>
          <p:nvPr/>
        </p:nvSpPr>
        <p:spPr>
          <a:xfrm>
            <a:off x="9110962" y="2478024"/>
            <a:ext cx="1850748" cy="19019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91056"/>
                      <a:gd name="connsiteY0" fmla="*/ 793700 h 1587399"/>
                      <a:gd name="connsiteX1" fmla="*/ 795528 w 1591056"/>
                      <a:gd name="connsiteY1" fmla="*/ 0 h 1587399"/>
                      <a:gd name="connsiteX2" fmla="*/ 1591056 w 1591056"/>
                      <a:gd name="connsiteY2" fmla="*/ 793700 h 1587399"/>
                      <a:gd name="connsiteX3" fmla="*/ 795528 w 1591056"/>
                      <a:gd name="connsiteY3" fmla="*/ 1587400 h 1587399"/>
                      <a:gd name="connsiteX4" fmla="*/ 0 w 1591056"/>
                      <a:gd name="connsiteY4" fmla="*/ 793700 h 1587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056" h="1587399" extrusionOk="0">
                        <a:moveTo>
                          <a:pt x="0" y="793700"/>
                        </a:moveTo>
                        <a:cubicBezTo>
                          <a:pt x="-75194" y="308971"/>
                          <a:pt x="308016" y="18073"/>
                          <a:pt x="795528" y="0"/>
                        </a:cubicBezTo>
                        <a:cubicBezTo>
                          <a:pt x="1362814" y="26932"/>
                          <a:pt x="1554502" y="356514"/>
                          <a:pt x="1591056" y="793700"/>
                        </a:cubicBezTo>
                        <a:cubicBezTo>
                          <a:pt x="1575439" y="1247298"/>
                          <a:pt x="1223071" y="1652704"/>
                          <a:pt x="795528" y="1587400"/>
                        </a:cubicBezTo>
                        <a:cubicBezTo>
                          <a:pt x="345425" y="1581521"/>
                          <a:pt x="93446" y="1276697"/>
                          <a:pt x="0" y="7937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A684EF-1FFB-3444-8632-00593EA95D58}"/>
              </a:ext>
            </a:extLst>
          </p:cNvPr>
          <p:cNvSpPr/>
          <p:nvPr/>
        </p:nvSpPr>
        <p:spPr>
          <a:xfrm>
            <a:off x="9409667" y="2784044"/>
            <a:ext cx="1255105" cy="129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B97193-DA19-694E-AA56-575444DD8951}"/>
              </a:ext>
            </a:extLst>
          </p:cNvPr>
          <p:cNvSpPr/>
          <p:nvPr/>
        </p:nvSpPr>
        <p:spPr>
          <a:xfrm>
            <a:off x="9967756" y="3363501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2EA260-BB23-BB44-A8C2-50AE7992DE3E}"/>
              </a:ext>
            </a:extLst>
          </p:cNvPr>
          <p:cNvSpPr/>
          <p:nvPr/>
        </p:nvSpPr>
        <p:spPr>
          <a:xfrm>
            <a:off x="10064005" y="2985132"/>
            <a:ext cx="137160" cy="134636"/>
          </a:xfrm>
          <a:prstGeom prst="ellipse">
            <a:avLst/>
          </a:prstGeom>
          <a:solidFill>
            <a:srgbClr val="FFD2D0"/>
          </a:solidFill>
          <a:ln>
            <a:solidFill>
              <a:srgbClr val="FFA1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DEC44B-8114-5748-A70D-A02E4B579AF4}"/>
              </a:ext>
            </a:extLst>
          </p:cNvPr>
          <p:cNvSpPr/>
          <p:nvPr/>
        </p:nvSpPr>
        <p:spPr>
          <a:xfrm>
            <a:off x="9613574" y="2165011"/>
            <a:ext cx="84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step =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643095-5FB3-174A-A35A-36322E0C1A5E}"/>
              </a:ext>
            </a:extLst>
          </p:cNvPr>
          <p:cNvSpPr/>
          <p:nvPr/>
        </p:nvSpPr>
        <p:spPr>
          <a:xfrm>
            <a:off x="10690835" y="3052450"/>
            <a:ext cx="137160" cy="134636"/>
          </a:xfrm>
          <a:prstGeom prst="ellipse">
            <a:avLst/>
          </a:prstGeom>
          <a:solidFill>
            <a:srgbClr val="FFEDDA"/>
          </a:solidFill>
          <a:ln>
            <a:solidFill>
              <a:srgbClr val="FFE9A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0BA125-2390-2043-9406-A2524759E17E}"/>
              </a:ext>
            </a:extLst>
          </p:cNvPr>
          <p:cNvSpPr/>
          <p:nvPr/>
        </p:nvSpPr>
        <p:spPr>
          <a:xfrm>
            <a:off x="9476414" y="3979342"/>
            <a:ext cx="137160" cy="1346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C652D0-7218-1D47-A4A6-3C434C909B9A}"/>
              </a:ext>
            </a:extLst>
          </p:cNvPr>
          <p:cNvSpPr/>
          <p:nvPr/>
        </p:nvSpPr>
        <p:spPr>
          <a:xfrm>
            <a:off x="10224703" y="3611251"/>
            <a:ext cx="137160" cy="1346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7FB904-D7E6-934E-9153-F7C98F1EA4F4}"/>
              </a:ext>
            </a:extLst>
          </p:cNvPr>
          <p:cNvSpPr/>
          <p:nvPr/>
        </p:nvSpPr>
        <p:spPr>
          <a:xfrm>
            <a:off x="9621262" y="3201860"/>
            <a:ext cx="137160" cy="134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4ACCA6-683B-7344-8FBA-253E419C4D44}"/>
              </a:ext>
            </a:extLst>
          </p:cNvPr>
          <p:cNvSpPr/>
          <p:nvPr/>
        </p:nvSpPr>
        <p:spPr>
          <a:xfrm>
            <a:off x="6201404" y="4808825"/>
            <a:ext cx="1850748" cy="19019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91056"/>
                      <a:gd name="connsiteY0" fmla="*/ 793700 h 1587399"/>
                      <a:gd name="connsiteX1" fmla="*/ 795528 w 1591056"/>
                      <a:gd name="connsiteY1" fmla="*/ 0 h 1587399"/>
                      <a:gd name="connsiteX2" fmla="*/ 1591056 w 1591056"/>
                      <a:gd name="connsiteY2" fmla="*/ 793700 h 1587399"/>
                      <a:gd name="connsiteX3" fmla="*/ 795528 w 1591056"/>
                      <a:gd name="connsiteY3" fmla="*/ 1587400 h 1587399"/>
                      <a:gd name="connsiteX4" fmla="*/ 0 w 1591056"/>
                      <a:gd name="connsiteY4" fmla="*/ 793700 h 1587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056" h="1587399" extrusionOk="0">
                        <a:moveTo>
                          <a:pt x="0" y="793700"/>
                        </a:moveTo>
                        <a:cubicBezTo>
                          <a:pt x="-75194" y="308971"/>
                          <a:pt x="308016" y="18073"/>
                          <a:pt x="795528" y="0"/>
                        </a:cubicBezTo>
                        <a:cubicBezTo>
                          <a:pt x="1362814" y="26932"/>
                          <a:pt x="1554502" y="356514"/>
                          <a:pt x="1591056" y="793700"/>
                        </a:cubicBezTo>
                        <a:cubicBezTo>
                          <a:pt x="1575439" y="1247298"/>
                          <a:pt x="1223071" y="1652704"/>
                          <a:pt x="795528" y="1587400"/>
                        </a:cubicBezTo>
                        <a:cubicBezTo>
                          <a:pt x="345425" y="1581521"/>
                          <a:pt x="93446" y="1276697"/>
                          <a:pt x="0" y="7937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F4B7C6-398C-9F44-B80C-3BCC5130AA49}"/>
              </a:ext>
            </a:extLst>
          </p:cNvPr>
          <p:cNvSpPr/>
          <p:nvPr/>
        </p:nvSpPr>
        <p:spPr>
          <a:xfrm>
            <a:off x="6500109" y="5114845"/>
            <a:ext cx="1255105" cy="129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F37BE8-6642-704C-9F96-C8B1EB76D85C}"/>
              </a:ext>
            </a:extLst>
          </p:cNvPr>
          <p:cNvSpPr/>
          <p:nvPr/>
        </p:nvSpPr>
        <p:spPr>
          <a:xfrm>
            <a:off x="7058198" y="5694302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7DDB3F-D9D8-0B43-B9E5-BCFCDC80E3C8}"/>
              </a:ext>
            </a:extLst>
          </p:cNvPr>
          <p:cNvSpPr/>
          <p:nvPr/>
        </p:nvSpPr>
        <p:spPr>
          <a:xfrm>
            <a:off x="7154447" y="5315933"/>
            <a:ext cx="137160" cy="134636"/>
          </a:xfrm>
          <a:prstGeom prst="ellipse">
            <a:avLst/>
          </a:prstGeom>
          <a:solidFill>
            <a:srgbClr val="FFD2D0"/>
          </a:solidFill>
          <a:ln>
            <a:solidFill>
              <a:srgbClr val="FFA1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4D3FF3-D2A6-8544-B418-8ED6B1966D7D}"/>
              </a:ext>
            </a:extLst>
          </p:cNvPr>
          <p:cNvSpPr/>
          <p:nvPr/>
        </p:nvSpPr>
        <p:spPr>
          <a:xfrm>
            <a:off x="6704016" y="4495812"/>
            <a:ext cx="84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step = 10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164AAE-E90F-3C4E-8331-DC181F70B733}"/>
              </a:ext>
            </a:extLst>
          </p:cNvPr>
          <p:cNvSpPr/>
          <p:nvPr/>
        </p:nvSpPr>
        <p:spPr>
          <a:xfrm>
            <a:off x="8011240" y="4980209"/>
            <a:ext cx="137160" cy="134636"/>
          </a:xfrm>
          <a:prstGeom prst="ellipse">
            <a:avLst/>
          </a:prstGeom>
          <a:solidFill>
            <a:srgbClr val="FFEDDA"/>
          </a:solidFill>
          <a:ln>
            <a:solidFill>
              <a:srgbClr val="FFE9A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594F9DC-6F0B-8948-9DD6-40674113F1B2}"/>
              </a:ext>
            </a:extLst>
          </p:cNvPr>
          <p:cNvSpPr/>
          <p:nvPr/>
        </p:nvSpPr>
        <p:spPr>
          <a:xfrm>
            <a:off x="6470668" y="6245201"/>
            <a:ext cx="137160" cy="1346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47A3E0-B74E-8444-B122-736C7A3EFC42}"/>
              </a:ext>
            </a:extLst>
          </p:cNvPr>
          <p:cNvSpPr/>
          <p:nvPr/>
        </p:nvSpPr>
        <p:spPr>
          <a:xfrm>
            <a:off x="7426006" y="5771831"/>
            <a:ext cx="137160" cy="1346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E40A98-F937-ED48-A8F5-311305DF8040}"/>
              </a:ext>
            </a:extLst>
          </p:cNvPr>
          <p:cNvSpPr/>
          <p:nvPr/>
        </p:nvSpPr>
        <p:spPr>
          <a:xfrm>
            <a:off x="6975349" y="6141219"/>
            <a:ext cx="137160" cy="134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997E00-DA28-924C-ADEF-BED94A3CE28F}"/>
              </a:ext>
            </a:extLst>
          </p:cNvPr>
          <p:cNvSpPr/>
          <p:nvPr/>
        </p:nvSpPr>
        <p:spPr>
          <a:xfrm>
            <a:off x="9235290" y="3187086"/>
            <a:ext cx="137160" cy="13463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CCF294-D15F-4141-B533-2C26F64E07BF}"/>
              </a:ext>
            </a:extLst>
          </p:cNvPr>
          <p:cNvSpPr/>
          <p:nvPr/>
        </p:nvSpPr>
        <p:spPr>
          <a:xfrm>
            <a:off x="6353390" y="5423581"/>
            <a:ext cx="137160" cy="13463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7561B6-0249-AE42-9548-070C9EA578E6}"/>
              </a:ext>
            </a:extLst>
          </p:cNvPr>
          <p:cNvSpPr/>
          <p:nvPr/>
        </p:nvSpPr>
        <p:spPr>
          <a:xfrm>
            <a:off x="9110962" y="4808825"/>
            <a:ext cx="1850748" cy="19019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91056"/>
                      <a:gd name="connsiteY0" fmla="*/ 793700 h 1587399"/>
                      <a:gd name="connsiteX1" fmla="*/ 795528 w 1591056"/>
                      <a:gd name="connsiteY1" fmla="*/ 0 h 1587399"/>
                      <a:gd name="connsiteX2" fmla="*/ 1591056 w 1591056"/>
                      <a:gd name="connsiteY2" fmla="*/ 793700 h 1587399"/>
                      <a:gd name="connsiteX3" fmla="*/ 795528 w 1591056"/>
                      <a:gd name="connsiteY3" fmla="*/ 1587400 h 1587399"/>
                      <a:gd name="connsiteX4" fmla="*/ 0 w 1591056"/>
                      <a:gd name="connsiteY4" fmla="*/ 793700 h 1587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056" h="1587399" extrusionOk="0">
                        <a:moveTo>
                          <a:pt x="0" y="793700"/>
                        </a:moveTo>
                        <a:cubicBezTo>
                          <a:pt x="-75194" y="308971"/>
                          <a:pt x="308016" y="18073"/>
                          <a:pt x="795528" y="0"/>
                        </a:cubicBezTo>
                        <a:cubicBezTo>
                          <a:pt x="1362814" y="26932"/>
                          <a:pt x="1554502" y="356514"/>
                          <a:pt x="1591056" y="793700"/>
                        </a:cubicBezTo>
                        <a:cubicBezTo>
                          <a:pt x="1575439" y="1247298"/>
                          <a:pt x="1223071" y="1652704"/>
                          <a:pt x="795528" y="1587400"/>
                        </a:cubicBezTo>
                        <a:cubicBezTo>
                          <a:pt x="345425" y="1581521"/>
                          <a:pt x="93446" y="1276697"/>
                          <a:pt x="0" y="7937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B34B12-16DA-9F45-A15F-4B7428085628}"/>
              </a:ext>
            </a:extLst>
          </p:cNvPr>
          <p:cNvSpPr/>
          <p:nvPr/>
        </p:nvSpPr>
        <p:spPr>
          <a:xfrm>
            <a:off x="9409667" y="5114845"/>
            <a:ext cx="1255105" cy="129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D36317-1C0A-9D4F-BFAC-E8C0139FBB0D}"/>
              </a:ext>
            </a:extLst>
          </p:cNvPr>
          <p:cNvSpPr/>
          <p:nvPr/>
        </p:nvSpPr>
        <p:spPr>
          <a:xfrm>
            <a:off x="9967756" y="5694302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9089A60-FBD4-A24C-9E0D-CCE3EAD3F1F7}"/>
              </a:ext>
            </a:extLst>
          </p:cNvPr>
          <p:cNvSpPr/>
          <p:nvPr/>
        </p:nvSpPr>
        <p:spPr>
          <a:xfrm>
            <a:off x="10254233" y="4950953"/>
            <a:ext cx="137160" cy="134636"/>
          </a:xfrm>
          <a:prstGeom prst="ellipse">
            <a:avLst/>
          </a:prstGeom>
          <a:solidFill>
            <a:srgbClr val="FFD2D0"/>
          </a:solidFill>
          <a:ln>
            <a:solidFill>
              <a:srgbClr val="FFA1A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13E622-7DF8-9A43-8DEC-75363973ED7A}"/>
              </a:ext>
            </a:extLst>
          </p:cNvPr>
          <p:cNvSpPr/>
          <p:nvPr/>
        </p:nvSpPr>
        <p:spPr>
          <a:xfrm>
            <a:off x="9613574" y="4495812"/>
            <a:ext cx="845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step = 15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00F6C1-8478-7B42-98EB-6C34EBE5064C}"/>
              </a:ext>
            </a:extLst>
          </p:cNvPr>
          <p:cNvSpPr/>
          <p:nvPr/>
        </p:nvSpPr>
        <p:spPr>
          <a:xfrm>
            <a:off x="10920798" y="4980209"/>
            <a:ext cx="137160" cy="134636"/>
          </a:xfrm>
          <a:prstGeom prst="ellipse">
            <a:avLst/>
          </a:prstGeom>
          <a:solidFill>
            <a:srgbClr val="FFEDDA"/>
          </a:solidFill>
          <a:ln>
            <a:solidFill>
              <a:srgbClr val="FFE9A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955921-5DAD-EA4A-A239-93C4A2DC31AF}"/>
              </a:ext>
            </a:extLst>
          </p:cNvPr>
          <p:cNvSpPr/>
          <p:nvPr/>
        </p:nvSpPr>
        <p:spPr>
          <a:xfrm>
            <a:off x="10254233" y="5446911"/>
            <a:ext cx="137160" cy="1346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318AC7-C527-D440-BA18-966B085E93EB}"/>
              </a:ext>
            </a:extLst>
          </p:cNvPr>
          <p:cNvSpPr/>
          <p:nvPr/>
        </p:nvSpPr>
        <p:spPr>
          <a:xfrm>
            <a:off x="10335564" y="5771831"/>
            <a:ext cx="137160" cy="1346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839A5FA-8D81-2241-829F-57037C6AA586}"/>
              </a:ext>
            </a:extLst>
          </p:cNvPr>
          <p:cNvSpPr/>
          <p:nvPr/>
        </p:nvSpPr>
        <p:spPr>
          <a:xfrm>
            <a:off x="9884907" y="6141219"/>
            <a:ext cx="137160" cy="134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61E436-4A97-E54E-8D28-253DA1821894}"/>
              </a:ext>
            </a:extLst>
          </p:cNvPr>
          <p:cNvSpPr/>
          <p:nvPr/>
        </p:nvSpPr>
        <p:spPr>
          <a:xfrm>
            <a:off x="9569079" y="5553216"/>
            <a:ext cx="137160" cy="13463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6A0C4E-5979-1E49-AC64-91A1545BB036}"/>
              </a:ext>
            </a:extLst>
          </p:cNvPr>
          <p:cNvSpPr/>
          <p:nvPr/>
        </p:nvSpPr>
        <p:spPr>
          <a:xfrm>
            <a:off x="6175535" y="2756559"/>
            <a:ext cx="137160" cy="13463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7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B007-CD0C-4E47-8213-BD475B0A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.</a:t>
            </a:r>
            <a:r>
              <a:rPr lang="en-US" dirty="0" err="1"/>
              <a:t>mdp</a:t>
            </a:r>
            <a:r>
              <a:rPr lang="en-US" dirty="0"/>
              <a:t> file</a:t>
            </a:r>
          </a:p>
        </p:txBody>
      </p:sp>
      <p:pic>
        <p:nvPicPr>
          <p:cNvPr id="6" name="Picture 5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03F15BDF-9A6F-D74C-97A3-6451528C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5" y="2042086"/>
            <a:ext cx="4151002" cy="1498973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8E29817-23F8-5441-AD19-458951F6A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5" y="3639777"/>
            <a:ext cx="2433917" cy="797171"/>
          </a:xfrm>
          <a:prstGeom prst="rect">
            <a:avLst/>
          </a:prstGeom>
        </p:spPr>
      </p:pic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0E5C23DA-FC3E-B048-BBDA-276193532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65" y="4535666"/>
            <a:ext cx="3595935" cy="79717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65A757-13D5-EE40-B0E5-D69F77848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529" y="2042086"/>
            <a:ext cx="3210653" cy="176710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F911A-5B99-0542-A05D-5DA2C8034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65" y="5475903"/>
            <a:ext cx="4370565" cy="1075018"/>
          </a:xfrm>
          <a:prstGeom prst="rect">
            <a:avLst/>
          </a:prstGeom>
        </p:spPr>
      </p:pic>
      <p:pic>
        <p:nvPicPr>
          <p:cNvPr id="16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F99591F9-B7A8-1044-A36C-8EE70B3BB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2529" y="4038362"/>
            <a:ext cx="3042512" cy="23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F12-F2DA-3A4F-BA31-1A70B329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completes an all-atom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684E-350F-6842-AE67-665360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6913"/>
            <a:ext cx="10294554" cy="472108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Initial configuration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atom type, charge, connection, position, and simulation cell</a:t>
            </a:r>
          </a:p>
          <a:p>
            <a:r>
              <a:rPr lang="en-US" b="1" dirty="0"/>
              <a:t>Rules for atoms to move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Integrator:  connecting time, position and sometimes velocity</a:t>
            </a:r>
          </a:p>
          <a:p>
            <a:pPr lvl="1"/>
            <a:r>
              <a:rPr lang="en-US" dirty="0"/>
              <a:t>Force fields: determining force among atoms, thus potential and kinetic energies</a:t>
            </a:r>
          </a:p>
          <a:p>
            <a:pPr lvl="2"/>
            <a:r>
              <a:rPr lang="en-US" dirty="0"/>
              <a:t>Neutral atom interactions (i.e. LJ) and electrostatic interactions</a:t>
            </a:r>
          </a:p>
          <a:p>
            <a:r>
              <a:rPr lang="en-US" b="1" dirty="0"/>
              <a:t>Rules to search neighbors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Where to truncate the list of atoms within the “interactive range” and how often to update it</a:t>
            </a:r>
          </a:p>
          <a:p>
            <a:pPr lvl="1"/>
            <a:r>
              <a:rPr lang="en-US" dirty="0"/>
              <a:t>Periodic Boundary Condition (PBC)</a:t>
            </a:r>
          </a:p>
          <a:p>
            <a:r>
              <a:rPr lang="en-US" b="1" dirty="0"/>
              <a:t>Rules to conserve ”state(s)”:</a:t>
            </a:r>
          </a:p>
          <a:p>
            <a:pPr lvl="1"/>
            <a:r>
              <a:rPr lang="en-US" dirty="0"/>
              <a:t>Energy (microcanonical - NVE)</a:t>
            </a:r>
          </a:p>
          <a:p>
            <a:pPr lvl="1"/>
            <a:r>
              <a:rPr lang="en-US" dirty="0"/>
              <a:t>Thermostats for temperature (canonical - NVT) and/or </a:t>
            </a:r>
            <a:r>
              <a:rPr lang="en-US" dirty="0" err="1"/>
              <a:t>barostats</a:t>
            </a:r>
            <a:r>
              <a:rPr lang="en-US" dirty="0"/>
              <a:t> for pressure (Gibbs- NPT)</a:t>
            </a:r>
          </a:p>
          <a:p>
            <a:pPr lvl="1"/>
            <a:r>
              <a:rPr lang="en-US" dirty="0"/>
              <a:t>Other more coarse-grained approaches: Brownian dynamics, Langevin dynamics etc.</a:t>
            </a:r>
          </a:p>
          <a:p>
            <a:r>
              <a:rPr lang="en-US" dirty="0"/>
              <a:t>Additional advanced techniques: </a:t>
            </a:r>
          </a:p>
          <a:p>
            <a:pPr lvl="1"/>
            <a:r>
              <a:rPr lang="en-US" dirty="0"/>
              <a:t>accelerating simulations, biased sampling, </a:t>
            </a:r>
            <a:r>
              <a:rPr lang="en-US" b="1" dirty="0"/>
              <a:t>long-range interactions </a:t>
            </a:r>
            <a:r>
              <a:rPr lang="en-US" dirty="0"/>
              <a:t>and other dynamics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EDEE36-ED0D-3A4B-BD44-8B83C3B3D840}"/>
              </a:ext>
            </a:extLst>
          </p:cNvPr>
          <p:cNvSpPr/>
          <p:nvPr/>
        </p:nvSpPr>
        <p:spPr>
          <a:xfrm>
            <a:off x="894522" y="3906078"/>
            <a:ext cx="9124121" cy="21269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5B238-92E3-3645-B7ED-20F9F88E412E}"/>
              </a:ext>
            </a:extLst>
          </p:cNvPr>
          <p:cNvSpPr txBox="1"/>
          <p:nvPr/>
        </p:nvSpPr>
        <p:spPr>
          <a:xfrm>
            <a:off x="10585174" y="3429000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88F758-391F-0146-93CC-C9274B47CC76}"/>
              </a:ext>
            </a:extLst>
          </p:cNvPr>
          <p:cNvCxnSpPr>
            <a:stCxn id="5" idx="2"/>
            <a:endCxn id="4" idx="3"/>
          </p:cNvCxnSpPr>
          <p:nvPr/>
        </p:nvCxnSpPr>
        <p:spPr>
          <a:xfrm flipH="1">
            <a:off x="10018643" y="3798332"/>
            <a:ext cx="1180161" cy="1171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CC0D99E3-A351-1645-BDC8-BDF5FDD26406}"/>
              </a:ext>
            </a:extLst>
          </p:cNvPr>
          <p:cNvSpPr/>
          <p:nvPr/>
        </p:nvSpPr>
        <p:spPr>
          <a:xfrm>
            <a:off x="6385039" y="4043815"/>
            <a:ext cx="2758786" cy="2441799"/>
          </a:xfrm>
          <a:prstGeom prst="rect">
            <a:avLst/>
          </a:prstGeom>
          <a:solidFill>
            <a:srgbClr val="FFEDDA"/>
          </a:solidFill>
          <a:ln>
            <a:solidFill>
              <a:srgbClr val="FFD2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C22C4-6ECF-754E-8912-6FFB9364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 need thermostat and/or </a:t>
            </a:r>
            <a:r>
              <a:rPr lang="en-US" dirty="0" err="1"/>
              <a:t>barostats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977D6-47CC-1649-867A-C7F36339C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113005"/>
            <a:ext cx="4937760" cy="40591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Left to its own devices, molecular dynamics conserves energy (NVE)</a:t>
            </a:r>
          </a:p>
          <a:p>
            <a:r>
              <a:rPr lang="en-US" dirty="0"/>
              <a:t>Often, if not always, we would like to simulate a system according to a reference ”real” condition with particular T and/or P</a:t>
            </a:r>
          </a:p>
          <a:p>
            <a:r>
              <a:rPr lang="en-US" dirty="0"/>
              <a:t>Due to simulation feasibility, pressure adjustment is less concerned than T in some cases.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8CA78-836B-084E-BA9D-CB19B7753767}"/>
              </a:ext>
            </a:extLst>
          </p:cNvPr>
          <p:cNvSpPr/>
          <p:nvPr/>
        </p:nvSpPr>
        <p:spPr>
          <a:xfrm>
            <a:off x="6771048" y="2339294"/>
            <a:ext cx="1957826" cy="1480992"/>
          </a:xfrm>
          <a:prstGeom prst="rect">
            <a:avLst/>
          </a:prstGeom>
          <a:solidFill>
            <a:srgbClr val="FFE9A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FCFEF6-A9A5-7443-88F4-5B224FCEDF29}"/>
              </a:ext>
            </a:extLst>
          </p:cNvPr>
          <p:cNvSpPr/>
          <p:nvPr/>
        </p:nvSpPr>
        <p:spPr>
          <a:xfrm>
            <a:off x="6950562" y="2518807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2BE45E-01A1-0B4A-9BA6-B572CB31194C}"/>
              </a:ext>
            </a:extLst>
          </p:cNvPr>
          <p:cNvSpPr/>
          <p:nvPr/>
        </p:nvSpPr>
        <p:spPr>
          <a:xfrm>
            <a:off x="7425535" y="2643158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23E8F0-FB10-BE43-8C4A-0E393C237666}"/>
              </a:ext>
            </a:extLst>
          </p:cNvPr>
          <p:cNvSpPr/>
          <p:nvPr/>
        </p:nvSpPr>
        <p:spPr>
          <a:xfrm>
            <a:off x="7808256" y="3496785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5E43B2-DD8F-2846-8767-45C0CB87ED96}"/>
              </a:ext>
            </a:extLst>
          </p:cNvPr>
          <p:cNvSpPr/>
          <p:nvPr/>
        </p:nvSpPr>
        <p:spPr>
          <a:xfrm>
            <a:off x="7619065" y="3079790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80D18E-F8AA-C343-B92A-549F2B89D89C}"/>
              </a:ext>
            </a:extLst>
          </p:cNvPr>
          <p:cNvSpPr/>
          <p:nvPr/>
        </p:nvSpPr>
        <p:spPr>
          <a:xfrm>
            <a:off x="6983613" y="3369629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99906A-39C2-A946-80E5-F8A5936F4E37}"/>
              </a:ext>
            </a:extLst>
          </p:cNvPr>
          <p:cNvSpPr/>
          <p:nvPr/>
        </p:nvSpPr>
        <p:spPr>
          <a:xfrm>
            <a:off x="8211835" y="2536571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D1536B-3614-9D4B-8279-EC42DDB42EB2}"/>
              </a:ext>
            </a:extLst>
          </p:cNvPr>
          <p:cNvSpPr/>
          <p:nvPr/>
        </p:nvSpPr>
        <p:spPr>
          <a:xfrm>
            <a:off x="8280415" y="3176558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EE5D21-6480-1E47-B04A-CC659D754DCA}"/>
              </a:ext>
            </a:extLst>
          </p:cNvPr>
          <p:cNvSpPr/>
          <p:nvPr/>
        </p:nvSpPr>
        <p:spPr>
          <a:xfrm>
            <a:off x="6998476" y="2584392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71CBDC-673C-BA48-ABAE-DE22A9A5D224}"/>
              </a:ext>
            </a:extLst>
          </p:cNvPr>
          <p:cNvSpPr/>
          <p:nvPr/>
        </p:nvSpPr>
        <p:spPr>
          <a:xfrm rot="19429894">
            <a:off x="7034253" y="3334649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0B689-5B91-7344-8E0B-5FB057E5745D}"/>
              </a:ext>
            </a:extLst>
          </p:cNvPr>
          <p:cNvSpPr/>
          <p:nvPr/>
        </p:nvSpPr>
        <p:spPr>
          <a:xfrm>
            <a:off x="7481287" y="2619865"/>
            <a:ext cx="129451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D7B923-9002-E648-BA12-06D299F5BA3D}"/>
              </a:ext>
            </a:extLst>
          </p:cNvPr>
          <p:cNvSpPr/>
          <p:nvPr/>
        </p:nvSpPr>
        <p:spPr>
          <a:xfrm>
            <a:off x="8191298" y="2597545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70E8B6-192B-E849-A60E-DFB77F704469}"/>
              </a:ext>
            </a:extLst>
          </p:cNvPr>
          <p:cNvSpPr/>
          <p:nvPr/>
        </p:nvSpPr>
        <p:spPr>
          <a:xfrm>
            <a:off x="7659281" y="3088670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71D880-65F6-8240-A0A7-8A2C5EEF01BC}"/>
              </a:ext>
            </a:extLst>
          </p:cNvPr>
          <p:cNvSpPr/>
          <p:nvPr/>
        </p:nvSpPr>
        <p:spPr>
          <a:xfrm>
            <a:off x="8319006" y="3137642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A1CAE3-1940-5C48-A855-A11F6D0B94EA}"/>
              </a:ext>
            </a:extLst>
          </p:cNvPr>
          <p:cNvSpPr/>
          <p:nvPr/>
        </p:nvSpPr>
        <p:spPr>
          <a:xfrm>
            <a:off x="7856313" y="3528242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3803B8-BEF4-764D-A9C3-EA0EAE04D38D}"/>
              </a:ext>
            </a:extLst>
          </p:cNvPr>
          <p:cNvSpPr/>
          <p:nvPr/>
        </p:nvSpPr>
        <p:spPr>
          <a:xfrm>
            <a:off x="6808181" y="4762128"/>
            <a:ext cx="1957826" cy="1480992"/>
          </a:xfrm>
          <a:prstGeom prst="rect">
            <a:avLst/>
          </a:prstGeom>
          <a:solidFill>
            <a:srgbClr val="FFE9A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E65FA7A-9939-3240-82DF-FD302FE309A5}"/>
              </a:ext>
            </a:extLst>
          </p:cNvPr>
          <p:cNvSpPr/>
          <p:nvPr/>
        </p:nvSpPr>
        <p:spPr>
          <a:xfrm>
            <a:off x="6987695" y="4941641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C0778E-46AA-8B4E-AF36-C0AD6E56DEFC}"/>
              </a:ext>
            </a:extLst>
          </p:cNvPr>
          <p:cNvSpPr/>
          <p:nvPr/>
        </p:nvSpPr>
        <p:spPr>
          <a:xfrm>
            <a:off x="7462668" y="5065992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1EAEB7-A7B4-2D4C-8ECB-9AC9A1445027}"/>
              </a:ext>
            </a:extLst>
          </p:cNvPr>
          <p:cNvSpPr/>
          <p:nvPr/>
        </p:nvSpPr>
        <p:spPr>
          <a:xfrm>
            <a:off x="7845389" y="5919619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E160F3-F4E2-8943-97CA-89B59B5BA3D1}"/>
              </a:ext>
            </a:extLst>
          </p:cNvPr>
          <p:cNvSpPr/>
          <p:nvPr/>
        </p:nvSpPr>
        <p:spPr>
          <a:xfrm>
            <a:off x="7656198" y="5502624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7C873E9-8693-5F43-9F78-927929C81123}"/>
              </a:ext>
            </a:extLst>
          </p:cNvPr>
          <p:cNvSpPr/>
          <p:nvPr/>
        </p:nvSpPr>
        <p:spPr>
          <a:xfrm>
            <a:off x="7020746" y="5792463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7786B0-F428-DC41-B2DE-517ECE3293D3}"/>
              </a:ext>
            </a:extLst>
          </p:cNvPr>
          <p:cNvSpPr/>
          <p:nvPr/>
        </p:nvSpPr>
        <p:spPr>
          <a:xfrm>
            <a:off x="8248968" y="4959405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9C50F-CDFB-0A45-BD6C-1D2397E44026}"/>
              </a:ext>
            </a:extLst>
          </p:cNvPr>
          <p:cNvSpPr/>
          <p:nvPr/>
        </p:nvSpPr>
        <p:spPr>
          <a:xfrm>
            <a:off x="8317548" y="5599392"/>
            <a:ext cx="137160" cy="134636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383413-7F65-BA40-9D47-D4F4C8C91505}"/>
              </a:ext>
            </a:extLst>
          </p:cNvPr>
          <p:cNvSpPr/>
          <p:nvPr/>
        </p:nvSpPr>
        <p:spPr>
          <a:xfrm>
            <a:off x="7174175" y="5364504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172AA2-8971-9442-97E5-11E62CAF4C93}"/>
              </a:ext>
            </a:extLst>
          </p:cNvPr>
          <p:cNvCxnSpPr>
            <a:cxnSpLocks/>
          </p:cNvCxnSpPr>
          <p:nvPr/>
        </p:nvCxnSpPr>
        <p:spPr>
          <a:xfrm>
            <a:off x="7089326" y="5094041"/>
            <a:ext cx="99635" cy="2322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27C7D95-10AE-8844-990F-921CFFB7101B}"/>
              </a:ext>
            </a:extLst>
          </p:cNvPr>
          <p:cNvSpPr/>
          <p:nvPr/>
        </p:nvSpPr>
        <p:spPr>
          <a:xfrm rot="19429894">
            <a:off x="7330619" y="5564866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475B2F-7307-3D49-875B-CD2402ADBD09}"/>
              </a:ext>
            </a:extLst>
          </p:cNvPr>
          <p:cNvCxnSpPr>
            <a:cxnSpLocks/>
          </p:cNvCxnSpPr>
          <p:nvPr/>
        </p:nvCxnSpPr>
        <p:spPr>
          <a:xfrm flipV="1">
            <a:off x="7182949" y="5701625"/>
            <a:ext cx="145520" cy="11342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EB1B941-84E4-CD42-95A6-388000A8E960}"/>
              </a:ext>
            </a:extLst>
          </p:cNvPr>
          <p:cNvSpPr/>
          <p:nvPr/>
        </p:nvSpPr>
        <p:spPr>
          <a:xfrm>
            <a:off x="7869318" y="4894696"/>
            <a:ext cx="129451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999A61-EFB9-A046-BC60-4E24B668FD08}"/>
              </a:ext>
            </a:extLst>
          </p:cNvPr>
          <p:cNvCxnSpPr>
            <a:cxnSpLocks/>
          </p:cNvCxnSpPr>
          <p:nvPr/>
        </p:nvCxnSpPr>
        <p:spPr>
          <a:xfrm flipV="1">
            <a:off x="7600209" y="5008959"/>
            <a:ext cx="239632" cy="8134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8C4D568-D9C0-B547-A31B-02BEBB8582F5}"/>
              </a:ext>
            </a:extLst>
          </p:cNvPr>
          <p:cNvSpPr/>
          <p:nvPr/>
        </p:nvSpPr>
        <p:spPr>
          <a:xfrm>
            <a:off x="8111532" y="5384092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1B78C8-5BBE-5D4B-8249-D06570F6E341}"/>
              </a:ext>
            </a:extLst>
          </p:cNvPr>
          <p:cNvCxnSpPr>
            <a:cxnSpLocks/>
          </p:cNvCxnSpPr>
          <p:nvPr/>
        </p:nvCxnSpPr>
        <p:spPr>
          <a:xfrm flipH="1">
            <a:off x="8224840" y="5123517"/>
            <a:ext cx="63092" cy="2177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0840771-3FDD-D042-8FBA-BA0A75E7E124}"/>
              </a:ext>
            </a:extLst>
          </p:cNvPr>
          <p:cNvSpPr/>
          <p:nvPr/>
        </p:nvSpPr>
        <p:spPr>
          <a:xfrm>
            <a:off x="8013293" y="5725145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A393DA-9320-7347-8D5E-E0EEE3CFA6F9}"/>
              </a:ext>
            </a:extLst>
          </p:cNvPr>
          <p:cNvCxnSpPr>
            <a:cxnSpLocks/>
          </p:cNvCxnSpPr>
          <p:nvPr/>
        </p:nvCxnSpPr>
        <p:spPr>
          <a:xfrm>
            <a:off x="7811222" y="5606013"/>
            <a:ext cx="201388" cy="1280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3566141-8603-8C45-A596-7B9A21E5F13C}"/>
              </a:ext>
            </a:extLst>
          </p:cNvPr>
          <p:cNvSpPr/>
          <p:nvPr/>
        </p:nvSpPr>
        <p:spPr>
          <a:xfrm>
            <a:off x="8561639" y="5239616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4270CC-309C-EF42-B0BC-FE36E0EEF000}"/>
              </a:ext>
            </a:extLst>
          </p:cNvPr>
          <p:cNvCxnSpPr>
            <a:cxnSpLocks/>
          </p:cNvCxnSpPr>
          <p:nvPr/>
        </p:nvCxnSpPr>
        <p:spPr>
          <a:xfrm flipV="1">
            <a:off x="8454984" y="5393888"/>
            <a:ext cx="125494" cy="2055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7A0A8DB-6F46-1048-8294-CE8B4EC6F060}"/>
              </a:ext>
            </a:extLst>
          </p:cNvPr>
          <p:cNvSpPr/>
          <p:nvPr/>
        </p:nvSpPr>
        <p:spPr>
          <a:xfrm>
            <a:off x="8312902" y="6041823"/>
            <a:ext cx="137160" cy="134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C557D1-0040-3B48-A4BF-B2B51D3F4041}"/>
              </a:ext>
            </a:extLst>
          </p:cNvPr>
          <p:cNvCxnSpPr>
            <a:cxnSpLocks/>
          </p:cNvCxnSpPr>
          <p:nvPr/>
        </p:nvCxnSpPr>
        <p:spPr>
          <a:xfrm>
            <a:off x="8012610" y="6029392"/>
            <a:ext cx="275322" cy="6805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853334-7A43-7041-A26D-6662348FEB27}"/>
              </a:ext>
            </a:extLst>
          </p:cNvPr>
          <p:cNvCxnSpPr/>
          <p:nvPr/>
        </p:nvCxnSpPr>
        <p:spPr>
          <a:xfrm>
            <a:off x="9508638" y="3797846"/>
            <a:ext cx="20868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9E6524-CAF0-8E4E-A9E0-46F517A86951}"/>
              </a:ext>
            </a:extLst>
          </p:cNvPr>
          <p:cNvCxnSpPr>
            <a:cxnSpLocks/>
          </p:cNvCxnSpPr>
          <p:nvPr/>
        </p:nvCxnSpPr>
        <p:spPr>
          <a:xfrm flipV="1">
            <a:off x="9526402" y="2339294"/>
            <a:ext cx="0" cy="1469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1E236D-4518-164B-8241-BB1A8184A65D}"/>
              </a:ext>
            </a:extLst>
          </p:cNvPr>
          <p:cNvCxnSpPr/>
          <p:nvPr/>
        </p:nvCxnSpPr>
        <p:spPr>
          <a:xfrm>
            <a:off x="9521643" y="6243120"/>
            <a:ext cx="20868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1921AD4-5F95-394C-9383-553C4A8A0965}"/>
              </a:ext>
            </a:extLst>
          </p:cNvPr>
          <p:cNvCxnSpPr>
            <a:cxnSpLocks/>
          </p:cNvCxnSpPr>
          <p:nvPr/>
        </p:nvCxnSpPr>
        <p:spPr>
          <a:xfrm flipV="1">
            <a:off x="9539407" y="4784568"/>
            <a:ext cx="0" cy="1469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9E4FFB3-2551-6743-92B7-C6E344877ABC}"/>
                  </a:ext>
                </a:extLst>
              </p14:cNvPr>
              <p14:cNvContentPartPr/>
              <p14:nvPr/>
            </p14:nvContentPartPr>
            <p14:xfrm>
              <a:off x="9550117" y="5224492"/>
              <a:ext cx="2269800" cy="339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9E4FFB3-2551-6743-92B7-C6E344877A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1477" y="5215852"/>
                <a:ext cx="2287440" cy="356760"/>
              </a:xfrm>
              <a:prstGeom prst="rect">
                <a:avLst/>
              </a:prstGeom>
            </p:spPr>
          </p:pic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2A67035-0971-864E-B941-C7AAFC991802}"/>
              </a:ext>
            </a:extLst>
          </p:cNvPr>
          <p:cNvCxnSpPr/>
          <p:nvPr/>
        </p:nvCxnSpPr>
        <p:spPr>
          <a:xfrm>
            <a:off x="9562357" y="5451410"/>
            <a:ext cx="225756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ACEDE8-78A1-7D48-9EAE-A2BA5AECCD37}"/>
              </a:ext>
            </a:extLst>
          </p:cNvPr>
          <p:cNvSpPr txBox="1"/>
          <p:nvPr/>
        </p:nvSpPr>
        <p:spPr>
          <a:xfrm>
            <a:off x="10364932" y="3855547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B569F9-248E-B548-B335-CBC4C6388279}"/>
              </a:ext>
            </a:extLst>
          </p:cNvPr>
          <p:cNvSpPr txBox="1"/>
          <p:nvPr/>
        </p:nvSpPr>
        <p:spPr>
          <a:xfrm>
            <a:off x="10377937" y="630975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B94CDB-6094-4C43-9443-79216527D08C}"/>
              </a:ext>
            </a:extLst>
          </p:cNvPr>
          <p:cNvSpPr txBox="1"/>
          <p:nvPr/>
        </p:nvSpPr>
        <p:spPr>
          <a:xfrm>
            <a:off x="9234385" y="275752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DED84D-08D0-7A47-8E87-BE88230AB182}"/>
              </a:ext>
            </a:extLst>
          </p:cNvPr>
          <p:cNvSpPr txBox="1"/>
          <p:nvPr/>
        </p:nvSpPr>
        <p:spPr>
          <a:xfrm>
            <a:off x="9243267" y="525583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E3F5E0-342A-724D-8D42-541AB85C66E4}"/>
              </a:ext>
            </a:extLst>
          </p:cNvPr>
          <p:cNvSpPr txBox="1"/>
          <p:nvPr/>
        </p:nvSpPr>
        <p:spPr>
          <a:xfrm>
            <a:off x="6360697" y="4140535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Heat bath at </a:t>
            </a:r>
            <a:r>
              <a:rPr lang="en-US" sz="1400" dirty="0" err="1"/>
              <a:t>T</a:t>
            </a:r>
            <a:r>
              <a:rPr lang="en-US" sz="1400" baseline="-25000" dirty="0" err="1"/>
              <a:t>ref</a:t>
            </a:r>
            <a:endParaRPr lang="en-US" sz="1400" baseline="-25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B6F37E7-CD99-CE4B-8DE7-F87608EFBE15}"/>
              </a:ext>
            </a:extLst>
          </p:cNvPr>
          <p:cNvCxnSpPr/>
          <p:nvPr/>
        </p:nvCxnSpPr>
        <p:spPr>
          <a:xfrm>
            <a:off x="8195224" y="4432549"/>
            <a:ext cx="0" cy="466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DD54C05-FD4C-8642-A0E6-CDFE8E9A20CF}"/>
              </a:ext>
            </a:extLst>
          </p:cNvPr>
          <p:cNvSpPr txBox="1"/>
          <p:nvPr/>
        </p:nvSpPr>
        <p:spPr>
          <a:xfrm>
            <a:off x="9530525" y="2834447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Find it out in your HW!</a:t>
            </a:r>
          </a:p>
        </p:txBody>
      </p:sp>
    </p:spTree>
    <p:extLst>
      <p:ext uri="{BB962C8B-B14F-4D97-AF65-F5344CB8AC3E}">
        <p14:creationId xmlns:p14="http://schemas.microsoft.com/office/powerpoint/2010/main" val="27053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6" grpId="0" animBg="1"/>
      <p:bldP spid="21" grpId="0" animBg="1"/>
      <p:bldP spid="24" grpId="0" animBg="1"/>
      <p:bldP spid="27" grpId="0" animBg="1"/>
      <p:bldP spid="29" grpId="0" animBg="1"/>
      <p:bldP spid="31" grpId="0" animBg="1"/>
      <p:bldP spid="3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99" grpId="0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9937-B283-8146-AF85-1567208F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thermostats in GROMACS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75A0-DC15-094F-AF47-42B09FD2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your </a:t>
            </a:r>
            <a:r>
              <a:rPr lang="en-US" dirty="0" err="1"/>
              <a:t>run.mdp</a:t>
            </a:r>
            <a:r>
              <a:rPr lang="en-US" dirty="0"/>
              <a:t> file, you specify the thermostat under </a:t>
            </a:r>
            <a:r>
              <a:rPr lang="en-US" dirty="0" err="1">
                <a:latin typeface="Courier" pitchFamily="2" charset="0"/>
              </a:rPr>
              <a:t>tcoupl</a:t>
            </a:r>
            <a:r>
              <a:rPr lang="en-US" dirty="0"/>
              <a:t> option</a:t>
            </a:r>
          </a:p>
          <a:p>
            <a:pPr lvl="1"/>
            <a:r>
              <a:rPr lang="en-US" dirty="0" err="1">
                <a:latin typeface="Courier" pitchFamily="2" charset="0"/>
              </a:rPr>
              <a:t>berensen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nose-hoover</a:t>
            </a:r>
          </a:p>
          <a:p>
            <a:pPr lvl="1"/>
            <a:r>
              <a:rPr lang="en-US" dirty="0" err="1">
                <a:latin typeface="Courier" pitchFamily="2" charset="0"/>
              </a:rPr>
              <a:t>andersen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andersen</a:t>
            </a:r>
            <a:r>
              <a:rPr lang="en-US" dirty="0">
                <a:latin typeface="Courier" pitchFamily="2" charset="0"/>
              </a:rPr>
              <a:t>-massive</a:t>
            </a:r>
          </a:p>
          <a:p>
            <a:pPr lvl="1"/>
            <a:r>
              <a:rPr lang="en-US" dirty="0">
                <a:latin typeface="Courier" pitchFamily="2" charset="0"/>
              </a:rPr>
              <a:t>v-rescale</a:t>
            </a:r>
          </a:p>
          <a:p>
            <a:r>
              <a:rPr lang="en-US" dirty="0" err="1">
                <a:latin typeface="Courier" pitchFamily="2" charset="0"/>
              </a:rPr>
              <a:t>tcoupl</a:t>
            </a:r>
            <a:r>
              <a:rPr lang="en-US" dirty="0">
                <a:latin typeface="Courier" pitchFamily="2" charset="0"/>
              </a:rPr>
              <a:t> = nose-hoover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8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C492-7C08-C64B-9203-E4D25F72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andersen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v-rescale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C252CE-71A6-B345-B7A3-6BA2B2C9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3"/>
            <a:ext cx="5050101" cy="415790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" pitchFamily="2" charset="0"/>
              </a:rPr>
              <a:t>andersen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A fictitious thermo bath randomly selects a portion of atoms and supplies impulse forces to boost up velocities according to a </a:t>
            </a:r>
            <a:r>
              <a:rPr lang="en-US" b="1" dirty="0"/>
              <a:t>Maxwell-Boltzmann distribution </a:t>
            </a:r>
          </a:p>
          <a:p>
            <a:pPr lvl="1"/>
            <a:r>
              <a:rPr lang="en-US" dirty="0"/>
              <a:t>Because the velocities are reset randomly:</a:t>
            </a:r>
          </a:p>
          <a:p>
            <a:pPr lvl="2"/>
            <a:r>
              <a:rPr lang="en-US" dirty="0"/>
              <a:t>If resetting (large </a:t>
            </a:r>
            <a:r>
              <a:rPr lang="en-US" dirty="0">
                <a:latin typeface="Courier" pitchFamily="2" charset="0"/>
              </a:rPr>
              <a:t>tau-t</a:t>
            </a:r>
            <a:r>
              <a:rPr lang="en-US" dirty="0"/>
              <a:t>) is done too slowly, we are unlikely to sample a “canonical distribution”</a:t>
            </a:r>
          </a:p>
          <a:p>
            <a:pPr lvl="2"/>
            <a:r>
              <a:rPr lang="en-US" dirty="0"/>
              <a:t>If resetting is done too frequently (small </a:t>
            </a:r>
            <a:r>
              <a:rPr lang="en-US" dirty="0">
                <a:latin typeface="Courier" pitchFamily="2" charset="0"/>
              </a:rPr>
              <a:t>tau-t</a:t>
            </a:r>
            <a:r>
              <a:rPr lang="en-US" dirty="0"/>
              <a:t>), the system is performing </a:t>
            </a:r>
            <a:r>
              <a:rPr lang="en-US" i="1" dirty="0"/>
              <a:t>actual</a:t>
            </a:r>
            <a:r>
              <a:rPr lang="en-US" dirty="0"/>
              <a:t> “random walk” such that it is not going anywhere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E4BA59-7A02-7441-B1F7-C8263DFF9C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" pitchFamily="2" charset="0"/>
              </a:rPr>
              <a:t>v-rescale</a:t>
            </a:r>
          </a:p>
          <a:p>
            <a:pPr lvl="1"/>
            <a:r>
              <a:rPr lang="en-US" dirty="0"/>
              <a:t>An upscaled version of the original “velocity rescale” to target a canonical kinetic energy </a:t>
            </a:r>
            <a:r>
              <a:rPr lang="en-US" i="1" dirty="0"/>
              <a:t>distribution</a:t>
            </a:r>
            <a:r>
              <a:rPr lang="en-US" dirty="0"/>
              <a:t>, instead of an exact mean kinetic energy</a:t>
            </a:r>
          </a:p>
          <a:p>
            <a:pPr lvl="2"/>
            <a:r>
              <a:rPr lang="en-US" dirty="0"/>
              <a:t>Therefore meaningful </a:t>
            </a:r>
            <a:r>
              <a:rPr lang="en-US" b="1" dirty="0"/>
              <a:t>fluctuation</a:t>
            </a:r>
          </a:p>
          <a:p>
            <a:pPr lvl="1"/>
            <a:r>
              <a:rPr lang="en-US" dirty="0"/>
              <a:t>Between </a:t>
            </a:r>
            <a:r>
              <a:rPr lang="en-US" dirty="0" err="1"/>
              <a:t>rescalings</a:t>
            </a:r>
            <a:r>
              <a:rPr lang="en-US" dirty="0"/>
              <a:t>, system is evolved using the Hamiltonian’s equations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D7EDB-6E0F-3040-BB5C-2439CE325195}"/>
              </a:ext>
            </a:extLst>
          </p:cNvPr>
          <p:cNvSpPr txBox="1"/>
          <p:nvPr/>
        </p:nvSpPr>
        <p:spPr>
          <a:xfrm rot="20262396">
            <a:off x="2094742" y="5229888"/>
            <a:ext cx="3474002" cy="52322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Stencil" pitchFamily="82" charset="77"/>
                <a:cs typeface="Aldhabi" panose="020F0502020204030204" pitchFamily="34" charset="0"/>
              </a:rPr>
              <a:t>POOR EFFICIENCY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B041494-0D6D-304B-9704-11BDBFC9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66" y="5334000"/>
            <a:ext cx="2070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E7AA-EAE1-154B-A453-E6984358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berensen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nose-hoover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2E3F-0B29-0E43-83C7-A4C6A3544D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" pitchFamily="2" charset="0"/>
              </a:rPr>
              <a:t>berensen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Most commonly used to quickly equilibrate the system</a:t>
            </a:r>
          </a:p>
          <a:p>
            <a:pPr lvl="1"/>
            <a:r>
              <a:rPr lang="en-US" dirty="0"/>
              <a:t>This thermostat corrects an instantaneous kinetic energy to a specific target value. Therefore, while being very efficient, it does </a:t>
            </a:r>
            <a:r>
              <a:rPr lang="en-US" b="1" dirty="0"/>
              <a:t>NOT</a:t>
            </a:r>
            <a:r>
              <a:rPr lang="en-US" dirty="0"/>
              <a:t> product fluctuations.</a:t>
            </a:r>
          </a:p>
          <a:p>
            <a:pPr lvl="1"/>
            <a:r>
              <a:rPr lang="en-US" dirty="0"/>
              <a:t>Its measurements on average properties are still correct.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BD804-4689-C542-8C22-F23254F2B1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" pitchFamily="2" charset="0"/>
              </a:rPr>
              <a:t>nose-hoover</a:t>
            </a:r>
          </a:p>
          <a:p>
            <a:pPr lvl="1"/>
            <a:r>
              <a:rPr lang="en-US" dirty="0"/>
              <a:t>The derivation of the thermostat is beyond the scope of this class</a:t>
            </a:r>
          </a:p>
          <a:p>
            <a:pPr lvl="1"/>
            <a:r>
              <a:rPr lang="en-US" dirty="0"/>
              <a:t>People usually say this is the most “physical” thermostat, majorly because it gives most meaningful </a:t>
            </a:r>
            <a:r>
              <a:rPr lang="en-US" b="1" dirty="0"/>
              <a:t>fluctuations</a:t>
            </a:r>
          </a:p>
          <a:p>
            <a:pPr lvl="1"/>
            <a:r>
              <a:rPr lang="en-US" dirty="0"/>
              <a:t>Can only be used with </a:t>
            </a:r>
            <a:r>
              <a:rPr lang="en-US" dirty="0">
                <a:latin typeface="Courier" pitchFamily="2" charset="0"/>
              </a:rPr>
              <a:t>integrator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 md-</a:t>
            </a:r>
            <a:r>
              <a:rPr lang="en-US" dirty="0" err="1">
                <a:latin typeface="Courier" pitchFamily="2" charset="0"/>
              </a:rPr>
              <a:t>vv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(Verlet integration in GROMACS)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recommended to relax the system (i.e. equilibrating).</a:t>
            </a:r>
          </a:p>
        </p:txBody>
      </p:sp>
    </p:spTree>
    <p:extLst>
      <p:ext uri="{BB962C8B-B14F-4D97-AF65-F5344CB8AC3E}">
        <p14:creationId xmlns:p14="http://schemas.microsoft.com/office/powerpoint/2010/main" val="32009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081B2D-84AB-BF43-8287-28E23E5D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thermostats in GROMACS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87722-4788-4D47-A7F9-078108F70817}"/>
              </a:ext>
            </a:extLst>
          </p:cNvPr>
          <p:cNvSpPr txBox="1"/>
          <p:nvPr/>
        </p:nvSpPr>
        <p:spPr>
          <a:xfrm>
            <a:off x="627017" y="2627796"/>
            <a:ext cx="7410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integrator = md ; leap-frog</a:t>
            </a:r>
          </a:p>
          <a:p>
            <a:r>
              <a:rPr lang="en-US" dirty="0" err="1">
                <a:latin typeface="Courier" pitchFamily="2" charset="0"/>
              </a:rPr>
              <a:t>tcoupl</a:t>
            </a:r>
            <a:r>
              <a:rPr lang="en-US" dirty="0">
                <a:latin typeface="Courier" pitchFamily="2" charset="0"/>
              </a:rPr>
              <a:t> = v-rescale </a:t>
            </a:r>
          </a:p>
          <a:p>
            <a:r>
              <a:rPr lang="en-US" dirty="0" err="1">
                <a:latin typeface="Courier" pitchFamily="2" charset="0"/>
              </a:rPr>
              <a:t>tc_grps</a:t>
            </a:r>
            <a:r>
              <a:rPr lang="en-US" dirty="0">
                <a:latin typeface="Courier" pitchFamily="2" charset="0"/>
              </a:rPr>
              <a:t> = system</a:t>
            </a:r>
          </a:p>
          <a:p>
            <a:r>
              <a:rPr lang="en-US" dirty="0" err="1">
                <a:latin typeface="Courier" pitchFamily="2" charset="0"/>
              </a:rPr>
              <a:t>tau_t</a:t>
            </a:r>
            <a:r>
              <a:rPr lang="en-US" dirty="0">
                <a:latin typeface="Courier" pitchFamily="2" charset="0"/>
              </a:rPr>
              <a:t> = 0.1 ; temperature damping parameter, </a:t>
            </a:r>
            <a:r>
              <a:rPr lang="en-US" dirty="0" err="1">
                <a:latin typeface="Courier" pitchFamily="2" charset="0"/>
              </a:rPr>
              <a:t>ps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ref_t</a:t>
            </a:r>
            <a:r>
              <a:rPr lang="en-US" dirty="0">
                <a:latin typeface="Courier" pitchFamily="2" charset="0"/>
              </a:rPr>
              <a:t> = 298.0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CB166-DF4B-DB4D-B17D-C1F95BB2B2F7}"/>
              </a:ext>
            </a:extLst>
          </p:cNvPr>
          <p:cNvSpPr txBox="1"/>
          <p:nvPr/>
        </p:nvSpPr>
        <p:spPr>
          <a:xfrm>
            <a:off x="627018" y="2194560"/>
            <a:ext cx="427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Apply v-rescale for the entire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18920-800C-E84B-8094-483ABB94F36D}"/>
              </a:ext>
            </a:extLst>
          </p:cNvPr>
          <p:cNvSpPr txBox="1"/>
          <p:nvPr/>
        </p:nvSpPr>
        <p:spPr>
          <a:xfrm>
            <a:off x="627018" y="4615917"/>
            <a:ext cx="3431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integrator = md</a:t>
            </a:r>
          </a:p>
          <a:p>
            <a:r>
              <a:rPr lang="en-US" dirty="0" err="1">
                <a:latin typeface="Courier" pitchFamily="2" charset="0"/>
              </a:rPr>
              <a:t>tcoupl</a:t>
            </a:r>
            <a:r>
              <a:rPr lang="en-US" dirty="0">
                <a:latin typeface="Courier" pitchFamily="2" charset="0"/>
              </a:rPr>
              <a:t> = v-rescale </a:t>
            </a:r>
          </a:p>
          <a:p>
            <a:r>
              <a:rPr lang="en-US" dirty="0" err="1">
                <a:latin typeface="Courier" pitchFamily="2" charset="0"/>
              </a:rPr>
              <a:t>tc_grps</a:t>
            </a:r>
            <a:r>
              <a:rPr lang="en-US" dirty="0">
                <a:latin typeface="Courier" pitchFamily="2" charset="0"/>
              </a:rPr>
              <a:t> = water protein</a:t>
            </a:r>
          </a:p>
          <a:p>
            <a:r>
              <a:rPr lang="en-US" dirty="0" err="1">
                <a:latin typeface="Courier" pitchFamily="2" charset="0"/>
              </a:rPr>
              <a:t>tau_t</a:t>
            </a:r>
            <a:r>
              <a:rPr lang="en-US" dirty="0">
                <a:latin typeface="Courier" pitchFamily="2" charset="0"/>
              </a:rPr>
              <a:t> = 0.1 1.0 </a:t>
            </a:r>
          </a:p>
          <a:p>
            <a:r>
              <a:rPr lang="en-US" dirty="0" err="1">
                <a:latin typeface="Courier" pitchFamily="2" charset="0"/>
              </a:rPr>
              <a:t>ref_t</a:t>
            </a:r>
            <a:r>
              <a:rPr lang="en-US" dirty="0">
                <a:latin typeface="Courier" pitchFamily="2" charset="0"/>
              </a:rPr>
              <a:t> = 298.0 310.0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5E08F-5A35-C748-9970-FB4C8AD7473F}"/>
              </a:ext>
            </a:extLst>
          </p:cNvPr>
          <p:cNvSpPr txBox="1"/>
          <p:nvPr/>
        </p:nvSpPr>
        <p:spPr>
          <a:xfrm>
            <a:off x="627019" y="4246585"/>
            <a:ext cx="31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Apply v-rescale separately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6F3BD-1FE8-B447-80FB-9DB811BD4CEF}"/>
              </a:ext>
            </a:extLst>
          </p:cNvPr>
          <p:cNvSpPr txBox="1"/>
          <p:nvPr/>
        </p:nvSpPr>
        <p:spPr>
          <a:xfrm>
            <a:off x="5789735" y="4615917"/>
            <a:ext cx="5426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integrator = md-</a:t>
            </a:r>
            <a:r>
              <a:rPr lang="en-US" dirty="0" err="1">
                <a:latin typeface="Courier" pitchFamily="2" charset="0"/>
              </a:rPr>
              <a:t>vv</a:t>
            </a:r>
            <a:r>
              <a:rPr lang="en-US" dirty="0">
                <a:latin typeface="Courier" pitchFamily="2" charset="0"/>
              </a:rPr>
              <a:t> ; velocity Verlet</a:t>
            </a:r>
          </a:p>
          <a:p>
            <a:r>
              <a:rPr lang="en-US" dirty="0" err="1">
                <a:latin typeface="Courier" pitchFamily="2" charset="0"/>
              </a:rPr>
              <a:t>tcoupl</a:t>
            </a:r>
            <a:r>
              <a:rPr lang="en-US" dirty="0">
                <a:latin typeface="Courier" pitchFamily="2" charset="0"/>
              </a:rPr>
              <a:t> = nose-hoover </a:t>
            </a:r>
          </a:p>
          <a:p>
            <a:r>
              <a:rPr lang="en-US" dirty="0" err="1">
                <a:latin typeface="Courier" pitchFamily="2" charset="0"/>
              </a:rPr>
              <a:t>tc_grps</a:t>
            </a:r>
            <a:r>
              <a:rPr lang="en-US" dirty="0">
                <a:latin typeface="Courier" pitchFamily="2" charset="0"/>
              </a:rPr>
              <a:t> = system</a:t>
            </a:r>
          </a:p>
          <a:p>
            <a:r>
              <a:rPr lang="en-US" dirty="0" err="1">
                <a:latin typeface="Courier" pitchFamily="2" charset="0"/>
              </a:rPr>
              <a:t>tau_t</a:t>
            </a:r>
            <a:r>
              <a:rPr lang="en-US" dirty="0">
                <a:latin typeface="Courier" pitchFamily="2" charset="0"/>
              </a:rPr>
              <a:t> = 0.1 ; if dt = 0.001</a:t>
            </a:r>
          </a:p>
          <a:p>
            <a:r>
              <a:rPr lang="en-US" dirty="0" err="1">
                <a:latin typeface="Courier" pitchFamily="2" charset="0"/>
              </a:rPr>
              <a:t>ref_t</a:t>
            </a:r>
            <a:r>
              <a:rPr lang="en-US" dirty="0">
                <a:latin typeface="Courier" pitchFamily="2" charset="0"/>
              </a:rPr>
              <a:t> = 298.0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3AF81-0824-774B-9238-24EA9985ACAB}"/>
              </a:ext>
            </a:extLst>
          </p:cNvPr>
          <p:cNvSpPr txBox="1"/>
          <p:nvPr/>
        </p:nvSpPr>
        <p:spPr>
          <a:xfrm>
            <a:off x="5789735" y="4246585"/>
            <a:ext cx="468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Apply nose-hoover for the entire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15AF5-E0CF-5944-9959-42D4B9FD71C6}"/>
              </a:ext>
            </a:extLst>
          </p:cNvPr>
          <p:cNvSpPr txBox="1"/>
          <p:nvPr/>
        </p:nvSpPr>
        <p:spPr>
          <a:xfrm>
            <a:off x="200299" y="6093245"/>
            <a:ext cx="530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***Need to specify the ”groups” water and protein in </a:t>
            </a:r>
            <a:r>
              <a:rPr lang="en-US" sz="1600" dirty="0" err="1">
                <a:solidFill>
                  <a:srgbClr val="FF0000"/>
                </a:solidFill>
              </a:rPr>
              <a:t>system.ndx</a:t>
            </a:r>
            <a:r>
              <a:rPr lang="en-US" sz="1600" dirty="0">
                <a:solidFill>
                  <a:srgbClr val="FF0000"/>
                </a:solidFill>
              </a:rPr>
              <a:t> file and include “-n </a:t>
            </a:r>
            <a:r>
              <a:rPr lang="en-US" sz="1600" dirty="0" err="1">
                <a:solidFill>
                  <a:srgbClr val="FF0000"/>
                </a:solidFill>
              </a:rPr>
              <a:t>system.ndx</a:t>
            </a:r>
            <a:r>
              <a:rPr lang="en-US" sz="1600" dirty="0">
                <a:solidFill>
                  <a:srgbClr val="FF0000"/>
                </a:solidFill>
              </a:rPr>
              <a:t>” in </a:t>
            </a:r>
            <a:r>
              <a:rPr lang="en-US" sz="1600" dirty="0" err="1">
                <a:solidFill>
                  <a:srgbClr val="FF0000"/>
                </a:solidFill>
              </a:rPr>
              <a:t>mdrun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03434-8447-E149-AC9B-3CCB1A8FFC27}"/>
              </a:ext>
            </a:extLst>
          </p:cNvPr>
          <p:cNvSpPr txBox="1"/>
          <p:nvPr/>
        </p:nvSpPr>
        <p:spPr>
          <a:xfrm>
            <a:off x="5789735" y="6094844"/>
            <a:ext cx="530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***Nose-hoover will not work well with any arbitrary tau-t. The rule of thumb is 100 timesteps.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298C0-C5DE-344D-8C4E-B09B83B7A417}"/>
              </a:ext>
            </a:extLst>
          </p:cNvPr>
          <p:cNvSpPr txBox="1"/>
          <p:nvPr/>
        </p:nvSpPr>
        <p:spPr>
          <a:xfrm>
            <a:off x="5503818" y="2429889"/>
            <a:ext cx="5589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tau-t</a:t>
            </a:r>
            <a:r>
              <a:rPr lang="en-US" sz="1600" dirty="0">
                <a:solidFill>
                  <a:srgbClr val="FF0000"/>
                </a:solidFill>
              </a:rPr>
              <a:t> is the characteristic time for exponential decay. Note the difference between 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tau-t </a:t>
            </a:r>
            <a:r>
              <a:rPr lang="en-US" sz="1600" dirty="0">
                <a:solidFill>
                  <a:srgbClr val="FF0000"/>
                </a:solidFill>
              </a:rPr>
              <a:t>and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nsttcouple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1DC2-1B2B-5C4A-B7D1-5946DB45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dirty="0" err="1"/>
              <a:t>barostats</a:t>
            </a:r>
            <a:r>
              <a:rPr lang="en-US" dirty="0"/>
              <a:t> in GROMACS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3653-6EAF-A847-AF49-930B7002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your </a:t>
            </a:r>
            <a:r>
              <a:rPr lang="en-US" dirty="0" err="1"/>
              <a:t>run.mdp</a:t>
            </a:r>
            <a:r>
              <a:rPr lang="en-US" dirty="0"/>
              <a:t> file, you specify the thermostat under </a:t>
            </a:r>
            <a:r>
              <a:rPr lang="en-US" dirty="0" err="1">
                <a:latin typeface="Courier" pitchFamily="2" charset="0"/>
              </a:rPr>
              <a:t>pcoupl</a:t>
            </a:r>
            <a:r>
              <a:rPr lang="en-US" dirty="0"/>
              <a:t> option</a:t>
            </a:r>
          </a:p>
          <a:p>
            <a:pPr lvl="1"/>
            <a:r>
              <a:rPr lang="en-US" dirty="0" err="1">
                <a:latin typeface="Courier" pitchFamily="2" charset="0"/>
              </a:rPr>
              <a:t>Berensen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Parrinello</a:t>
            </a:r>
            <a:r>
              <a:rPr lang="en-US" dirty="0">
                <a:latin typeface="Courier" pitchFamily="2" charset="0"/>
              </a:rPr>
              <a:t>-Rahman</a:t>
            </a:r>
          </a:p>
          <a:p>
            <a:pPr lvl="1"/>
            <a:r>
              <a:rPr lang="en-US" dirty="0">
                <a:latin typeface="Courier" pitchFamily="2" charset="0"/>
              </a:rPr>
              <a:t>MTTK</a:t>
            </a:r>
          </a:p>
          <a:p>
            <a:r>
              <a:rPr lang="en-US" dirty="0" err="1">
                <a:latin typeface="Courier" pitchFamily="2" charset="0"/>
              </a:rPr>
              <a:t>pcoupl</a:t>
            </a:r>
            <a:r>
              <a:rPr lang="en-US" dirty="0">
                <a:latin typeface="Courier" pitchFamily="2" charset="0"/>
              </a:rPr>
              <a:t> = Berendsen</a:t>
            </a:r>
          </a:p>
          <a:p>
            <a:r>
              <a:rPr lang="en-US" dirty="0"/>
              <a:t>When you don’t want to use pressure coupling</a:t>
            </a:r>
          </a:p>
          <a:p>
            <a:pPr lvl="1"/>
            <a:r>
              <a:rPr lang="en-US" dirty="0" err="1">
                <a:latin typeface="Courier" pitchFamily="2" charset="0"/>
              </a:rPr>
              <a:t>pcoupl</a:t>
            </a:r>
            <a:r>
              <a:rPr lang="en-US" dirty="0">
                <a:latin typeface="Courier" pitchFamily="2" charset="0"/>
              </a:rPr>
              <a:t> = no</a:t>
            </a:r>
          </a:p>
          <a:p>
            <a:r>
              <a:rPr lang="en-US" dirty="0"/>
              <a:t>You will always need thermostat; </a:t>
            </a:r>
            <a:r>
              <a:rPr lang="en-US" dirty="0" err="1"/>
              <a:t>barostat</a:t>
            </a:r>
            <a:r>
              <a:rPr lang="en-US" dirty="0"/>
              <a:t> does not do anything to the T in NPT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33794-15D8-E94B-9732-9C56955C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ADE976-63DC-6F42-BD76-5D25CAFE2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Equilibration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BB6035-C886-6845-B783-C6041E4BC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" pitchFamily="2" charset="0"/>
              </a:rPr>
              <a:t>berendsen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Always use </a:t>
            </a:r>
            <a:r>
              <a:rPr lang="en-US" dirty="0" err="1">
                <a:latin typeface="Courier" pitchFamily="2" charset="0"/>
              </a:rPr>
              <a:t>berensen</a:t>
            </a:r>
            <a:r>
              <a:rPr lang="en-US" dirty="0"/>
              <a:t> to relax your system to the right box size, otherwise you can wait for months.</a:t>
            </a:r>
          </a:p>
          <a:p>
            <a:r>
              <a:rPr lang="en-US" dirty="0"/>
              <a:t>Even </a:t>
            </a:r>
            <a:r>
              <a:rPr lang="en-US" dirty="0" err="1">
                <a:latin typeface="Courier" pitchFamily="2" charset="0"/>
              </a:rPr>
              <a:t>berensen</a:t>
            </a:r>
            <a:r>
              <a:rPr lang="en-US" dirty="0"/>
              <a:t> may not be efficient enough when your initial configuration is too dilute. Thus, a more realistic initial configuration is more important than a good choice of thermostat or coupling time.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6FB3F8-983A-ED45-AF31-4DA46EF5A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E1B3DA-6F97-714C-BCA8-834BD1A9BA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" pitchFamily="2" charset="0"/>
              </a:rPr>
              <a:t>Parrinello</a:t>
            </a:r>
            <a:r>
              <a:rPr lang="en-US" dirty="0">
                <a:latin typeface="Courier" pitchFamily="2" charset="0"/>
              </a:rPr>
              <a:t>-Rahman </a:t>
            </a:r>
            <a:r>
              <a:rPr lang="en-US" dirty="0"/>
              <a:t>or</a:t>
            </a:r>
            <a:r>
              <a:rPr lang="en-US" dirty="0">
                <a:latin typeface="Courier" pitchFamily="2" charset="0"/>
              </a:rPr>
              <a:t> MTTK</a:t>
            </a:r>
          </a:p>
          <a:p>
            <a:r>
              <a:rPr lang="en-US" dirty="0"/>
              <a:t>Like </a:t>
            </a:r>
            <a:r>
              <a:rPr lang="en-US" dirty="0">
                <a:latin typeface="Courier" pitchFamily="2" charset="0"/>
              </a:rPr>
              <a:t>nose-hoover</a:t>
            </a:r>
            <a:r>
              <a:rPr lang="en-US" dirty="0"/>
              <a:t> thermostat, a reasonable choice of damping parameter </a:t>
            </a:r>
            <a:r>
              <a:rPr lang="en-US" dirty="0">
                <a:latin typeface="Courier" pitchFamily="2" charset="0"/>
              </a:rPr>
              <a:t>tau-p</a:t>
            </a:r>
            <a:r>
              <a:rPr lang="en-US" dirty="0"/>
              <a:t> is needed.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34541-C76F-8745-A2F0-93800529C994}"/>
              </a:ext>
            </a:extLst>
          </p:cNvPr>
          <p:cNvSpPr txBox="1"/>
          <p:nvPr/>
        </p:nvSpPr>
        <p:spPr>
          <a:xfrm>
            <a:off x="6199632" y="541515"/>
            <a:ext cx="5303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***Finite size effect on pressure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Because your system is small, even you set your reference pressure to 1.0 bar, you will see pressure fluctuation +/- 1000 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This does not mean your pressure coupling is not working as expected. An NPT simulation would be fine as long as the box size fluctuation is small. </a:t>
            </a:r>
          </a:p>
        </p:txBody>
      </p:sp>
    </p:spTree>
    <p:extLst>
      <p:ext uri="{BB962C8B-B14F-4D97-AF65-F5344CB8AC3E}">
        <p14:creationId xmlns:p14="http://schemas.microsoft.com/office/powerpoint/2010/main" val="41387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1181</Words>
  <Application>Microsoft Macintosh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Courier</vt:lpstr>
      <vt:lpstr>Stencil</vt:lpstr>
      <vt:lpstr>AccentBoxVTI</vt:lpstr>
      <vt:lpstr>Simulation Parameters in GROMACS</vt:lpstr>
      <vt:lpstr>What completes an all-atom simulation?</vt:lpstr>
      <vt:lpstr>Why we need thermostat and/or barostats?</vt:lpstr>
      <vt:lpstr>Available thermostats in GROMACS</vt:lpstr>
      <vt:lpstr>andersen and v-rescale</vt:lpstr>
      <vt:lpstr>berensen and nose-hoover</vt:lpstr>
      <vt:lpstr>Use thermostats in GROMACS</vt:lpstr>
      <vt:lpstr>Available barostats in GROMACS</vt:lpstr>
      <vt:lpstr>Which one to use</vt:lpstr>
      <vt:lpstr>Use barostats in GROMACS</vt:lpstr>
      <vt:lpstr>What does tau mean</vt:lpstr>
      <vt:lpstr>Neighbor searching rules </vt:lpstr>
      <vt:lpstr>Neighbor searching rules </vt:lpstr>
      <vt:lpstr>An example .mdp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Parameters in GROMACS</dc:title>
  <dc:creator>xqi</dc:creator>
  <cp:lastModifiedBy>xqi</cp:lastModifiedBy>
  <cp:revision>57</cp:revision>
  <dcterms:created xsi:type="dcterms:W3CDTF">2020-01-27T20:25:06Z</dcterms:created>
  <dcterms:modified xsi:type="dcterms:W3CDTF">2020-02-05T23:50:35Z</dcterms:modified>
</cp:coreProperties>
</file>