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 id="2147483652" r:id="rId2"/>
  </p:sldMasterIdLst>
  <p:notesMasterIdLst>
    <p:notesMasterId r:id="rId20"/>
  </p:notesMasterIdLst>
  <p:sldIdLst>
    <p:sldId id="259" r:id="rId3"/>
    <p:sldId id="265" r:id="rId4"/>
    <p:sldId id="261" r:id="rId5"/>
    <p:sldId id="266" r:id="rId6"/>
    <p:sldId id="262" r:id="rId7"/>
    <p:sldId id="267" r:id="rId8"/>
    <p:sldId id="263" r:id="rId9"/>
    <p:sldId id="268" r:id="rId10"/>
    <p:sldId id="264" r:id="rId11"/>
    <p:sldId id="269" r:id="rId12"/>
    <p:sldId id="270" r:id="rId13"/>
    <p:sldId id="271" r:id="rId14"/>
    <p:sldId id="276" r:id="rId15"/>
    <p:sldId id="272" r:id="rId16"/>
    <p:sldId id="273" r:id="rId17"/>
    <p:sldId id="274" r:id="rId18"/>
    <p:sldId id="275"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88">
          <p15:clr>
            <a:srgbClr val="A4A3A4"/>
          </p15:clr>
        </p15:guide>
        <p15:guide id="2" pos="4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E8D3A2"/>
    <a:srgbClr val="E8E3D3"/>
    <a:srgbClr val="4B2E8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60" autoAdjust="0"/>
    <p:restoredTop sz="94622"/>
  </p:normalViewPr>
  <p:slideViewPr>
    <p:cSldViewPr snapToGrid="0" snapToObjects="1" showGuides="1">
      <p:cViewPr varScale="1">
        <p:scale>
          <a:sx n="70" d="100"/>
          <a:sy n="70" d="100"/>
        </p:scale>
        <p:origin x="1812" y="72"/>
      </p:cViewPr>
      <p:guideLst>
        <p:guide orient="horz" pos="2488"/>
        <p:guide pos="47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87FB1B-AA99-554D-A6D0-A8A0397EA8A9}" type="datetimeFigureOut">
              <a:rPr lang="en-US" smtClean="0"/>
              <a:t>1/12/2017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9E3363-75FE-AE4F-9103-ED4DA7E878C8}" type="slidenum">
              <a:rPr lang="en-US" smtClean="0"/>
              <a:t>‹#›</a:t>
            </a:fld>
            <a:endParaRPr lang="en-US"/>
          </a:p>
        </p:txBody>
      </p:sp>
    </p:spTree>
    <p:extLst>
      <p:ext uri="{BB962C8B-B14F-4D97-AF65-F5344CB8AC3E}">
        <p14:creationId xmlns:p14="http://schemas.microsoft.com/office/powerpoint/2010/main" val="1061272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rgbClr val="4B2E83"/>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5815" y="5945854"/>
            <a:ext cx="1371600" cy="923544"/>
          </a:xfrm>
          <a:prstGeom prst="rect">
            <a:avLst/>
          </a:prstGeom>
        </p:spPr>
      </p:pic>
      <p:pic>
        <p:nvPicPr>
          <p:cNvPr id="9" name="Picture 8"/>
          <p:cNvPicPr>
            <a:picLocks noChangeAspect="1"/>
          </p:cNvPicPr>
          <p:nvPr userDrawn="1"/>
        </p:nvPicPr>
        <p:blipFill>
          <a:blip r:embed="rId3"/>
          <a:stretch>
            <a:fillRect/>
          </a:stretch>
        </p:blipFill>
        <p:spPr>
          <a:xfrm>
            <a:off x="677334" y="6354234"/>
            <a:ext cx="2540000" cy="266700"/>
          </a:xfrm>
          <a:prstGeom prst="rect">
            <a:avLst/>
          </a:prstGeom>
        </p:spPr>
      </p:pic>
      <p:sp>
        <p:nvSpPr>
          <p:cNvPr id="6" name="Text Placeholder 5"/>
          <p:cNvSpPr>
            <a:spLocks noGrp="1"/>
          </p:cNvSpPr>
          <p:nvPr>
            <p:ph type="body" sz="quarter" idx="10" hasCustomPrompt="1"/>
          </p:nvPr>
        </p:nvSpPr>
        <p:spPr>
          <a:xfrm>
            <a:off x="671757" y="1179824"/>
            <a:ext cx="6972300" cy="2641756"/>
          </a:xfrm>
          <a:prstGeom prst="rect">
            <a:avLst/>
          </a:prstGeom>
        </p:spPr>
        <p:txBody>
          <a:bodyPr anchor="b">
            <a:normAutofit/>
          </a:bodyPr>
          <a:lstStyle>
            <a:lvl1pPr marL="0" indent="0">
              <a:lnSpc>
                <a:spcPct val="100000"/>
              </a:lnSpc>
              <a:buNone/>
              <a:defRPr sz="5000" b="0" i="0" baseline="0">
                <a:solidFill>
                  <a:schemeClr val="accent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TITLE HERE</a:t>
            </a:r>
          </a:p>
          <a:p>
            <a:pPr lvl="0"/>
            <a:r>
              <a:rPr lang="en-US" dirty="0" smtClean="0"/>
              <a:t>ENCODE NORMAL</a:t>
            </a:r>
          </a:p>
          <a:p>
            <a:pPr lvl="0"/>
            <a:r>
              <a:rPr lang="en-US" dirty="0" smtClean="0"/>
              <a:t>BLACK, 50 PT. </a:t>
            </a:r>
            <a:endParaRPr lang="en-US" dirty="0"/>
          </a:p>
        </p:txBody>
      </p:sp>
      <p:pic>
        <p:nvPicPr>
          <p:cNvPr id="2" name="Picture 1" descr="Bar_RtAngle_7502_RGB.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3587" y="4006085"/>
            <a:ext cx="2284303" cy="112770"/>
          </a:xfrm>
          <a:prstGeom prst="rect">
            <a:avLst/>
          </a:prstGeom>
        </p:spPr>
      </p:pic>
    </p:spTree>
    <p:extLst>
      <p:ext uri="{BB962C8B-B14F-4D97-AF65-F5344CB8AC3E}">
        <p14:creationId xmlns:p14="http://schemas.microsoft.com/office/powerpoint/2010/main" val="2373491258"/>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FFFFFF"/>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sp>
        <p:nvSpPr>
          <p:cNvPr id="4" name="Text Placeholder 9"/>
          <p:cNvSpPr>
            <a:spLocks noGrp="1"/>
          </p:cNvSpPr>
          <p:nvPr>
            <p:ph type="body" sz="quarter" idx="11" hasCustomPrompt="1"/>
          </p:nvPr>
        </p:nvSpPr>
        <p:spPr>
          <a:xfrm>
            <a:off x="659305" y="2320239"/>
            <a:ext cx="8197114" cy="3810086"/>
          </a:xfrm>
          <a:prstGeom prst="rect">
            <a:avLst/>
          </a:prstGeom>
        </p:spPr>
        <p:txBody>
          <a:bodyPr/>
          <a:lstStyle>
            <a:lvl1pPr marL="342900" indent="-342900">
              <a:buFont typeface="Lucida Grande"/>
              <a:buChar char="&gt;"/>
              <a:defRPr sz="2400" b="1" i="0" baseline="0">
                <a:solidFill>
                  <a:srgbClr val="FFFFFF"/>
                </a:solidFill>
                <a:latin typeface="Open Sans"/>
                <a:cs typeface="Open Sans"/>
              </a:defRPr>
            </a:lvl1pPr>
            <a:lvl2pPr>
              <a:defRPr sz="2000" b="1" i="0" baseline="0">
                <a:solidFill>
                  <a:srgbClr val="FFFFFF"/>
                </a:solidFill>
                <a:latin typeface="Open Sans"/>
                <a:cs typeface="Open Sans"/>
              </a:defRPr>
            </a:lvl2pPr>
            <a:lvl3pPr marL="1143000" indent="-228600">
              <a:buSzPct val="100000"/>
              <a:buFont typeface="Lucida Grande"/>
              <a:buChar char="&gt;"/>
              <a:defRPr sz="1800" b="1" i="0" baseline="0">
                <a:solidFill>
                  <a:srgbClr val="FFFFFF"/>
                </a:solidFill>
                <a:latin typeface="Open Sans"/>
                <a:cs typeface="Open Sans"/>
              </a:defRPr>
            </a:lvl3pPr>
            <a:lvl4pPr>
              <a:defRPr sz="1600" b="1" i="0" baseline="0">
                <a:solidFill>
                  <a:srgbClr val="FFFFFF"/>
                </a:solidFill>
                <a:latin typeface="Open Sans"/>
                <a:cs typeface="Open Sans"/>
              </a:defRPr>
            </a:lvl4pPr>
            <a:lvl5pPr marL="2057400" indent="-228600">
              <a:buFont typeface="Lucida Grande"/>
              <a:buChar char="&gt;"/>
              <a:defRPr sz="1400" b="1" i="0" baseline="0">
                <a:solidFill>
                  <a:srgbClr val="FFFFFF"/>
                </a:solidFill>
                <a:latin typeface="Open Sans"/>
                <a:cs typeface="Open Sans"/>
              </a:defRPr>
            </a:lvl5pPr>
          </a:lstStyle>
          <a:p>
            <a:pPr lvl="0"/>
            <a:r>
              <a:rPr lang="en-US" dirty="0" smtClean="0"/>
              <a:t>Content here (Open Sans Bold, 24 pt.)</a:t>
            </a:r>
          </a:p>
          <a:p>
            <a:pPr lvl="1"/>
            <a:r>
              <a:rPr lang="en-US" dirty="0" smtClean="0"/>
              <a:t>Second level (Open Sans Bold, 20)</a:t>
            </a:r>
          </a:p>
          <a:p>
            <a:pPr lvl="2"/>
            <a:r>
              <a:rPr lang="en-US" dirty="0" smtClean="0"/>
              <a:t>Third level (Open Sans Bold, 18)</a:t>
            </a:r>
          </a:p>
          <a:p>
            <a:pPr lvl="3"/>
            <a:r>
              <a:rPr lang="en-US" dirty="0" smtClean="0"/>
              <a:t>Fourth level (Open Sans Bold, 16)</a:t>
            </a:r>
          </a:p>
          <a:p>
            <a:pPr lvl="4"/>
            <a:r>
              <a:rPr lang="en-US" dirty="0" smtClean="0"/>
              <a:t>Fifth level (Open Sans Bold, 14)</a:t>
            </a:r>
            <a:endParaRPr lang="en-US" dirty="0"/>
          </a:p>
        </p:txBody>
      </p:sp>
      <p:sp>
        <p:nvSpPr>
          <p:cNvPr id="5" name="Text Placeholder 5"/>
          <p:cNvSpPr>
            <a:spLocks noGrp="1"/>
          </p:cNvSpPr>
          <p:nvPr>
            <p:ph type="body" sz="quarter" idx="12" hasCustomPrompt="1"/>
          </p:nvPr>
        </p:nvSpPr>
        <p:spPr>
          <a:xfrm>
            <a:off x="671757" y="1730667"/>
            <a:ext cx="8184662" cy="411171"/>
          </a:xfrm>
          <a:prstGeom prst="rect">
            <a:avLst/>
          </a:prstGeom>
        </p:spPr>
        <p:txBody>
          <a:bodyPr>
            <a:noAutofit/>
          </a:bodyPr>
          <a:lstStyle>
            <a:lvl1pPr marL="0" indent="0">
              <a:lnSpc>
                <a:spcPct val="90000"/>
              </a:lnSpc>
              <a:buNone/>
              <a:defRPr sz="2400" b="0" i="0" baseline="0">
                <a:solidFill>
                  <a:srgbClr val="FFFFFF"/>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SUB-HEADER HERE (UNI SANS REGULAR	, 24 PT.)</a:t>
            </a:r>
            <a:endParaRPr lang="en-US" dirty="0"/>
          </a:p>
        </p:txBody>
      </p:sp>
      <p:pic>
        <p:nvPicPr>
          <p:cNvPr id="7" name="Picture 6"/>
          <p:cNvPicPr>
            <a:picLocks noChangeAspect="1"/>
          </p:cNvPicPr>
          <p:nvPr userDrawn="1"/>
        </p:nvPicPr>
        <p:blipFill>
          <a:blip r:embed="rId2"/>
          <a:stretch>
            <a:fillRect/>
          </a:stretch>
        </p:blipFill>
        <p:spPr>
          <a:xfrm>
            <a:off x="6248401" y="6354234"/>
            <a:ext cx="2540000" cy="266700"/>
          </a:xfrm>
          <a:prstGeom prst="rect">
            <a:avLst/>
          </a:prstGeom>
        </p:spPr>
      </p:pic>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Tree>
    <p:extLst>
      <p:ext uri="{BB962C8B-B14F-4D97-AF65-F5344CB8AC3E}">
        <p14:creationId xmlns:p14="http://schemas.microsoft.com/office/powerpoint/2010/main" val="276924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 Content">
    <p:bg>
      <p:bgPr>
        <a:solidFill>
          <a:srgbClr val="4B2E83"/>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5815" y="5945854"/>
            <a:ext cx="1371600" cy="923544"/>
          </a:xfrm>
          <a:prstGeom prst="rect">
            <a:avLst/>
          </a:prstGeom>
        </p:spPr>
      </p:pic>
      <p:sp>
        <p:nvSpPr>
          <p:cNvPr id="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FFFFFF"/>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sp>
        <p:nvSpPr>
          <p:cNvPr id="6" name="Text Placeholder 9"/>
          <p:cNvSpPr>
            <a:spLocks noGrp="1"/>
          </p:cNvSpPr>
          <p:nvPr>
            <p:ph type="body" sz="quarter" idx="11" hasCustomPrompt="1"/>
          </p:nvPr>
        </p:nvSpPr>
        <p:spPr>
          <a:xfrm>
            <a:off x="659305" y="1736725"/>
            <a:ext cx="8076956" cy="4015497"/>
          </a:xfrm>
          <a:prstGeom prst="rect">
            <a:avLst/>
          </a:prstGeom>
        </p:spPr>
        <p:txBody>
          <a:bodyPr/>
          <a:lstStyle>
            <a:lvl1pPr marL="342900" indent="-342900">
              <a:buFont typeface="Lucida Grande"/>
              <a:buChar char="&gt;"/>
              <a:defRPr sz="2400" b="1" i="0" baseline="0">
                <a:solidFill>
                  <a:srgbClr val="FFFFFF"/>
                </a:solidFill>
                <a:latin typeface="Open Sans"/>
                <a:cs typeface="Open Sans"/>
              </a:defRPr>
            </a:lvl1pPr>
            <a:lvl2pPr>
              <a:defRPr sz="2000" b="1" i="0" baseline="0">
                <a:solidFill>
                  <a:srgbClr val="FFFFFF"/>
                </a:solidFill>
                <a:latin typeface="Open Sans"/>
                <a:cs typeface="Open Sans"/>
              </a:defRPr>
            </a:lvl2pPr>
            <a:lvl3pPr marL="1143000" indent="-228600">
              <a:buSzPct val="100000"/>
              <a:buFont typeface="Lucida Grande"/>
              <a:buChar char="&gt;"/>
              <a:defRPr sz="1800" b="1" i="0" baseline="0">
                <a:solidFill>
                  <a:srgbClr val="FFFFFF"/>
                </a:solidFill>
                <a:latin typeface="Open Sans"/>
                <a:cs typeface="Open Sans"/>
              </a:defRPr>
            </a:lvl3pPr>
            <a:lvl4pPr>
              <a:defRPr sz="1600" b="1" i="0" baseline="0">
                <a:solidFill>
                  <a:srgbClr val="FFFFFF"/>
                </a:solidFill>
                <a:latin typeface="Open Sans"/>
                <a:cs typeface="Open Sans"/>
              </a:defRPr>
            </a:lvl4pPr>
            <a:lvl5pPr marL="2057400" indent="-228600">
              <a:buFont typeface="Lucida Grande"/>
              <a:buChar char="&gt;"/>
              <a:defRPr sz="1400" b="1" i="0" baseline="0">
                <a:solidFill>
                  <a:srgbClr val="FFFFFF"/>
                </a:solidFill>
                <a:latin typeface="Open Sans"/>
                <a:cs typeface="Open Sans"/>
              </a:defRPr>
            </a:lvl5pPr>
          </a:lstStyle>
          <a:p>
            <a:pPr lvl="0"/>
            <a:r>
              <a:rPr lang="en-US" dirty="0" smtClean="0"/>
              <a:t>Bulleted content here (Open Sans Light, 24 pt.)</a:t>
            </a:r>
          </a:p>
          <a:p>
            <a:pPr lvl="1"/>
            <a:r>
              <a:rPr lang="en-US" dirty="0" smtClean="0"/>
              <a:t>Second level (Open Sans Light, 20)</a:t>
            </a:r>
          </a:p>
          <a:p>
            <a:pPr lvl="2"/>
            <a:r>
              <a:rPr lang="en-US" dirty="0" smtClean="0"/>
              <a:t>Third level (Open Sans Light, 18)</a:t>
            </a:r>
          </a:p>
          <a:p>
            <a:pPr lvl="3"/>
            <a:r>
              <a:rPr lang="en-US" dirty="0" smtClean="0"/>
              <a:t>Fourth level (Open Sans Light, 16)</a:t>
            </a:r>
          </a:p>
          <a:p>
            <a:pPr lvl="4"/>
            <a:r>
              <a:rPr lang="en-US" dirty="0" smtClean="0"/>
              <a:t>Fifth level (Open Sans Light, 14)</a:t>
            </a:r>
            <a:endParaRPr lang="en-US" dirty="0"/>
          </a:p>
        </p:txBody>
      </p:sp>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Tree>
    <p:extLst>
      <p:ext uri="{BB962C8B-B14F-4D97-AF65-F5344CB8AC3E}">
        <p14:creationId xmlns:p14="http://schemas.microsoft.com/office/powerpoint/2010/main" val="323633797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 Graphic">
    <p:bg>
      <p:bgPr>
        <a:solidFill>
          <a:srgbClr val="4B2E83"/>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6248401" y="6354234"/>
            <a:ext cx="2540000" cy="266700"/>
          </a:xfrm>
          <a:prstGeom prst="rect">
            <a:avLst/>
          </a:prstGeom>
        </p:spPr>
      </p:pic>
      <p:sp>
        <p:nvSpPr>
          <p:cNvPr id="12" name="Chart Placeholder 11"/>
          <p:cNvSpPr>
            <a:spLocks noGrp="1"/>
          </p:cNvSpPr>
          <p:nvPr>
            <p:ph type="chart" sz="quarter" idx="12" hasCustomPrompt="1"/>
          </p:nvPr>
        </p:nvSpPr>
        <p:spPr>
          <a:xfrm>
            <a:off x="766763" y="1736725"/>
            <a:ext cx="8021637" cy="4432300"/>
          </a:xfrm>
          <a:prstGeom prst="rect">
            <a:avLst/>
          </a:prstGeom>
        </p:spPr>
        <p:txBody>
          <a:bodyPr>
            <a:normAutofit/>
          </a:bodyPr>
          <a:lstStyle>
            <a:lvl1pPr marL="0" indent="0">
              <a:buNone/>
              <a:defRPr sz="2400" b="0" i="1" baseline="0">
                <a:solidFill>
                  <a:srgbClr val="FFFFFF"/>
                </a:solidFill>
                <a:latin typeface="Open Sans Light"/>
                <a:cs typeface="Open Sans Light"/>
              </a:defRPr>
            </a:lvl1pPr>
          </a:lstStyle>
          <a:p>
            <a:r>
              <a:rPr lang="en-US" dirty="0" smtClean="0"/>
              <a:t>Graphics can go here – </a:t>
            </a:r>
            <a:br>
              <a:rPr lang="en-US" dirty="0" smtClean="0"/>
            </a:br>
            <a:r>
              <a:rPr lang="en-US" dirty="0" smtClean="0"/>
              <a:t>replace this box with your image or chart</a:t>
            </a:r>
            <a:endParaRPr lang="en-US" dirty="0"/>
          </a:p>
        </p:txBody>
      </p:sp>
      <p:sp>
        <p:nvSpPr>
          <p:cNvPr id="1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FFFFFF"/>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Tree>
    <p:extLst>
      <p:ext uri="{BB962C8B-B14F-4D97-AF65-F5344CB8AC3E}">
        <p14:creationId xmlns:p14="http://schemas.microsoft.com/office/powerpoint/2010/main" val="3828560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671757" y="1167124"/>
            <a:ext cx="6972300" cy="2641756"/>
          </a:xfrm>
          <a:prstGeom prst="rect">
            <a:avLst/>
          </a:prstGeom>
        </p:spPr>
        <p:txBody>
          <a:bodyPr anchor="b">
            <a:normAutofit/>
          </a:bodyPr>
          <a:lstStyle>
            <a:lvl1pPr marL="0" indent="0">
              <a:lnSpc>
                <a:spcPct val="100000"/>
              </a:lnSpc>
              <a:buNone/>
              <a:defRPr sz="5000" b="0" i="0" baseline="0">
                <a:solidFill>
                  <a:srgbClr val="4B2E8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TITLE HERE</a:t>
            </a:r>
          </a:p>
          <a:p>
            <a:pPr lvl="0"/>
            <a:r>
              <a:rPr lang="en-US" dirty="0" smtClean="0"/>
              <a:t>ENCODE NORMAL</a:t>
            </a:r>
          </a:p>
          <a:p>
            <a:pPr lvl="0"/>
            <a:r>
              <a:rPr lang="en-US" dirty="0" smtClean="0"/>
              <a:t>BLACK, 50 PT. </a:t>
            </a:r>
            <a:endParaRPr lang="en-US" dirty="0"/>
          </a:p>
        </p:txBody>
      </p:sp>
      <p:pic>
        <p:nvPicPr>
          <p:cNvPr id="8" name="Picture 7"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8139" y="5949410"/>
            <a:ext cx="1371600" cy="923544"/>
          </a:xfrm>
          <a:prstGeom prst="rect">
            <a:avLst/>
          </a:prstGeom>
        </p:spPr>
      </p:pic>
      <p:pic>
        <p:nvPicPr>
          <p:cNvPr id="9" name="Picture 8" descr="Wordmark_center_Purple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2039" y="6487457"/>
            <a:ext cx="2425295" cy="163374"/>
          </a:xfrm>
          <a:prstGeom prst="rect">
            <a:avLst/>
          </a:prstGeom>
        </p:spPr>
      </p:pic>
      <p:pic>
        <p:nvPicPr>
          <p:cNvPr id="6" name="Picture 5" descr="Bar_RtAngle_7502_RGB.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3587" y="4006085"/>
            <a:ext cx="2284303" cy="112770"/>
          </a:xfrm>
          <a:prstGeom prst="rect">
            <a:avLst/>
          </a:prstGeom>
        </p:spPr>
      </p:pic>
    </p:spTree>
    <p:extLst>
      <p:ext uri="{BB962C8B-B14F-4D97-AF65-F5344CB8AC3E}">
        <p14:creationId xmlns:p14="http://schemas.microsoft.com/office/powerpoint/2010/main" val="3397191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4B2E8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sp>
        <p:nvSpPr>
          <p:cNvPr id="4" name="Text Placeholder 9"/>
          <p:cNvSpPr>
            <a:spLocks noGrp="1"/>
          </p:cNvSpPr>
          <p:nvPr>
            <p:ph type="body" sz="quarter" idx="11" hasCustomPrompt="1"/>
          </p:nvPr>
        </p:nvSpPr>
        <p:spPr>
          <a:xfrm>
            <a:off x="659305" y="2320239"/>
            <a:ext cx="8197114" cy="3810086"/>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dirty="0" smtClean="0"/>
              <a:t>Content here (Open Sans Bold, 24 pt.)</a:t>
            </a:r>
          </a:p>
          <a:p>
            <a:pPr lvl="1"/>
            <a:r>
              <a:rPr lang="en-US" dirty="0" smtClean="0"/>
              <a:t>Second level (Open Sans Bold, 20)</a:t>
            </a:r>
          </a:p>
          <a:p>
            <a:pPr lvl="2"/>
            <a:r>
              <a:rPr lang="en-US" dirty="0" smtClean="0"/>
              <a:t>Third level (Open Sans Bold, 18)</a:t>
            </a:r>
          </a:p>
          <a:p>
            <a:pPr lvl="3"/>
            <a:r>
              <a:rPr lang="en-US" dirty="0" smtClean="0"/>
              <a:t>Fourth level (Open Sans Bold, 16)</a:t>
            </a:r>
          </a:p>
          <a:p>
            <a:pPr lvl="4"/>
            <a:r>
              <a:rPr lang="en-US" dirty="0" smtClean="0"/>
              <a:t>Fifth level (Open Sans Bold, 14)</a:t>
            </a:r>
            <a:endParaRPr lang="en-US" dirty="0"/>
          </a:p>
        </p:txBody>
      </p:sp>
      <p:sp>
        <p:nvSpPr>
          <p:cNvPr id="6" name="Text Placeholder 5"/>
          <p:cNvSpPr>
            <a:spLocks noGrp="1"/>
          </p:cNvSpPr>
          <p:nvPr>
            <p:ph type="body" sz="quarter" idx="12" hasCustomPrompt="1"/>
          </p:nvPr>
        </p:nvSpPr>
        <p:spPr>
          <a:xfrm>
            <a:off x="671757" y="1730667"/>
            <a:ext cx="8184662" cy="411171"/>
          </a:xfrm>
          <a:prstGeom prst="rect">
            <a:avLst/>
          </a:prstGeom>
        </p:spPr>
        <p:txBody>
          <a:bodyPr>
            <a:noAutofit/>
          </a:bodyPr>
          <a:lstStyle>
            <a:lvl1pPr marL="0" indent="0">
              <a:lnSpc>
                <a:spcPct val="90000"/>
              </a:lnSpc>
              <a:buNone/>
              <a:defRPr sz="2400" b="0" i="0" baseline="0">
                <a:solidFill>
                  <a:srgbClr val="4B2E83"/>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SUB-HEADER HERE (UNI SANS LIGHT, 24 PT.)</a:t>
            </a:r>
            <a:endParaRPr lang="en-US" dirty="0"/>
          </a:p>
        </p:txBody>
      </p:sp>
      <p:pic>
        <p:nvPicPr>
          <p:cNvPr id="9" name="Picture 8" descr="Wordmark_center_Purp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82155" y="6487457"/>
            <a:ext cx="2425295" cy="163374"/>
          </a:xfrm>
          <a:prstGeom prst="rect">
            <a:avLst/>
          </a:prstGeom>
        </p:spPr>
      </p:pic>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Tree>
    <p:extLst>
      <p:ext uri="{BB962C8B-B14F-4D97-AF65-F5344CB8AC3E}">
        <p14:creationId xmlns:p14="http://schemas.microsoft.com/office/powerpoint/2010/main" val="3072872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4B2E8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sp>
        <p:nvSpPr>
          <p:cNvPr id="6" name="Text Placeholder 9"/>
          <p:cNvSpPr>
            <a:spLocks noGrp="1"/>
          </p:cNvSpPr>
          <p:nvPr>
            <p:ph type="body" sz="quarter" idx="11" hasCustomPrompt="1"/>
          </p:nvPr>
        </p:nvSpPr>
        <p:spPr>
          <a:xfrm>
            <a:off x="659305" y="1736725"/>
            <a:ext cx="8196210" cy="4015497"/>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dirty="0" smtClean="0"/>
              <a:t>Content here (Open Sans Bold, 24 pt.)</a:t>
            </a:r>
          </a:p>
          <a:p>
            <a:pPr lvl="1"/>
            <a:r>
              <a:rPr lang="en-US" dirty="0" smtClean="0"/>
              <a:t>Second level (Open Sans Bold, 20)</a:t>
            </a:r>
          </a:p>
          <a:p>
            <a:pPr lvl="2"/>
            <a:r>
              <a:rPr lang="en-US" dirty="0" smtClean="0"/>
              <a:t>Third level (Open Sans Bold, 18)</a:t>
            </a:r>
          </a:p>
          <a:p>
            <a:pPr lvl="3"/>
            <a:r>
              <a:rPr lang="en-US" dirty="0" smtClean="0"/>
              <a:t>Fourth level (Open Sans Bold, 16)</a:t>
            </a:r>
          </a:p>
          <a:p>
            <a:pPr lvl="4"/>
            <a:r>
              <a:rPr lang="en-US" dirty="0" smtClean="0"/>
              <a:t>Fifth level (Open Sans Bold, 14)</a:t>
            </a:r>
            <a:endParaRPr lang="en-US" dirty="0"/>
          </a:p>
        </p:txBody>
      </p:sp>
      <p:pic>
        <p:nvPicPr>
          <p:cNvPr id="9" name="Picture 8"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8139" y="5949410"/>
            <a:ext cx="1371600" cy="923544"/>
          </a:xfrm>
          <a:prstGeom prst="rect">
            <a:avLst/>
          </a:prstGeom>
        </p:spPr>
      </p:pic>
      <p:pic>
        <p:nvPicPr>
          <p:cNvPr id="7" name="Picture 6"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Tree>
    <p:extLst>
      <p:ext uri="{BB962C8B-B14F-4D97-AF65-F5344CB8AC3E}">
        <p14:creationId xmlns:p14="http://schemas.microsoft.com/office/powerpoint/2010/main" val="1450220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766763" y="1736725"/>
            <a:ext cx="8021637" cy="4432300"/>
          </a:xfrm>
          <a:prstGeom prst="rect">
            <a:avLst/>
          </a:prstGeom>
        </p:spPr>
        <p:txBody>
          <a:bodyPr>
            <a:normAutofit/>
          </a:bodyPr>
          <a:lstStyle>
            <a:lvl1pPr marL="0" indent="0">
              <a:buNone/>
              <a:defRPr sz="2400" b="0" i="1" baseline="0">
                <a:solidFill>
                  <a:srgbClr val="999999"/>
                </a:solidFill>
                <a:latin typeface="Open Sans Light"/>
                <a:cs typeface="Open Sans Light"/>
              </a:defRPr>
            </a:lvl1pPr>
          </a:lstStyle>
          <a:p>
            <a:r>
              <a:rPr lang="en-US" dirty="0" smtClean="0"/>
              <a:t>Graphics can go here – </a:t>
            </a:r>
            <a:br>
              <a:rPr lang="en-US" dirty="0" smtClean="0"/>
            </a:br>
            <a:r>
              <a:rPr lang="en-US" dirty="0" smtClean="0"/>
              <a:t>replace this box with your image or chart</a:t>
            </a:r>
            <a:endParaRPr lang="en-US" dirty="0"/>
          </a:p>
        </p:txBody>
      </p:sp>
      <p:sp>
        <p:nvSpPr>
          <p:cNvPr id="1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4B2E8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pic>
        <p:nvPicPr>
          <p:cNvPr id="7" name="Picture 6" descr="Wordmark_center_Purp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63105" y="6487457"/>
            <a:ext cx="2425295" cy="163374"/>
          </a:xfrm>
          <a:prstGeom prst="rect">
            <a:avLst/>
          </a:prstGeom>
        </p:spPr>
      </p:pic>
      <p:pic>
        <p:nvPicPr>
          <p:cNvPr id="6" name="Picture 5"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Tree>
    <p:extLst>
      <p:ext uri="{BB962C8B-B14F-4D97-AF65-F5344CB8AC3E}">
        <p14:creationId xmlns:p14="http://schemas.microsoft.com/office/powerpoint/2010/main" val="24895524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4B2E8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3703096"/>
      </p:ext>
    </p:extLst>
  </p:cSld>
  <p:clrMap bg1="dk1" tx1="lt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9868176"/>
      </p:ext>
    </p:extLst>
  </p:cSld>
  <p:clrMap bg1="lt1" tx1="dk1" bg2="lt2" tx2="dk2" accent1="accent1" accent2="accent2" accent3="accent3" accent4="accent4" accent5="accent5" accent6="accent6" hlink="hlink" folHlink="folHlink"/>
  <p:sldLayoutIdLst>
    <p:sldLayoutId id="2147483653" r:id="rId1"/>
    <p:sldLayoutId id="2147483663" r:id="rId2"/>
    <p:sldLayoutId id="2147483664" r:id="rId3"/>
    <p:sldLayoutId id="2147483665"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71757" y="1981173"/>
            <a:ext cx="6972300" cy="1717836"/>
          </a:xfrm>
        </p:spPr>
        <p:txBody>
          <a:bodyPr/>
          <a:lstStyle/>
          <a:p>
            <a:r>
              <a:rPr lang="en-US" dirty="0" smtClean="0"/>
              <a:t>HW1 for MOLSIM</a:t>
            </a:r>
            <a:endParaRPr lang="en-US" dirty="0"/>
          </a:p>
        </p:txBody>
      </p:sp>
    </p:spTree>
    <p:extLst>
      <p:ext uri="{BB962C8B-B14F-4D97-AF65-F5344CB8AC3E}">
        <p14:creationId xmlns:p14="http://schemas.microsoft.com/office/powerpoint/2010/main" val="1913477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Response Q4</a:t>
            </a:r>
            <a:endParaRPr lang="en-US" dirty="0"/>
          </a:p>
        </p:txBody>
      </p:sp>
      <p:sp>
        <p:nvSpPr>
          <p:cNvPr id="3" name="Text Placeholder 2"/>
          <p:cNvSpPr>
            <a:spLocks noGrp="1"/>
          </p:cNvSpPr>
          <p:nvPr>
            <p:ph type="body" sz="quarter" idx="11"/>
          </p:nvPr>
        </p:nvSpPr>
        <p:spPr/>
        <p:txBody>
          <a:bodyPr/>
          <a:lstStyle/>
          <a:p>
            <a:r>
              <a:rPr lang="en-US" dirty="0" smtClean="0"/>
              <a:t>Certain methods can limit the types of systems that can be simulated</a:t>
            </a:r>
          </a:p>
          <a:p>
            <a:pPr lvl="1"/>
            <a:r>
              <a:rPr lang="en-US" dirty="0" smtClean="0"/>
              <a:t>Gaussian vs CP2K</a:t>
            </a:r>
          </a:p>
          <a:p>
            <a:pPr lvl="2"/>
            <a:r>
              <a:rPr lang="en-US" dirty="0" smtClean="0"/>
              <a:t>CP2K allows for molecular dynamics simulations in addition to electronic structure calculations </a:t>
            </a:r>
          </a:p>
          <a:p>
            <a:endParaRPr lang="en-US" dirty="0" smtClean="0"/>
          </a:p>
          <a:p>
            <a:r>
              <a:rPr lang="en-US" dirty="0" smtClean="0"/>
              <a:t>There may be new simulation methods that can perform more efficiently than previous methods</a:t>
            </a:r>
            <a:endParaRPr lang="en-US" dirty="0"/>
          </a:p>
        </p:txBody>
      </p:sp>
    </p:spTree>
    <p:extLst>
      <p:ext uri="{BB962C8B-B14F-4D97-AF65-F5344CB8AC3E}">
        <p14:creationId xmlns:p14="http://schemas.microsoft.com/office/powerpoint/2010/main" val="21265919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Part 2</a:t>
            </a:r>
            <a:endParaRPr lang="en-US" dirty="0"/>
          </a:p>
        </p:txBody>
      </p:sp>
      <p:sp>
        <p:nvSpPr>
          <p:cNvPr id="3" name="Text Placeholder 2"/>
          <p:cNvSpPr>
            <a:spLocks noGrp="1"/>
          </p:cNvSpPr>
          <p:nvPr>
            <p:ph type="body" sz="quarter" idx="11"/>
          </p:nvPr>
        </p:nvSpPr>
        <p:spPr/>
        <p:txBody>
          <a:bodyPr/>
          <a:lstStyle/>
          <a:p>
            <a:r>
              <a:rPr lang="en-US" dirty="0" smtClean="0"/>
              <a:t>Literature review. Read the paper and make a brief presentation (4 slides, &lt;= 10 minutes) that covers: </a:t>
            </a:r>
          </a:p>
          <a:p>
            <a:pPr lvl="1"/>
            <a:r>
              <a:rPr lang="en-US" dirty="0" smtClean="0"/>
              <a:t>Intro to purpose of paper </a:t>
            </a:r>
          </a:p>
          <a:p>
            <a:pPr lvl="1"/>
            <a:r>
              <a:rPr lang="en-US" dirty="0" smtClean="0"/>
              <a:t>Major methods used</a:t>
            </a:r>
          </a:p>
          <a:p>
            <a:pPr lvl="1"/>
            <a:r>
              <a:rPr lang="en-US" dirty="0" smtClean="0"/>
              <a:t>Major scientific conclusions </a:t>
            </a:r>
          </a:p>
          <a:p>
            <a:pPr lvl="1"/>
            <a:r>
              <a:rPr lang="en-US" dirty="0" smtClean="0"/>
              <a:t>Your assessment of the paper </a:t>
            </a:r>
            <a:endParaRPr lang="en-US" dirty="0"/>
          </a:p>
        </p:txBody>
      </p:sp>
    </p:spTree>
    <p:extLst>
      <p:ext uri="{BB962C8B-B14F-4D97-AF65-F5344CB8AC3E}">
        <p14:creationId xmlns:p14="http://schemas.microsoft.com/office/powerpoint/2010/main" val="11671882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Paper assignments </a:t>
            </a:r>
            <a:endParaRPr lang="en-US" dirty="0"/>
          </a:p>
        </p:txBody>
      </p:sp>
      <p:sp>
        <p:nvSpPr>
          <p:cNvPr id="3" name="Text Placeholder 2"/>
          <p:cNvSpPr>
            <a:spLocks noGrp="1"/>
          </p:cNvSpPr>
          <p:nvPr>
            <p:ph type="body" sz="quarter" idx="11"/>
          </p:nvPr>
        </p:nvSpPr>
        <p:spPr/>
        <p:txBody>
          <a:bodyPr/>
          <a:lstStyle/>
          <a:p>
            <a:r>
              <a:rPr lang="en-US" dirty="0" smtClean="0"/>
              <a:t>Sarah / </a:t>
            </a:r>
            <a:r>
              <a:rPr lang="en-US" dirty="0" err="1" smtClean="0"/>
              <a:t>Kejia</a:t>
            </a:r>
            <a:r>
              <a:rPr lang="en-US" dirty="0" smtClean="0"/>
              <a:t>: </a:t>
            </a:r>
            <a:r>
              <a:rPr lang="nb-NO" dirty="0"/>
              <a:t>DOI: </a:t>
            </a:r>
            <a:r>
              <a:rPr lang="nb-NO" b="0" dirty="0" smtClean="0"/>
              <a:t>10.1021/jacs.6b11247</a:t>
            </a:r>
          </a:p>
          <a:p>
            <a:r>
              <a:rPr lang="nb-NO" dirty="0" smtClean="0"/>
              <a:t>Luke / Daniel: </a:t>
            </a:r>
            <a:r>
              <a:rPr lang="nb-NO" dirty="0"/>
              <a:t>DOI:</a:t>
            </a:r>
            <a:r>
              <a:rPr lang="nb-NO" b="0" dirty="0"/>
              <a:t> 10.1021/jacs.6b08534</a:t>
            </a:r>
            <a:endParaRPr lang="nb-NO" dirty="0" smtClean="0"/>
          </a:p>
          <a:p>
            <a:r>
              <a:rPr lang="nb-NO" dirty="0" smtClean="0"/>
              <a:t>Garrett / </a:t>
            </a:r>
            <a:r>
              <a:rPr lang="nb-NO" dirty="0" err="1" smtClean="0"/>
              <a:t>Khushmeen</a:t>
            </a:r>
            <a:r>
              <a:rPr lang="nb-NO" smtClean="0"/>
              <a:t>: </a:t>
            </a:r>
            <a:r>
              <a:rPr lang="hr-HR" dirty="0"/>
              <a:t>DOI: </a:t>
            </a:r>
            <a:r>
              <a:rPr lang="hr-HR" b="0" dirty="0"/>
              <a:t>10.1021/jacs.5b00660</a:t>
            </a:r>
            <a:endParaRPr lang="en-US" dirty="0"/>
          </a:p>
        </p:txBody>
      </p:sp>
    </p:spTree>
    <p:extLst>
      <p:ext uri="{BB962C8B-B14F-4D97-AF65-F5344CB8AC3E}">
        <p14:creationId xmlns:p14="http://schemas.microsoft.com/office/powerpoint/2010/main" val="11551652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71756" y="1179824"/>
            <a:ext cx="7363533" cy="2641756"/>
          </a:xfrm>
        </p:spPr>
        <p:txBody>
          <a:bodyPr>
            <a:normAutofit fontScale="62500" lnSpcReduction="20000"/>
          </a:bodyPr>
          <a:lstStyle/>
          <a:p>
            <a:r>
              <a:rPr lang="en-US" dirty="0" smtClean="0"/>
              <a:t>Reaction Mechanisms for the Electrochemical Reduction of CO</a:t>
            </a:r>
            <a:r>
              <a:rPr lang="en-US" baseline="-25000" dirty="0" smtClean="0"/>
              <a:t>2</a:t>
            </a:r>
            <a:r>
              <a:rPr lang="en-US" dirty="0" smtClean="0"/>
              <a:t> to CO and </a:t>
            </a:r>
            <a:r>
              <a:rPr lang="en-US" dirty="0" err="1" smtClean="0"/>
              <a:t>Formate</a:t>
            </a:r>
            <a:r>
              <a:rPr lang="en-US" dirty="0" smtClean="0"/>
              <a:t> on the Cu(100) Surface at 298 K from Quantum Mechanics Free Energy Calculations with Explicit Water</a:t>
            </a:r>
            <a:endParaRPr lang="en-US" dirty="0"/>
          </a:p>
        </p:txBody>
      </p:sp>
      <p:sp>
        <p:nvSpPr>
          <p:cNvPr id="3" name="TextBox 2"/>
          <p:cNvSpPr txBox="1"/>
          <p:nvPr/>
        </p:nvSpPr>
        <p:spPr>
          <a:xfrm>
            <a:off x="720090" y="4240530"/>
            <a:ext cx="5795010" cy="400110"/>
          </a:xfrm>
          <a:prstGeom prst="rect">
            <a:avLst/>
          </a:prstGeom>
          <a:noFill/>
        </p:spPr>
        <p:txBody>
          <a:bodyPr wrap="square" rtlCol="0">
            <a:spAutoFit/>
          </a:bodyPr>
          <a:lstStyle/>
          <a:p>
            <a:r>
              <a:rPr lang="en-US" sz="2000" dirty="0" smtClean="0"/>
              <a:t>Tao Cheng, Hai Xiao, and William A. Goddard III</a:t>
            </a:r>
            <a:endParaRPr lang="en-US" sz="2000" dirty="0"/>
          </a:p>
        </p:txBody>
      </p:sp>
    </p:spTree>
    <p:extLst>
      <p:ext uri="{BB962C8B-B14F-4D97-AF65-F5344CB8AC3E}">
        <p14:creationId xmlns:p14="http://schemas.microsoft.com/office/powerpoint/2010/main" val="813671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Motivation</a:t>
            </a:r>
            <a:endParaRPr lang="en-US" dirty="0"/>
          </a:p>
        </p:txBody>
      </p:sp>
      <p:sp>
        <p:nvSpPr>
          <p:cNvPr id="3" name="Text Placeholder 2"/>
          <p:cNvSpPr>
            <a:spLocks noGrp="1"/>
          </p:cNvSpPr>
          <p:nvPr>
            <p:ph type="body" sz="quarter" idx="11"/>
          </p:nvPr>
        </p:nvSpPr>
        <p:spPr/>
        <p:txBody>
          <a:bodyPr/>
          <a:lstStyle/>
          <a:p>
            <a:r>
              <a:rPr lang="en-US" dirty="0" smtClean="0"/>
              <a:t>Reducing carbon footprint with the CO</a:t>
            </a:r>
            <a:r>
              <a:rPr lang="en-US" baseline="-25000" dirty="0" smtClean="0"/>
              <a:t>2</a:t>
            </a:r>
            <a:r>
              <a:rPr lang="en-US" dirty="0" smtClean="0"/>
              <a:t> Reduction Reaction (CO</a:t>
            </a:r>
            <a:r>
              <a:rPr lang="en-US" baseline="-25000" dirty="0" smtClean="0"/>
              <a:t>2</a:t>
            </a:r>
            <a:r>
              <a:rPr lang="en-US" dirty="0" smtClean="0"/>
              <a:t>RR)</a:t>
            </a:r>
          </a:p>
          <a:p>
            <a:r>
              <a:rPr lang="en-US" dirty="0" smtClean="0"/>
              <a:t>Copper is the only elemental metal that can reduce an appreciable amount of CO</a:t>
            </a:r>
            <a:r>
              <a:rPr lang="en-US" baseline="-25000" dirty="0" smtClean="0"/>
              <a:t>2</a:t>
            </a:r>
          </a:p>
          <a:p>
            <a:pPr lvl="1"/>
            <a:r>
              <a:rPr lang="en-US" dirty="0" smtClean="0"/>
              <a:t>First study where solvent interactions were accounted for</a:t>
            </a:r>
          </a:p>
          <a:p>
            <a:r>
              <a:rPr lang="en-US" dirty="0" smtClean="0"/>
              <a:t>There are 2 proposed reaction pathways for adsorbed CO</a:t>
            </a:r>
            <a:r>
              <a:rPr lang="en-US" baseline="-25000" dirty="0" smtClean="0"/>
              <a:t>2</a:t>
            </a:r>
          </a:p>
          <a:p>
            <a:pPr lvl="1"/>
            <a:r>
              <a:rPr lang="en-US" dirty="0" smtClean="0"/>
              <a:t>CO and HCOO</a:t>
            </a:r>
            <a:r>
              <a:rPr lang="en-US" sz="2800" baseline="30000" dirty="0" smtClean="0"/>
              <a:t>-</a:t>
            </a:r>
            <a:r>
              <a:rPr lang="en-US" dirty="0" smtClean="0"/>
              <a:t> formation</a:t>
            </a:r>
            <a:endParaRPr lang="en-US" baseline="30000" dirty="0"/>
          </a:p>
          <a:p>
            <a:pPr lvl="1"/>
            <a:r>
              <a:rPr lang="en-US" u="sng" dirty="0" smtClean="0"/>
              <a:t>Preferred</a:t>
            </a:r>
            <a:r>
              <a:rPr lang="en-US" dirty="0" smtClean="0"/>
              <a:t>: CO pathway leads to hydrocarbon and alcohol formation</a:t>
            </a:r>
          </a:p>
          <a:p>
            <a:r>
              <a:rPr lang="en-US" dirty="0" smtClean="0"/>
              <a:t>Goal: To quantify the free energy changes for the intermediate steps of the 2 mechanisms </a:t>
            </a:r>
          </a:p>
        </p:txBody>
      </p:sp>
    </p:spTree>
    <p:extLst>
      <p:ext uri="{BB962C8B-B14F-4D97-AF65-F5344CB8AC3E}">
        <p14:creationId xmlns:p14="http://schemas.microsoft.com/office/powerpoint/2010/main" val="5200346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Methods</a:t>
            </a:r>
            <a:endParaRPr lang="en-US" dirty="0"/>
          </a:p>
        </p:txBody>
      </p:sp>
      <p:sp>
        <p:nvSpPr>
          <p:cNvPr id="3" name="Text Placeholder 2"/>
          <p:cNvSpPr>
            <a:spLocks noGrp="1"/>
          </p:cNvSpPr>
          <p:nvPr>
            <p:ph type="body" sz="quarter" idx="11"/>
          </p:nvPr>
        </p:nvSpPr>
        <p:spPr>
          <a:xfrm>
            <a:off x="659305" y="1600245"/>
            <a:ext cx="8196210" cy="4015497"/>
          </a:xfrm>
        </p:spPr>
        <p:txBody>
          <a:bodyPr/>
          <a:lstStyle/>
          <a:p>
            <a:r>
              <a:rPr lang="en-US" dirty="0" smtClean="0"/>
              <a:t>QM-based reactive molecular dynamics (</a:t>
            </a:r>
            <a:r>
              <a:rPr lang="en-US" dirty="0" smtClean="0"/>
              <a:t>RMD) with QM </a:t>
            </a:r>
            <a:r>
              <a:rPr lang="en-US" dirty="0" smtClean="0"/>
              <a:t>reactive </a:t>
            </a:r>
            <a:r>
              <a:rPr lang="en-US" dirty="0" err="1" smtClean="0"/>
              <a:t>metadynamics</a:t>
            </a:r>
            <a:r>
              <a:rPr lang="en-US" dirty="0" smtClean="0"/>
              <a:t> (R</a:t>
            </a:r>
            <a:r>
              <a:rPr lang="en-US" i="1" dirty="0" smtClean="0"/>
              <a:t>µ</a:t>
            </a:r>
            <a:r>
              <a:rPr lang="en-US" dirty="0" smtClean="0"/>
              <a:t>D</a:t>
            </a:r>
            <a:r>
              <a:rPr lang="en-US" dirty="0" smtClean="0"/>
              <a:t>) and constrained MD</a:t>
            </a:r>
            <a:endParaRPr lang="en-US" dirty="0" smtClean="0"/>
          </a:p>
          <a:p>
            <a:pPr lvl="1"/>
            <a:r>
              <a:rPr lang="en-US" dirty="0" err="1" smtClean="0"/>
              <a:t>ReaxFF</a:t>
            </a:r>
            <a:r>
              <a:rPr lang="en-US" dirty="0" smtClean="0"/>
              <a:t> reactive force field</a:t>
            </a:r>
          </a:p>
          <a:p>
            <a:r>
              <a:rPr lang="en-US" dirty="0" smtClean="0"/>
              <a:t>5 layers of explicit water molecules on 3 layers of (100) Cu</a:t>
            </a:r>
            <a:endParaRPr lang="en-US" dirty="0"/>
          </a:p>
          <a:p>
            <a:r>
              <a:rPr lang="en-US" dirty="0" smtClean="0"/>
              <a:t>2 ns to equilibrate the water on the Cu then 10 </a:t>
            </a:r>
            <a:r>
              <a:rPr lang="en-US" dirty="0" err="1" smtClean="0"/>
              <a:t>ps</a:t>
            </a:r>
            <a:r>
              <a:rPr lang="en-US" dirty="0" smtClean="0"/>
              <a:t> of QM RMD at 298 K</a:t>
            </a:r>
          </a:p>
          <a:p>
            <a:pPr lvl="1"/>
            <a:r>
              <a:rPr lang="en-US" dirty="0" smtClean="0"/>
              <a:t>Calculated free energy barriers using R</a:t>
            </a:r>
            <a:r>
              <a:rPr lang="en-US" i="1" dirty="0" smtClean="0"/>
              <a:t>µ</a:t>
            </a:r>
            <a:r>
              <a:rPr lang="en-US" dirty="0" smtClean="0"/>
              <a:t>D and </a:t>
            </a:r>
            <a:r>
              <a:rPr lang="en-US" dirty="0" smtClean="0"/>
              <a:t>thermodynamic integration</a:t>
            </a:r>
            <a:endParaRPr lang="en-US" dirty="0" smtClean="0"/>
          </a:p>
          <a:p>
            <a:r>
              <a:rPr lang="en-US" dirty="0" smtClean="0"/>
              <a:t>For each reaction, </a:t>
            </a:r>
            <a:r>
              <a:rPr lang="en-US" dirty="0" smtClean="0"/>
              <a:t>the </a:t>
            </a:r>
            <a:r>
              <a:rPr lang="en-US" dirty="0" smtClean="0"/>
              <a:t>following 2 </a:t>
            </a:r>
            <a:r>
              <a:rPr lang="en-US" dirty="0" smtClean="0"/>
              <a:t>mechanisms were considered: </a:t>
            </a:r>
            <a:endParaRPr lang="en-US" dirty="0" smtClean="0"/>
          </a:p>
          <a:p>
            <a:pPr lvl="1"/>
            <a:r>
              <a:rPr lang="en-US" dirty="0" err="1" smtClean="0"/>
              <a:t>Eley-Rideal</a:t>
            </a:r>
            <a:r>
              <a:rPr lang="en-US" dirty="0" smtClean="0"/>
              <a:t> and Langmuir-Hinshelwood</a:t>
            </a:r>
          </a:p>
          <a:p>
            <a:endParaRPr lang="en-US" dirty="0" smtClean="0"/>
          </a:p>
        </p:txBody>
      </p:sp>
    </p:spTree>
    <p:extLst>
      <p:ext uri="{BB962C8B-B14F-4D97-AF65-F5344CB8AC3E}">
        <p14:creationId xmlns:p14="http://schemas.microsoft.com/office/powerpoint/2010/main" val="214047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Conclusions</a:t>
            </a:r>
            <a:endParaRPr lang="en-US" dirty="0"/>
          </a:p>
        </p:txBody>
      </p:sp>
      <p:sp>
        <p:nvSpPr>
          <p:cNvPr id="3" name="Text Placeholder 2"/>
          <p:cNvSpPr>
            <a:spLocks noGrp="1"/>
          </p:cNvSpPr>
          <p:nvPr>
            <p:ph type="body" sz="quarter" idx="11"/>
          </p:nvPr>
        </p:nvSpPr>
        <p:spPr/>
        <p:txBody>
          <a:bodyPr/>
          <a:lstStyle/>
          <a:p>
            <a:r>
              <a:rPr lang="en-US" dirty="0" smtClean="0"/>
              <a:t>There are two distinct reaction pathways for CO</a:t>
            </a:r>
            <a:r>
              <a:rPr lang="en-US" baseline="-25000" dirty="0" smtClean="0"/>
              <a:t>2</a:t>
            </a:r>
          </a:p>
          <a:p>
            <a:pPr lvl="1"/>
            <a:r>
              <a:rPr lang="en-US" dirty="0" smtClean="0"/>
              <a:t>Chemisorbed CO</a:t>
            </a:r>
            <a:r>
              <a:rPr lang="en-US" baseline="-25000" dirty="0" smtClean="0"/>
              <a:t>2</a:t>
            </a:r>
            <a:r>
              <a:rPr lang="en-US" dirty="0" smtClean="0"/>
              <a:t> forming *CO</a:t>
            </a:r>
          </a:p>
          <a:p>
            <a:pPr lvl="1"/>
            <a:r>
              <a:rPr lang="en-US" dirty="0" err="1" smtClean="0"/>
              <a:t>Physisorbed</a:t>
            </a:r>
            <a:r>
              <a:rPr lang="en-US" dirty="0" smtClean="0"/>
              <a:t> CO</a:t>
            </a:r>
            <a:r>
              <a:rPr lang="en-US" baseline="-25000" dirty="0" smtClean="0"/>
              <a:t>2</a:t>
            </a:r>
            <a:r>
              <a:rPr lang="en-US" dirty="0" smtClean="0"/>
              <a:t> reacting with H* to form HCOO</a:t>
            </a:r>
            <a:r>
              <a:rPr lang="en-US" baseline="30000" dirty="0" smtClean="0"/>
              <a:t>-</a:t>
            </a:r>
            <a:r>
              <a:rPr lang="en-US" dirty="0"/>
              <a:t> </a:t>
            </a:r>
          </a:p>
          <a:p>
            <a:pPr lvl="1"/>
            <a:endParaRPr lang="en-US" sz="1000" dirty="0" smtClean="0"/>
          </a:p>
          <a:p>
            <a:r>
              <a:rPr lang="en-US" dirty="0" smtClean="0"/>
              <a:t>CO</a:t>
            </a:r>
            <a:r>
              <a:rPr lang="en-US" baseline="-25000" dirty="0" smtClean="0"/>
              <a:t>2</a:t>
            </a:r>
            <a:r>
              <a:rPr lang="en-US" dirty="0" smtClean="0"/>
              <a:t>-H</a:t>
            </a:r>
            <a:r>
              <a:rPr lang="en-US" baseline="-25000" dirty="0" smtClean="0"/>
              <a:t>2</a:t>
            </a:r>
            <a:r>
              <a:rPr lang="en-US" dirty="0" smtClean="0"/>
              <a:t>O interactions play an important role in the *CO formation pathway</a:t>
            </a:r>
          </a:p>
          <a:p>
            <a:pPr lvl="1"/>
            <a:endParaRPr lang="en-US" sz="1000" dirty="0" smtClean="0"/>
          </a:p>
          <a:p>
            <a:r>
              <a:rPr lang="en-US" dirty="0" smtClean="0"/>
              <a:t>Due to different mechanisms, the selectivity can potentially be adjusted by changing the binding energy of CO</a:t>
            </a:r>
            <a:r>
              <a:rPr lang="en-US" baseline="-25000" dirty="0" smtClean="0"/>
              <a:t>2</a:t>
            </a:r>
            <a:r>
              <a:rPr lang="en-US" dirty="0" smtClean="0"/>
              <a:t> or formation energy of H*</a:t>
            </a:r>
          </a:p>
          <a:p>
            <a:pPr lvl="1"/>
            <a:r>
              <a:rPr lang="en-US" dirty="0" smtClean="0"/>
              <a:t>Can be achieved by adjusting: pH, alloy composition, catalyst design, and electrolyte interactions</a:t>
            </a:r>
            <a:endParaRPr lang="en-US" dirty="0"/>
          </a:p>
        </p:txBody>
      </p:sp>
    </p:spTree>
    <p:extLst>
      <p:ext uri="{BB962C8B-B14F-4D97-AF65-F5344CB8AC3E}">
        <p14:creationId xmlns:p14="http://schemas.microsoft.com/office/powerpoint/2010/main" val="18058005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My Assessment</a:t>
            </a:r>
            <a:endParaRPr lang="en-US" dirty="0"/>
          </a:p>
        </p:txBody>
      </p:sp>
      <p:sp>
        <p:nvSpPr>
          <p:cNvPr id="3" name="Text Placeholder 2"/>
          <p:cNvSpPr>
            <a:spLocks noGrp="1"/>
          </p:cNvSpPr>
          <p:nvPr>
            <p:ph type="body" sz="quarter" idx="11"/>
          </p:nvPr>
        </p:nvSpPr>
        <p:spPr/>
        <p:txBody>
          <a:bodyPr/>
          <a:lstStyle/>
          <a:p>
            <a:r>
              <a:rPr lang="en-US" sz="2800" dirty="0" smtClean="0"/>
              <a:t>Well-written and </a:t>
            </a:r>
            <a:r>
              <a:rPr lang="en-US" sz="2800" dirty="0" smtClean="0"/>
              <a:t>concise</a:t>
            </a:r>
          </a:p>
          <a:p>
            <a:pPr lvl="1"/>
            <a:r>
              <a:rPr lang="en-US" dirty="0" smtClean="0"/>
              <a:t>Figures were effective in explaining the different intermediate steps</a:t>
            </a:r>
            <a:endParaRPr lang="en-US" dirty="0"/>
          </a:p>
          <a:p>
            <a:pPr lvl="1"/>
            <a:endParaRPr lang="en-US" sz="1200" dirty="0" smtClean="0"/>
          </a:p>
          <a:p>
            <a:r>
              <a:rPr lang="en-US" sz="2800" dirty="0" smtClean="0"/>
              <a:t>Results encouraged further research focused on improving the selectivity of adsorbed CO</a:t>
            </a:r>
            <a:r>
              <a:rPr lang="en-US" sz="2800" baseline="-25000" dirty="0" smtClean="0"/>
              <a:t>2</a:t>
            </a:r>
            <a:r>
              <a:rPr lang="en-US" sz="2800" dirty="0" smtClean="0"/>
              <a:t> on Cu(100) surface</a:t>
            </a:r>
          </a:p>
          <a:p>
            <a:pPr lvl="1"/>
            <a:endParaRPr lang="en-US" sz="1400" dirty="0" smtClean="0"/>
          </a:p>
          <a:p>
            <a:r>
              <a:rPr lang="en-US" sz="2800" dirty="0" smtClean="0"/>
              <a:t>Most importantly, the paper was only 3 pages long</a:t>
            </a:r>
          </a:p>
          <a:p>
            <a:pPr lvl="1"/>
            <a:r>
              <a:rPr lang="en-US" sz="2400" dirty="0" smtClean="0"/>
              <a:t>So that was nice</a:t>
            </a:r>
            <a:endParaRPr lang="en-US" sz="2400" dirty="0"/>
          </a:p>
        </p:txBody>
      </p:sp>
    </p:spTree>
    <p:extLst>
      <p:ext uri="{BB962C8B-B14F-4D97-AF65-F5344CB8AC3E}">
        <p14:creationId xmlns:p14="http://schemas.microsoft.com/office/powerpoint/2010/main" val="838311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Instructions</a:t>
            </a:r>
            <a:endParaRPr lang="en-US" dirty="0"/>
          </a:p>
        </p:txBody>
      </p:sp>
      <p:sp>
        <p:nvSpPr>
          <p:cNvPr id="6" name="Text Placeholder 5"/>
          <p:cNvSpPr>
            <a:spLocks noGrp="1"/>
          </p:cNvSpPr>
          <p:nvPr>
            <p:ph type="body" sz="quarter" idx="11"/>
          </p:nvPr>
        </p:nvSpPr>
        <p:spPr/>
        <p:txBody>
          <a:bodyPr/>
          <a:lstStyle/>
          <a:p>
            <a:r>
              <a:rPr lang="en-US" dirty="0" smtClean="0"/>
              <a:t>Save this template as “HW1_your </a:t>
            </a:r>
            <a:r>
              <a:rPr lang="en-US" dirty="0" err="1" smtClean="0"/>
              <a:t>name.pptx</a:t>
            </a:r>
            <a:r>
              <a:rPr lang="en-US" dirty="0" smtClean="0"/>
              <a:t>” </a:t>
            </a:r>
          </a:p>
          <a:p>
            <a:r>
              <a:rPr lang="en-US" dirty="0" smtClean="0"/>
              <a:t>You will turn it in on </a:t>
            </a:r>
            <a:r>
              <a:rPr lang="en-US" dirty="0" err="1" smtClean="0"/>
              <a:t>Github</a:t>
            </a:r>
            <a:r>
              <a:rPr lang="en-US" dirty="0" smtClean="0"/>
              <a:t> </a:t>
            </a:r>
            <a:r>
              <a:rPr lang="mr-IN" dirty="0" smtClean="0"/>
              <a:t>–</a:t>
            </a:r>
            <a:r>
              <a:rPr lang="en-US" dirty="0" smtClean="0"/>
              <a:t> so this week you should learn how to add this file to </a:t>
            </a:r>
            <a:r>
              <a:rPr lang="en-US" dirty="0" err="1" smtClean="0"/>
              <a:t>Github</a:t>
            </a:r>
            <a:r>
              <a:rPr lang="en-US" dirty="0" smtClean="0"/>
              <a:t>, must be done by 9 am on Friday (ask questions in Slack channel! #</a:t>
            </a:r>
            <a:r>
              <a:rPr lang="en-US" dirty="0" err="1" smtClean="0"/>
              <a:t>simulationclass</a:t>
            </a:r>
            <a:r>
              <a:rPr lang="en-US" dirty="0" smtClean="0"/>
              <a:t>) </a:t>
            </a:r>
          </a:p>
          <a:p>
            <a:r>
              <a:rPr lang="en-US" dirty="0" smtClean="0"/>
              <a:t>Part 1, for each of the 4 slides w/the discussion questions I posed at the end of my lecture, add one slide and have 2-4 bullet points for each </a:t>
            </a:r>
          </a:p>
          <a:p>
            <a:r>
              <a:rPr lang="en-US" dirty="0" smtClean="0"/>
              <a:t>Part 2, See slide 11 for info </a:t>
            </a:r>
            <a:endParaRPr lang="en-US" dirty="0"/>
          </a:p>
        </p:txBody>
      </p:sp>
      <p:sp>
        <p:nvSpPr>
          <p:cNvPr id="7" name="Text Placeholder 6"/>
          <p:cNvSpPr>
            <a:spLocks noGrp="1"/>
          </p:cNvSpPr>
          <p:nvPr>
            <p:ph type="body" sz="quarter" idx="12"/>
          </p:nvPr>
        </p:nvSpPr>
        <p:spPr/>
        <p:txBody>
          <a:bodyPr/>
          <a:lstStyle/>
          <a:p>
            <a:r>
              <a:rPr lang="en-US" dirty="0" smtClean="0"/>
              <a:t>This homework has two parts </a:t>
            </a:r>
            <a:r>
              <a:rPr lang="mr-IN" dirty="0" smtClean="0"/>
              <a:t>–</a:t>
            </a:r>
            <a:r>
              <a:rPr lang="en-US" dirty="0" smtClean="0"/>
              <a:t> </a:t>
            </a:r>
            <a:r>
              <a:rPr lang="en-US" b="1" dirty="0" smtClean="0"/>
              <a:t>due 9 am on Friday</a:t>
            </a:r>
            <a:endParaRPr lang="en-US" b="1" dirty="0"/>
          </a:p>
        </p:txBody>
      </p:sp>
    </p:spTree>
    <p:extLst>
      <p:ext uri="{BB962C8B-B14F-4D97-AF65-F5344CB8AC3E}">
        <p14:creationId xmlns:p14="http://schemas.microsoft.com/office/powerpoint/2010/main" val="1094972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smtClean="0"/>
              <a:t>What is the basis for thinking simulations are accurate? </a:t>
            </a:r>
            <a:endParaRPr lang="en-US" dirty="0"/>
          </a:p>
        </p:txBody>
      </p:sp>
    </p:spTree>
    <p:extLst>
      <p:ext uri="{BB962C8B-B14F-4D97-AF65-F5344CB8AC3E}">
        <p14:creationId xmlns:p14="http://schemas.microsoft.com/office/powerpoint/2010/main" val="11385613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Response Q1</a:t>
            </a:r>
            <a:endParaRPr lang="en-US" dirty="0"/>
          </a:p>
        </p:txBody>
      </p:sp>
      <p:sp>
        <p:nvSpPr>
          <p:cNvPr id="3" name="Text Placeholder 2"/>
          <p:cNvSpPr>
            <a:spLocks noGrp="1"/>
          </p:cNvSpPr>
          <p:nvPr>
            <p:ph type="body" sz="quarter" idx="11"/>
          </p:nvPr>
        </p:nvSpPr>
        <p:spPr/>
        <p:txBody>
          <a:bodyPr/>
          <a:lstStyle/>
          <a:p>
            <a:r>
              <a:rPr lang="en-US" dirty="0" smtClean="0"/>
              <a:t>Thermodynamic and transport properties that are predicted by simulations match with experimentally observed values</a:t>
            </a:r>
          </a:p>
          <a:p>
            <a:pPr marL="0" indent="0">
              <a:buNone/>
            </a:pPr>
            <a:endParaRPr lang="en-US" dirty="0" smtClean="0"/>
          </a:p>
          <a:p>
            <a:r>
              <a:rPr lang="en-US" dirty="0" smtClean="0"/>
              <a:t>The foundation on which simulation calculations are built is statistical mechanics, in which no assumptions are made about the system. The only input to statistical mechanical calculations are the potential energies of the system.</a:t>
            </a:r>
            <a:endParaRPr lang="en-US" dirty="0"/>
          </a:p>
        </p:txBody>
      </p:sp>
    </p:spTree>
    <p:extLst>
      <p:ext uri="{BB962C8B-B14F-4D97-AF65-F5344CB8AC3E}">
        <p14:creationId xmlns:p14="http://schemas.microsoft.com/office/powerpoint/2010/main" val="949842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smtClean="0"/>
              <a:t>What are the major limitations of molecular simulations?</a:t>
            </a:r>
            <a:endParaRPr lang="en-US" dirty="0"/>
          </a:p>
        </p:txBody>
      </p:sp>
    </p:spTree>
    <p:extLst>
      <p:ext uri="{BB962C8B-B14F-4D97-AF65-F5344CB8AC3E}">
        <p14:creationId xmlns:p14="http://schemas.microsoft.com/office/powerpoint/2010/main" val="17211466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Response Q2</a:t>
            </a:r>
            <a:endParaRPr lang="en-US" dirty="0"/>
          </a:p>
        </p:txBody>
      </p:sp>
      <p:sp>
        <p:nvSpPr>
          <p:cNvPr id="3" name="Text Placeholder 2"/>
          <p:cNvSpPr>
            <a:spLocks noGrp="1"/>
          </p:cNvSpPr>
          <p:nvPr>
            <p:ph type="body" sz="quarter" idx="11"/>
          </p:nvPr>
        </p:nvSpPr>
        <p:spPr/>
        <p:txBody>
          <a:bodyPr/>
          <a:lstStyle/>
          <a:p>
            <a:r>
              <a:rPr lang="en-US" dirty="0" smtClean="0"/>
              <a:t>~1 µs and ~100 nm are the upper limits of simulation time and length scale, respectively</a:t>
            </a:r>
          </a:p>
          <a:p>
            <a:r>
              <a:rPr lang="en-US" dirty="0" smtClean="0"/>
              <a:t>Misleading results can be obtained when using inappropriate parameters and approximations</a:t>
            </a:r>
          </a:p>
          <a:p>
            <a:pPr lvl="1"/>
            <a:r>
              <a:rPr lang="en-US" dirty="0" smtClean="0"/>
              <a:t>Reproducibility becomes difficult when replicating results from a paper without knowing the exact parameters used in the original paper</a:t>
            </a:r>
          </a:p>
          <a:p>
            <a:r>
              <a:rPr lang="en-US" dirty="0" smtClean="0"/>
              <a:t>There is no perfect simulation package that can be used for every system accurately</a:t>
            </a:r>
            <a:endParaRPr lang="en-US" dirty="0"/>
          </a:p>
        </p:txBody>
      </p:sp>
    </p:spTree>
    <p:extLst>
      <p:ext uri="{BB962C8B-B14F-4D97-AF65-F5344CB8AC3E}">
        <p14:creationId xmlns:p14="http://schemas.microsoft.com/office/powerpoint/2010/main" val="989882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smtClean="0"/>
              <a:t>What are the major benefits of molecular simulation? </a:t>
            </a:r>
            <a:endParaRPr lang="en-US" dirty="0"/>
          </a:p>
        </p:txBody>
      </p:sp>
    </p:spTree>
    <p:extLst>
      <p:ext uri="{BB962C8B-B14F-4D97-AF65-F5344CB8AC3E}">
        <p14:creationId xmlns:p14="http://schemas.microsoft.com/office/powerpoint/2010/main" val="7063491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Response Q3</a:t>
            </a:r>
            <a:endParaRPr lang="en-US" dirty="0"/>
          </a:p>
        </p:txBody>
      </p:sp>
      <p:sp>
        <p:nvSpPr>
          <p:cNvPr id="3" name="Text Placeholder 2"/>
          <p:cNvSpPr>
            <a:spLocks noGrp="1"/>
          </p:cNvSpPr>
          <p:nvPr>
            <p:ph type="body" sz="quarter" idx="11"/>
          </p:nvPr>
        </p:nvSpPr>
        <p:spPr/>
        <p:txBody>
          <a:bodyPr/>
          <a:lstStyle/>
          <a:p>
            <a:r>
              <a:rPr lang="en-US" dirty="0" smtClean="0"/>
              <a:t>Grants access to dynamic systems with much higher resolution than possible with experiments</a:t>
            </a:r>
          </a:p>
          <a:p>
            <a:pPr lvl="1"/>
            <a:r>
              <a:rPr lang="en-US" dirty="0"/>
              <a:t>e</a:t>
            </a:r>
            <a:r>
              <a:rPr lang="en-US" dirty="0" smtClean="0"/>
              <a:t>.g. protein conformations at interfaces</a:t>
            </a:r>
          </a:p>
          <a:p>
            <a:r>
              <a:rPr lang="en-US" dirty="0" smtClean="0"/>
              <a:t>Enhanced sampling techniques allow for a greater sampling of phase space despite extremely short time scales (in contrast to experiments)</a:t>
            </a:r>
          </a:p>
          <a:p>
            <a:r>
              <a:rPr lang="en-US" dirty="0" smtClean="0"/>
              <a:t>Excellent tool for exploratory research due to ease of setup</a:t>
            </a:r>
          </a:p>
          <a:p>
            <a:pPr lvl="1"/>
            <a:r>
              <a:rPr lang="en-US" dirty="0" smtClean="0"/>
              <a:t>No need to deal with potentially expensive materials, chemicals, and equipment </a:t>
            </a:r>
          </a:p>
          <a:p>
            <a:pPr lvl="1"/>
            <a:r>
              <a:rPr lang="en-US" dirty="0" smtClean="0"/>
              <a:t>Large quantities of new systems can be simulated iteratively</a:t>
            </a:r>
            <a:endParaRPr lang="en-US" dirty="0"/>
          </a:p>
        </p:txBody>
      </p:sp>
    </p:spTree>
    <p:extLst>
      <p:ext uri="{BB962C8B-B14F-4D97-AF65-F5344CB8AC3E}">
        <p14:creationId xmlns:p14="http://schemas.microsoft.com/office/powerpoint/2010/main" val="1830988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smtClean="0"/>
              <a:t>Why do we sometimes work on new simulation methods? </a:t>
            </a:r>
            <a:endParaRPr lang="en-US" dirty="0"/>
          </a:p>
        </p:txBody>
      </p:sp>
    </p:spTree>
    <p:extLst>
      <p:ext uri="{BB962C8B-B14F-4D97-AF65-F5344CB8AC3E}">
        <p14:creationId xmlns:p14="http://schemas.microsoft.com/office/powerpoint/2010/main" val="321067644"/>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Custom 5">
      <a:dk1>
        <a:srgbClr val="33006F"/>
      </a:dk1>
      <a:lt1>
        <a:srgbClr val="E8D3A2"/>
      </a:lt1>
      <a:dk2>
        <a:srgbClr val="33006F"/>
      </a:dk2>
      <a:lt2>
        <a:srgbClr val="FFFFFF"/>
      </a:lt2>
      <a:accent1>
        <a:srgbClr val="33006F"/>
      </a:accent1>
      <a:accent2>
        <a:srgbClr val="E8D3A2"/>
      </a:accent2>
      <a:accent3>
        <a:srgbClr val="FFFFFF"/>
      </a:accent3>
      <a:accent4>
        <a:srgbClr val="B2B2B2"/>
      </a:accent4>
      <a:accent5>
        <a:srgbClr val="26005C"/>
      </a:accent5>
      <a:accent6>
        <a:srgbClr val="917B4C"/>
      </a:accent6>
      <a:hlink>
        <a:srgbClr val="26005C"/>
      </a:hlink>
      <a:folHlink>
        <a:srgbClr val="3300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507</TotalTime>
  <Words>750</Words>
  <Application>Microsoft Office PowerPoint</Application>
  <PresentationFormat>On-screen Show (4:3)</PresentationFormat>
  <Paragraphs>78</Paragraphs>
  <Slides>17</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Arial</vt:lpstr>
      <vt:lpstr>Calibri</vt:lpstr>
      <vt:lpstr>Encode Sans Normal Black</vt:lpstr>
      <vt:lpstr>Lucida Grande</vt:lpstr>
      <vt:lpstr>Open Sans</vt:lpstr>
      <vt:lpstr>Open Sans Light</vt:lpstr>
      <vt:lpstr>Uni Sans Regular</vt:lpstr>
      <vt:lpstr>Custom Design</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Alanya Cannon</dc:creator>
  <cp:lastModifiedBy>Luke Gibson</cp:lastModifiedBy>
  <cp:revision>48</cp:revision>
  <cp:lastPrinted>2016-02-10T20:19:12Z</cp:lastPrinted>
  <dcterms:created xsi:type="dcterms:W3CDTF">2014-10-14T00:51:43Z</dcterms:created>
  <dcterms:modified xsi:type="dcterms:W3CDTF">2017-01-13T07:46:28Z</dcterms:modified>
</cp:coreProperties>
</file>