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19"/>
  </p:notesMasterIdLst>
  <p:sldIdLst>
    <p:sldId id="259" r:id="rId3"/>
    <p:sldId id="265" r:id="rId4"/>
    <p:sldId id="261" r:id="rId5"/>
    <p:sldId id="266" r:id="rId6"/>
    <p:sldId id="262" r:id="rId7"/>
    <p:sldId id="267" r:id="rId8"/>
    <p:sldId id="263" r:id="rId9"/>
    <p:sldId id="268" r:id="rId10"/>
    <p:sldId id="264" r:id="rId11"/>
    <p:sldId id="269" r:id="rId12"/>
    <p:sldId id="270" r:id="rId13"/>
    <p:sldId id="271" r:id="rId14"/>
    <p:sldId id="273" r:id="rId15"/>
    <p:sldId id="275" r:id="rId16"/>
    <p:sldId id="276" r:id="rId17"/>
    <p:sldId id="27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8D3A2"/>
    <a:srgbClr val="E8E3D3"/>
    <a:srgbClr val="4B2E8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60" autoAdjust="0"/>
    <p:restoredTop sz="94622"/>
  </p:normalViewPr>
  <p:slideViewPr>
    <p:cSldViewPr snapToGrid="0" snapToObjects="1" showGuides="1">
      <p:cViewPr varScale="1">
        <p:scale>
          <a:sx n="82" d="100"/>
          <a:sy n="82" d="100"/>
        </p:scale>
        <p:origin x="1147" y="67"/>
      </p:cViewPr>
      <p:guideLst>
        <p:guide orient="horz" pos="2488"/>
        <p:guide pos="4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7FB1B-AA99-554D-A6D0-A8A0397EA8A9}" type="datetimeFigureOut">
              <a:rPr lang="en-US" smtClean="0"/>
              <a:t>1/11/2017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E3363-75FE-AE4F-9103-ED4DA7E878C8}" type="slidenum">
              <a:rPr lang="en-US" smtClean="0"/>
              <a:t>‹#›</a:t>
            </a:fld>
            <a:endParaRPr lang="en-US"/>
          </a:p>
        </p:txBody>
      </p:sp>
    </p:spTree>
    <p:extLst>
      <p:ext uri="{BB962C8B-B14F-4D97-AF65-F5344CB8AC3E}">
        <p14:creationId xmlns:p14="http://schemas.microsoft.com/office/powerpoint/2010/main" val="1061272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sp>
        <p:nvSpPr>
          <p:cNvPr id="6" name="Text Placeholder 5"/>
          <p:cNvSpPr>
            <a:spLocks noGrp="1"/>
          </p:cNvSpPr>
          <p:nvPr>
            <p:ph type="body" sz="quarter" idx="10" hasCustomPrompt="1"/>
          </p:nvPr>
        </p:nvSpPr>
        <p:spPr>
          <a:xfrm>
            <a:off x="671757" y="1179824"/>
            <a:ext cx="6972300" cy="2641756"/>
          </a:xfrm>
          <a:prstGeom prst="rect">
            <a:avLst/>
          </a:prstGeom>
        </p:spPr>
        <p:txBody>
          <a:bodyPr anchor="b">
            <a:normAutofit/>
          </a:bodyPr>
          <a:lstStyle>
            <a:lvl1pPr marL="0" indent="0">
              <a:lnSpc>
                <a:spcPct val="100000"/>
              </a:lnSpc>
              <a:buNone/>
              <a:defRPr sz="5000" b="0" i="0" baseline="0">
                <a:solidFill>
                  <a:schemeClr val="accent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167124"/>
            <a:ext cx="6972300" cy="2641756"/>
          </a:xfrm>
          <a:prstGeom prst="rect">
            <a:avLst/>
          </a:prstGeom>
        </p:spPr>
        <p:txBody>
          <a:bodyPr anchor="b">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71757" y="1981173"/>
            <a:ext cx="6972300" cy="1717836"/>
          </a:xfrm>
        </p:spPr>
        <p:txBody>
          <a:bodyPr/>
          <a:lstStyle/>
          <a:p>
            <a:r>
              <a:rPr lang="en-US" dirty="0"/>
              <a:t>HW1 for MOLSIM</a:t>
            </a:r>
          </a:p>
        </p:txBody>
      </p:sp>
    </p:spTree>
    <p:extLst>
      <p:ext uri="{BB962C8B-B14F-4D97-AF65-F5344CB8AC3E}">
        <p14:creationId xmlns:p14="http://schemas.microsoft.com/office/powerpoint/2010/main" val="191347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Response Q4</a:t>
            </a:r>
          </a:p>
        </p:txBody>
      </p:sp>
      <p:sp>
        <p:nvSpPr>
          <p:cNvPr id="3" name="Text Placeholder 2"/>
          <p:cNvSpPr>
            <a:spLocks noGrp="1"/>
          </p:cNvSpPr>
          <p:nvPr>
            <p:ph type="body" sz="quarter" idx="11"/>
          </p:nvPr>
        </p:nvSpPr>
        <p:spPr/>
        <p:txBody>
          <a:bodyPr/>
          <a:lstStyle/>
          <a:p>
            <a:r>
              <a:rPr lang="en-US" dirty="0"/>
              <a:t>With emerging problems in industry sometimes the old methods may not present the most accurate or realistic answers.</a:t>
            </a:r>
          </a:p>
          <a:p>
            <a:r>
              <a:rPr lang="en-US" dirty="0"/>
              <a:t>Perhaps a unique system or reaction that can not be solved by an existing method may need to be tackled with more ingenuity.</a:t>
            </a:r>
          </a:p>
          <a:p>
            <a:r>
              <a:rPr lang="en-US" dirty="0"/>
              <a:t>Sometimes to increase the accuracy of old methods, updates to the old or perhaps new methods need to be formulated.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2659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Part 2</a:t>
            </a:r>
          </a:p>
        </p:txBody>
      </p:sp>
      <p:sp>
        <p:nvSpPr>
          <p:cNvPr id="3" name="Text Placeholder 2"/>
          <p:cNvSpPr>
            <a:spLocks noGrp="1"/>
          </p:cNvSpPr>
          <p:nvPr>
            <p:ph type="body" sz="quarter" idx="11"/>
          </p:nvPr>
        </p:nvSpPr>
        <p:spPr/>
        <p:txBody>
          <a:bodyPr/>
          <a:lstStyle/>
          <a:p>
            <a:r>
              <a:rPr lang="en-US" dirty="0"/>
              <a:t>Literature review. Read the paper and make a brief presentation (4 slides, &lt;= 10 minutes) that covers: </a:t>
            </a:r>
          </a:p>
          <a:p>
            <a:pPr lvl="1"/>
            <a:r>
              <a:rPr lang="en-US" dirty="0"/>
              <a:t>Intro to purpose of paper </a:t>
            </a:r>
          </a:p>
          <a:p>
            <a:pPr lvl="1"/>
            <a:r>
              <a:rPr lang="en-US" dirty="0"/>
              <a:t>Major methods used</a:t>
            </a:r>
          </a:p>
          <a:p>
            <a:pPr lvl="1"/>
            <a:r>
              <a:rPr lang="en-US" dirty="0"/>
              <a:t>Major scientific conclusions </a:t>
            </a:r>
          </a:p>
          <a:p>
            <a:pPr lvl="1"/>
            <a:r>
              <a:rPr lang="en-US" dirty="0"/>
              <a:t>Your assessment of the paper </a:t>
            </a:r>
          </a:p>
        </p:txBody>
      </p:sp>
    </p:spTree>
    <p:extLst>
      <p:ext uri="{BB962C8B-B14F-4D97-AF65-F5344CB8AC3E}">
        <p14:creationId xmlns:p14="http://schemas.microsoft.com/office/powerpoint/2010/main" val="1167188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Paper assignments </a:t>
            </a:r>
          </a:p>
        </p:txBody>
      </p:sp>
      <p:sp>
        <p:nvSpPr>
          <p:cNvPr id="3" name="Text Placeholder 2"/>
          <p:cNvSpPr>
            <a:spLocks noGrp="1"/>
          </p:cNvSpPr>
          <p:nvPr>
            <p:ph type="body" sz="quarter" idx="11"/>
          </p:nvPr>
        </p:nvSpPr>
        <p:spPr/>
        <p:txBody>
          <a:bodyPr/>
          <a:lstStyle/>
          <a:p>
            <a:r>
              <a:rPr lang="en-US" dirty="0"/>
              <a:t>Sarah / </a:t>
            </a:r>
            <a:r>
              <a:rPr lang="en-US" dirty="0" err="1"/>
              <a:t>Kejia</a:t>
            </a:r>
            <a:r>
              <a:rPr lang="en-US" dirty="0"/>
              <a:t>: </a:t>
            </a:r>
            <a:r>
              <a:rPr lang="nb-NO" dirty="0"/>
              <a:t>DOI: </a:t>
            </a:r>
            <a:r>
              <a:rPr lang="nb-NO" b="0" dirty="0"/>
              <a:t>10.1021/jacs.6b11247</a:t>
            </a:r>
          </a:p>
          <a:p>
            <a:r>
              <a:rPr lang="nb-NO" dirty="0"/>
              <a:t>Luke / Daniel: DOI:</a:t>
            </a:r>
            <a:r>
              <a:rPr lang="nb-NO" b="0" dirty="0"/>
              <a:t> 10.1021/jacs.6b08534</a:t>
            </a:r>
            <a:endParaRPr lang="nb-NO" dirty="0"/>
          </a:p>
          <a:p>
            <a:r>
              <a:rPr lang="nb-NO" dirty="0"/>
              <a:t>Garrett / </a:t>
            </a:r>
            <a:r>
              <a:rPr lang="nb-NO" dirty="0" err="1"/>
              <a:t>Khushmeen</a:t>
            </a:r>
            <a:r>
              <a:rPr lang="nb-NO"/>
              <a:t>: </a:t>
            </a:r>
            <a:r>
              <a:rPr lang="hr-HR" dirty="0"/>
              <a:t>DOI: </a:t>
            </a:r>
            <a:r>
              <a:rPr lang="hr-HR" b="0" dirty="0"/>
              <a:t>10.1021/jacs.5b00660</a:t>
            </a:r>
            <a:endParaRPr lang="en-US" dirty="0"/>
          </a:p>
        </p:txBody>
      </p:sp>
    </p:spTree>
    <p:extLst>
      <p:ext uri="{BB962C8B-B14F-4D97-AF65-F5344CB8AC3E}">
        <p14:creationId xmlns:p14="http://schemas.microsoft.com/office/powerpoint/2010/main" val="1155165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Introduction to purpose of the paper</a:t>
            </a:r>
          </a:p>
          <a:p>
            <a:endParaRPr lang="en-US" dirty="0"/>
          </a:p>
        </p:txBody>
      </p:sp>
      <p:sp>
        <p:nvSpPr>
          <p:cNvPr id="3" name="Text Placeholder 2"/>
          <p:cNvSpPr>
            <a:spLocks noGrp="1"/>
          </p:cNvSpPr>
          <p:nvPr>
            <p:ph type="body" sz="quarter" idx="11"/>
          </p:nvPr>
        </p:nvSpPr>
        <p:spPr/>
        <p:txBody>
          <a:bodyPr/>
          <a:lstStyle/>
          <a:p>
            <a:pPr>
              <a:buFont typeface="Arial" panose="020B0604020202020204" pitchFamily="34" charset="0"/>
              <a:buChar char="•"/>
            </a:pPr>
            <a:r>
              <a:rPr lang="en-US" dirty="0"/>
              <a:t>To predict the structural properties of a protein from its amino acid sequence.</a:t>
            </a:r>
          </a:p>
          <a:p>
            <a:pPr>
              <a:buFont typeface="Arial" panose="020B0604020202020204" pitchFamily="34" charset="0"/>
              <a:buChar char="•"/>
            </a:pPr>
            <a:r>
              <a:rPr lang="en-US" dirty="0"/>
              <a:t>The relation between the sequence of intrinsically disordered proteins and their conformational tendency is explored.</a:t>
            </a:r>
          </a:p>
          <a:p>
            <a:pPr>
              <a:buFont typeface="Arial" panose="020B0604020202020204" pitchFamily="34" charset="0"/>
              <a:buChar char="•"/>
            </a:pPr>
            <a:r>
              <a:rPr lang="en-US" dirty="0"/>
              <a:t>To improve predictions about protein structure and  understand the mechanisms by which amino acid side chains impact the conformational dynamics.</a:t>
            </a:r>
          </a:p>
          <a:p>
            <a:endParaRPr lang="en-US" dirty="0"/>
          </a:p>
        </p:txBody>
      </p:sp>
    </p:spTree>
    <p:extLst>
      <p:ext uri="{BB962C8B-B14F-4D97-AF65-F5344CB8AC3E}">
        <p14:creationId xmlns:p14="http://schemas.microsoft.com/office/powerpoint/2010/main" val="161096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Major methods used</a:t>
            </a:r>
          </a:p>
        </p:txBody>
      </p:sp>
      <p:sp>
        <p:nvSpPr>
          <p:cNvPr id="3" name="Text Placeholder 2"/>
          <p:cNvSpPr>
            <a:spLocks noGrp="1"/>
          </p:cNvSpPr>
          <p:nvPr>
            <p:ph type="body" sz="quarter" idx="11"/>
          </p:nvPr>
        </p:nvSpPr>
        <p:spPr/>
        <p:txBody>
          <a:bodyPr/>
          <a:lstStyle/>
          <a:p>
            <a:r>
              <a:rPr lang="en-US" dirty="0"/>
              <a:t>Nuclear magnetic resonance spectroscopy (NMR) is used to investigate the structural dynamics of peptides.</a:t>
            </a:r>
          </a:p>
          <a:p>
            <a:r>
              <a:rPr lang="en-US" dirty="0"/>
              <a:t>Particularly the comparison of molecular dynamics trajectories and NMR residual dipolar coupling (RDC) reveal the specific properties of amino acids.</a:t>
            </a:r>
          </a:p>
          <a:p>
            <a:r>
              <a:rPr lang="en-US" dirty="0"/>
              <a:t>Regression analysis was used to identify the statistically relevant hydrogen bonds.</a:t>
            </a:r>
          </a:p>
          <a:p>
            <a:endParaRPr lang="en-US" dirty="0"/>
          </a:p>
        </p:txBody>
      </p:sp>
    </p:spTree>
    <p:extLst>
      <p:ext uri="{BB962C8B-B14F-4D97-AF65-F5344CB8AC3E}">
        <p14:creationId xmlns:p14="http://schemas.microsoft.com/office/powerpoint/2010/main" val="429216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Major scientific conclusions</a:t>
            </a:r>
          </a:p>
        </p:txBody>
      </p:sp>
      <p:sp>
        <p:nvSpPr>
          <p:cNvPr id="3" name="Text Placeholder 2"/>
          <p:cNvSpPr>
            <a:spLocks noGrp="1"/>
          </p:cNvSpPr>
          <p:nvPr>
            <p:ph type="body" sz="quarter" idx="11"/>
          </p:nvPr>
        </p:nvSpPr>
        <p:spPr/>
        <p:txBody>
          <a:bodyPr/>
          <a:lstStyle/>
          <a:p>
            <a:r>
              <a:rPr lang="en-US" dirty="0"/>
              <a:t>The comparison of experimental and simulated RDCs showed that the conformations which came closest to the experimental ones were those of  dynamical ensembles of short helices or turns stabilized by backbone hydrogen bonds .</a:t>
            </a:r>
          </a:p>
          <a:p>
            <a:r>
              <a:rPr lang="en-US" dirty="0"/>
              <a:t>Calculations suggested that bulky side chains limit the access of water molecules to nearby carbonyl and amide groups thus favoring the formation of backbone hydrogen bonds and peptide folding.</a:t>
            </a:r>
          </a:p>
          <a:p>
            <a:endParaRPr lang="en-US" dirty="0"/>
          </a:p>
          <a:p>
            <a:endParaRPr lang="en-US" dirty="0"/>
          </a:p>
        </p:txBody>
      </p:sp>
    </p:spTree>
    <p:extLst>
      <p:ext uri="{BB962C8B-B14F-4D97-AF65-F5344CB8AC3E}">
        <p14:creationId xmlns:p14="http://schemas.microsoft.com/office/powerpoint/2010/main" val="3796237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Assessment </a:t>
            </a:r>
          </a:p>
        </p:txBody>
      </p:sp>
      <p:sp>
        <p:nvSpPr>
          <p:cNvPr id="3" name="Text Placeholder 2"/>
          <p:cNvSpPr>
            <a:spLocks noGrp="1"/>
          </p:cNvSpPr>
          <p:nvPr>
            <p:ph type="body" sz="quarter" idx="11"/>
          </p:nvPr>
        </p:nvSpPr>
        <p:spPr/>
        <p:txBody>
          <a:bodyPr/>
          <a:lstStyle/>
          <a:p>
            <a:r>
              <a:rPr lang="en-US" dirty="0"/>
              <a:t>The use of NMR and MD simulations give meaningful results in challenges posed in Bioinformatics.</a:t>
            </a:r>
          </a:p>
          <a:p>
            <a:r>
              <a:rPr lang="en-US" dirty="0"/>
              <a:t>To explain the side chain dependent driving forces that govern the protein folding process is still unknown.</a:t>
            </a:r>
          </a:p>
          <a:p>
            <a:endParaRPr lang="en-US" dirty="0"/>
          </a:p>
          <a:p>
            <a:endParaRPr lang="en-US" dirty="0"/>
          </a:p>
          <a:p>
            <a:endParaRPr lang="en-US" dirty="0"/>
          </a:p>
        </p:txBody>
      </p:sp>
    </p:spTree>
    <p:extLst>
      <p:ext uri="{BB962C8B-B14F-4D97-AF65-F5344CB8AC3E}">
        <p14:creationId xmlns:p14="http://schemas.microsoft.com/office/powerpoint/2010/main" val="184477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Instructions</a:t>
            </a:r>
          </a:p>
        </p:txBody>
      </p:sp>
      <p:sp>
        <p:nvSpPr>
          <p:cNvPr id="6" name="Text Placeholder 5"/>
          <p:cNvSpPr>
            <a:spLocks noGrp="1"/>
          </p:cNvSpPr>
          <p:nvPr>
            <p:ph type="body" sz="quarter" idx="11"/>
          </p:nvPr>
        </p:nvSpPr>
        <p:spPr/>
        <p:txBody>
          <a:bodyPr/>
          <a:lstStyle/>
          <a:p>
            <a:r>
              <a:rPr lang="en-US" dirty="0"/>
              <a:t>Save this template as “HW1_your </a:t>
            </a:r>
            <a:r>
              <a:rPr lang="en-US" dirty="0" err="1"/>
              <a:t>name.pptx</a:t>
            </a:r>
            <a:r>
              <a:rPr lang="en-US" dirty="0"/>
              <a:t>” </a:t>
            </a:r>
          </a:p>
          <a:p>
            <a:r>
              <a:rPr lang="en-US" dirty="0"/>
              <a:t>You will turn it in on </a:t>
            </a:r>
            <a:r>
              <a:rPr lang="en-US" dirty="0" err="1"/>
              <a:t>Github</a:t>
            </a:r>
            <a:r>
              <a:rPr lang="en-US" dirty="0"/>
              <a:t> </a:t>
            </a:r>
            <a:r>
              <a:rPr lang="mr-IN" dirty="0"/>
              <a:t>–</a:t>
            </a:r>
            <a:r>
              <a:rPr lang="en-US" dirty="0"/>
              <a:t> so this week you should learn how to add this file to </a:t>
            </a:r>
            <a:r>
              <a:rPr lang="en-US" dirty="0" err="1"/>
              <a:t>Github</a:t>
            </a:r>
            <a:r>
              <a:rPr lang="en-US" dirty="0"/>
              <a:t>, must be done by 9 am on Friday (ask questions in Slack channel! #</a:t>
            </a:r>
            <a:r>
              <a:rPr lang="en-US" dirty="0" err="1"/>
              <a:t>simulationclass</a:t>
            </a:r>
            <a:r>
              <a:rPr lang="en-US" dirty="0"/>
              <a:t>) </a:t>
            </a:r>
          </a:p>
          <a:p>
            <a:r>
              <a:rPr lang="en-US" dirty="0"/>
              <a:t>Part 1, for each of the 4 slides w/the discussion questions I posed at the end of my lecture, add one slide and have 2-4 bullet points for each </a:t>
            </a:r>
          </a:p>
          <a:p>
            <a:r>
              <a:rPr lang="en-US" dirty="0"/>
              <a:t>Part 2, See slide 11 for info </a:t>
            </a:r>
          </a:p>
        </p:txBody>
      </p:sp>
      <p:sp>
        <p:nvSpPr>
          <p:cNvPr id="7" name="Text Placeholder 6"/>
          <p:cNvSpPr>
            <a:spLocks noGrp="1"/>
          </p:cNvSpPr>
          <p:nvPr>
            <p:ph type="body" sz="quarter" idx="12"/>
          </p:nvPr>
        </p:nvSpPr>
        <p:spPr/>
        <p:txBody>
          <a:bodyPr/>
          <a:lstStyle/>
          <a:p>
            <a:r>
              <a:rPr lang="en-US" dirty="0"/>
              <a:t>This homework has two parts </a:t>
            </a:r>
            <a:r>
              <a:rPr lang="mr-IN" dirty="0"/>
              <a:t>–</a:t>
            </a:r>
            <a:r>
              <a:rPr lang="en-US" dirty="0"/>
              <a:t> </a:t>
            </a:r>
            <a:r>
              <a:rPr lang="en-US" b="1" dirty="0"/>
              <a:t>due 9 am on Friday</a:t>
            </a:r>
          </a:p>
        </p:txBody>
      </p:sp>
    </p:spTree>
    <p:extLst>
      <p:ext uri="{BB962C8B-B14F-4D97-AF65-F5344CB8AC3E}">
        <p14:creationId xmlns:p14="http://schemas.microsoft.com/office/powerpoint/2010/main" val="109497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What is the basis for thinking simulations are accurate? </a:t>
            </a:r>
          </a:p>
        </p:txBody>
      </p:sp>
    </p:spTree>
    <p:extLst>
      <p:ext uri="{BB962C8B-B14F-4D97-AF65-F5344CB8AC3E}">
        <p14:creationId xmlns:p14="http://schemas.microsoft.com/office/powerpoint/2010/main" val="113856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Response Q1</a:t>
            </a:r>
          </a:p>
        </p:txBody>
      </p:sp>
      <p:sp>
        <p:nvSpPr>
          <p:cNvPr id="3" name="Text Placeholder 2"/>
          <p:cNvSpPr>
            <a:spLocks noGrp="1"/>
          </p:cNvSpPr>
          <p:nvPr>
            <p:ph type="body" sz="quarter" idx="11"/>
          </p:nvPr>
        </p:nvSpPr>
        <p:spPr/>
        <p:txBody>
          <a:bodyPr/>
          <a:lstStyle/>
          <a:p>
            <a:r>
              <a:rPr lang="en-US" dirty="0"/>
              <a:t>Although trajectories may not be accurate, thermodynamic properties can be accurately predicted.</a:t>
            </a:r>
          </a:p>
          <a:p>
            <a:r>
              <a:rPr lang="en-US" dirty="0"/>
              <a:t>Ensemble averages of these thermodynamic properties can be accurately predicted.</a:t>
            </a:r>
          </a:p>
          <a:p>
            <a:endParaRPr lang="en-US" dirty="0"/>
          </a:p>
        </p:txBody>
      </p:sp>
    </p:spTree>
    <p:extLst>
      <p:ext uri="{BB962C8B-B14F-4D97-AF65-F5344CB8AC3E}">
        <p14:creationId xmlns:p14="http://schemas.microsoft.com/office/powerpoint/2010/main" val="94984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What are the major limitations of molecular simulations?</a:t>
            </a:r>
          </a:p>
        </p:txBody>
      </p:sp>
    </p:spTree>
    <p:extLst>
      <p:ext uri="{BB962C8B-B14F-4D97-AF65-F5344CB8AC3E}">
        <p14:creationId xmlns:p14="http://schemas.microsoft.com/office/powerpoint/2010/main" val="172114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Response Q2</a:t>
            </a:r>
          </a:p>
        </p:txBody>
      </p:sp>
      <p:sp>
        <p:nvSpPr>
          <p:cNvPr id="3" name="Text Placeholder 2"/>
          <p:cNvSpPr>
            <a:spLocks noGrp="1"/>
          </p:cNvSpPr>
          <p:nvPr>
            <p:ph type="body" sz="quarter" idx="11"/>
          </p:nvPr>
        </p:nvSpPr>
        <p:spPr>
          <a:xfrm>
            <a:off x="659305" y="1751473"/>
            <a:ext cx="8196210" cy="4516591"/>
          </a:xfrm>
        </p:spPr>
        <p:txBody>
          <a:bodyPr/>
          <a:lstStyle/>
          <a:p>
            <a:r>
              <a:rPr lang="en-US" dirty="0"/>
              <a:t>Quantum MD simulations require more computational resources and presently only classical MD is practical for simulations.</a:t>
            </a:r>
          </a:p>
          <a:p>
            <a:r>
              <a:rPr lang="en-US" dirty="0"/>
              <a:t>For realistic results , the potential energy function should mimic the forces experienced by the atoms and should have a simple functional form to speed up the evaluation of forces. </a:t>
            </a:r>
          </a:p>
          <a:p>
            <a:r>
              <a:rPr lang="en-US" dirty="0"/>
              <a:t>Therefore designing an accurate force field is challenging.</a:t>
            </a:r>
          </a:p>
          <a:p>
            <a:r>
              <a:rPr lang="en-US" dirty="0"/>
              <a:t>Time scales and size of complex biological systems is a limitation.</a:t>
            </a:r>
          </a:p>
        </p:txBody>
      </p:sp>
    </p:spTree>
    <p:extLst>
      <p:ext uri="{BB962C8B-B14F-4D97-AF65-F5344CB8AC3E}">
        <p14:creationId xmlns:p14="http://schemas.microsoft.com/office/powerpoint/2010/main" val="98988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What are the major benefits of molecular simulation? </a:t>
            </a:r>
          </a:p>
        </p:txBody>
      </p:sp>
    </p:spTree>
    <p:extLst>
      <p:ext uri="{BB962C8B-B14F-4D97-AF65-F5344CB8AC3E}">
        <p14:creationId xmlns:p14="http://schemas.microsoft.com/office/powerpoint/2010/main" val="70634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Response Q3</a:t>
            </a:r>
          </a:p>
        </p:txBody>
      </p:sp>
      <p:sp>
        <p:nvSpPr>
          <p:cNvPr id="3" name="Text Placeholder 2"/>
          <p:cNvSpPr>
            <a:spLocks noGrp="1"/>
          </p:cNvSpPr>
          <p:nvPr>
            <p:ph type="body" sz="quarter" idx="11"/>
          </p:nvPr>
        </p:nvSpPr>
        <p:spPr/>
        <p:txBody>
          <a:bodyPr/>
          <a:lstStyle/>
          <a:p>
            <a:r>
              <a:rPr lang="en-US" dirty="0"/>
              <a:t>It bridges the gap between experiments and theory and helps to test and improve models using a realistic representation of nature.</a:t>
            </a:r>
          </a:p>
          <a:p>
            <a:r>
              <a:rPr lang="en-US" dirty="0"/>
              <a:t>It is faster and economical to test properties of a molecule using simulations than synthesizing and characterizing it in an experiment.</a:t>
            </a:r>
          </a:p>
          <a:p>
            <a:r>
              <a:rPr lang="en-US" dirty="0"/>
              <a:t>Drug design and the study of biologically important macromolecules are greatly benefitted from MD simulations.</a:t>
            </a:r>
          </a:p>
        </p:txBody>
      </p:sp>
    </p:spTree>
    <p:extLst>
      <p:ext uri="{BB962C8B-B14F-4D97-AF65-F5344CB8AC3E}">
        <p14:creationId xmlns:p14="http://schemas.microsoft.com/office/powerpoint/2010/main" val="1830988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Why do we sometimes work on new simulation methods? </a:t>
            </a:r>
          </a:p>
        </p:txBody>
      </p:sp>
    </p:spTree>
    <p:extLst>
      <p:ext uri="{BB962C8B-B14F-4D97-AF65-F5344CB8AC3E}">
        <p14:creationId xmlns:p14="http://schemas.microsoft.com/office/powerpoint/2010/main" val="321067644"/>
      </p:ext>
    </p:extLst>
  </p:cSld>
  <p:clrMapOvr>
    <a:masterClrMapping/>
  </p:clrMapOvr>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5">
      <a:dk1>
        <a:srgbClr val="33006F"/>
      </a:dk1>
      <a:lt1>
        <a:srgbClr val="E8D3A2"/>
      </a:lt1>
      <a:dk2>
        <a:srgbClr val="33006F"/>
      </a:dk2>
      <a:lt2>
        <a:srgbClr val="FFFFFF"/>
      </a:lt2>
      <a:accent1>
        <a:srgbClr val="33006F"/>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1694</TotalTime>
  <Words>662</Words>
  <Application>Microsoft Office PowerPoint</Application>
  <PresentationFormat>On-screen Show (4:3)</PresentationFormat>
  <Paragraphs>52</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Encode Sans Normal Black</vt:lpstr>
      <vt:lpstr>Lucida Grande</vt:lpstr>
      <vt:lpstr>Open Sans</vt:lpstr>
      <vt:lpstr>Open Sans Light</vt:lpstr>
      <vt:lpstr>Uni Sans Regular</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Khushmeeen Sakloth</cp:lastModifiedBy>
  <cp:revision>44</cp:revision>
  <cp:lastPrinted>2016-02-10T20:19:12Z</cp:lastPrinted>
  <dcterms:created xsi:type="dcterms:W3CDTF">2014-10-14T00:51:43Z</dcterms:created>
  <dcterms:modified xsi:type="dcterms:W3CDTF">2017-01-13T04:33:30Z</dcterms:modified>
</cp:coreProperties>
</file>