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0" r:id="rId4"/>
    <p:sldId id="262" r:id="rId5"/>
    <p:sldId id="263" r:id="rId6"/>
    <p:sldId id="266" r:id="rId7"/>
    <p:sldId id="264" r:id="rId8"/>
    <p:sldId id="265" r:id="rId9"/>
    <p:sldId id="276" r:id="rId10"/>
    <p:sldId id="269" r:id="rId11"/>
    <p:sldId id="268" r:id="rId12"/>
    <p:sldId id="270" r:id="rId13"/>
    <p:sldId id="271" r:id="rId14"/>
    <p:sldId id="274" r:id="rId15"/>
    <p:sldId id="275" r:id="rId16"/>
    <p:sldId id="279" r:id="rId17"/>
    <p:sldId id="277" r:id="rId18"/>
    <p:sldId id="27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30" autoAdjust="0"/>
    <p:restoredTop sz="83670" autoAdjust="0"/>
  </p:normalViewPr>
  <p:slideViewPr>
    <p:cSldViewPr snapToGrid="0" snapToObjects="1">
      <p:cViewPr varScale="1">
        <p:scale>
          <a:sx n="87" d="100"/>
          <a:sy n="8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3FDB6-D0D2-F344-B91D-1E8896DCCDA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7F367-2705-704A-9D26-66A993A9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Hence</a:t>
            </a:r>
            <a:r>
              <a:rPr lang="en-US" baseline="0" dirty="0" smtClean="0"/>
              <a:t> more particles, better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9507D-4ADF-0945-AE2B-DC65C09335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these things</a:t>
            </a:r>
            <a:r>
              <a:rPr lang="en-US" baseline="0" dirty="0" smtClean="0"/>
              <a:t> parameterized?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Taken care of the where and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parameterized from first principle calculation</a:t>
            </a:r>
            <a:r>
              <a:rPr lang="en-US" baseline="0" smtClean="0"/>
              <a:t>, QM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bit of wiggle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behave very differently at interfaces </a:t>
            </a:r>
            <a:r>
              <a:rPr lang="en-US" dirty="0" smtClean="0">
                <a:sym typeface="Wingdings"/>
              </a:rPr>
              <a:t> the idea behind PBC very simply is to trick the system into thinking that it’s part of the bulk, that there are no walls</a:t>
            </a:r>
            <a:r>
              <a:rPr lang="en-US" baseline="0" dirty="0" smtClean="0">
                <a:sym typeface="Wingdings"/>
              </a:rPr>
              <a:t> (but we’re still only following the trajectories of a few with particles, it’s just that now they are in ‘bulk’)</a:t>
            </a:r>
          </a:p>
          <a:p>
            <a:r>
              <a:rPr lang="en-US" baseline="0" dirty="0" smtClean="0">
                <a:sym typeface="Wingdings"/>
              </a:rPr>
              <a:t>We are not interested in simulating a droplet, in most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the statistics at the microscopic level,</a:t>
            </a:r>
            <a:r>
              <a:rPr lang="en-US" baseline="0" dirty="0" smtClean="0"/>
              <a:t> correspond to a macroscopic quantity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F367-2705-704A-9D26-66A993A9C9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9507D-4ADF-0945-AE2B-DC65C09335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9507D-4ADF-0945-AE2B-DC65C09335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C1E3-75CD-3342-A71D-01D50C25BC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836E-9C35-3847-8975-D2C38FDF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MD – A </a:t>
            </a:r>
            <a:r>
              <a:rPr lang="en-US" dirty="0" smtClean="0"/>
              <a:t>Quick Start Guide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Janani Sampath</a:t>
            </a:r>
          </a:p>
          <a:p>
            <a:r>
              <a:rPr lang="en-US" dirty="0" smtClean="0"/>
              <a:t>2</a:t>
            </a:r>
            <a:r>
              <a:rPr lang="en-US" dirty="0" smtClean="0"/>
              <a:t>/15/</a:t>
            </a: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Particles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86" y="1600200"/>
            <a:ext cx="8229600" cy="511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Initial coordinates – Check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Atom and Molecule Type – Check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558ED5"/>
                </a:solidFill>
              </a:rPr>
              <a:t>Forcefield</a:t>
            </a:r>
            <a:r>
              <a:rPr lang="en-US" sz="2400" b="1" dirty="0" smtClean="0">
                <a:solidFill>
                  <a:srgbClr val="558ED5"/>
                </a:solidFill>
              </a:rPr>
              <a:t> – Check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Newtonian Physics and Basic Calculus – Double check</a:t>
            </a:r>
          </a:p>
          <a:p>
            <a:pPr marL="0" indent="0">
              <a:buNone/>
            </a:pPr>
            <a:r>
              <a:rPr lang="en-US" sz="1600" dirty="0" smtClean="0"/>
              <a:t>							</a:t>
            </a:r>
            <a:r>
              <a:rPr lang="en-US" b="1" i="1" dirty="0" smtClean="0"/>
              <a:t>BUT</a:t>
            </a:r>
            <a:endParaRPr lang="en-US" sz="1800" b="1" i="1" dirty="0" smtClean="0"/>
          </a:p>
          <a:p>
            <a:r>
              <a:rPr lang="en-US" sz="2400" dirty="0" smtClean="0"/>
              <a:t>Real, macroscopic systems contain at least 10</a:t>
            </a:r>
            <a:r>
              <a:rPr lang="en-US" sz="2400" baseline="30000" dirty="0" smtClean="0"/>
              <a:t>23 </a:t>
            </a:r>
            <a:r>
              <a:rPr lang="en-US" sz="2400" dirty="0" smtClean="0"/>
              <a:t>particles (# of atoms present in 1 Mole of a substance)</a:t>
            </a:r>
            <a:endParaRPr lang="en-US" sz="2400" baseline="30000" dirty="0" smtClean="0"/>
          </a:p>
          <a:p>
            <a:r>
              <a:rPr lang="en-US" sz="2400" dirty="0" smtClean="0"/>
              <a:t>It’s impossible to specify the initial conditions, and track the changes of a system this large</a:t>
            </a:r>
          </a:p>
          <a:p>
            <a:r>
              <a:rPr lang="en-US" sz="2400" dirty="0" smtClean="0"/>
              <a:t>Typical classical MD systems only contain 10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particles!</a:t>
            </a:r>
            <a:endParaRPr lang="en-US" sz="2400" dirty="0"/>
          </a:p>
          <a:p>
            <a:r>
              <a:rPr lang="en-US" sz="2400" dirty="0" smtClean="0"/>
              <a:t>What are we even simulating?!?</a:t>
            </a:r>
          </a:p>
        </p:txBody>
      </p:sp>
    </p:spTree>
    <p:extLst>
      <p:ext uri="{BB962C8B-B14F-4D97-AF65-F5344CB8AC3E}">
        <p14:creationId xmlns:p14="http://schemas.microsoft.com/office/powerpoint/2010/main" val="376258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Mechanics (</a:t>
            </a:r>
            <a:r>
              <a:rPr lang="en-US" dirty="0" smtClean="0">
                <a:solidFill>
                  <a:srgbClr val="558ED5"/>
                </a:solidFill>
              </a:rPr>
              <a:t>#42 of physics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5529"/>
          </a:xfrm>
        </p:spPr>
        <p:txBody>
          <a:bodyPr>
            <a:normAutofit/>
          </a:bodyPr>
          <a:lstStyle/>
          <a:p>
            <a:r>
              <a:rPr lang="en-US" sz="2400" b="1" i="1" u="sng" dirty="0" smtClean="0"/>
              <a:t>Basis of everything that we do – framework that relates microscopic fluctuations (i.e. simulations) and observable macroscopic properties!!!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38" y="2943939"/>
            <a:ext cx="3386104" cy="1516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6923" y="2943939"/>
            <a:ext cx="48379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Phase space – all possible states of a system subject to certain constraints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MD, these constraints could be N,V,E,T or P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MD, we are calculating the number of times a systems visits a certain state </a:t>
            </a:r>
            <a:r>
              <a:rPr lang="en-US" b="1" dirty="0" smtClean="0"/>
              <a:t>(probability)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9038" y="4460567"/>
            <a:ext cx="28704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Trajectory in phase space with each box representing a different state</a:t>
            </a:r>
            <a:endParaRPr lang="en-US" sz="1050" b="1" dirty="0"/>
          </a:p>
        </p:txBody>
      </p:sp>
      <p:sp>
        <p:nvSpPr>
          <p:cNvPr id="9" name="Rectangle 8"/>
          <p:cNvSpPr/>
          <p:nvPr/>
        </p:nvSpPr>
        <p:spPr>
          <a:xfrm>
            <a:off x="122899" y="4885635"/>
            <a:ext cx="61995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</a:rPr>
              <a:t>An </a:t>
            </a:r>
            <a:r>
              <a:rPr lang="en-US" b="1" i="1" dirty="0" smtClean="0">
                <a:solidFill>
                  <a:srgbClr val="0D0D0D"/>
                </a:solidFill>
              </a:rPr>
              <a:t>ensemble</a:t>
            </a:r>
            <a:r>
              <a:rPr lang="en-US" dirty="0" smtClean="0">
                <a:solidFill>
                  <a:srgbClr val="0D0D0D"/>
                </a:solidFill>
              </a:rPr>
              <a:t> is the assembly of all possible microstates – i.e. all states consistent with the constraints with which we characterize the system macroscopically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</a:rPr>
              <a:t>Keeping track of the time evolution of each particle through phase space is impossible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</a:rPr>
              <a:t>A system is </a:t>
            </a:r>
            <a:r>
              <a:rPr lang="en-US" b="1" i="1" dirty="0" err="1" smtClean="0">
                <a:solidFill>
                  <a:srgbClr val="0D0D0D"/>
                </a:solidFill>
              </a:rPr>
              <a:t>ergodic</a:t>
            </a:r>
            <a:r>
              <a:rPr lang="en-US" dirty="0" smtClean="0">
                <a:solidFill>
                  <a:srgbClr val="0D0D0D"/>
                </a:solidFill>
              </a:rPr>
              <a:t> if time average = ensemble average</a:t>
            </a:r>
            <a:endParaRPr lang="en-US" dirty="0">
              <a:solidFill>
                <a:srgbClr val="0D0D0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2300" t="11936" r="25444" b="7125"/>
          <a:stretch/>
        </p:blipFill>
        <p:spPr>
          <a:xfrm>
            <a:off x="6661442" y="4876065"/>
            <a:ext cx="1555679" cy="18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Microcanonical</a:t>
            </a:r>
            <a:r>
              <a:rPr lang="en-US" dirty="0" smtClean="0"/>
              <a:t> Ensemble (NVE) – Isolated system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3169"/>
            <a:ext cx="8229600" cy="4108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If all forces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are related to the potential energy of the system, then the total energy (E = </a:t>
            </a:r>
            <a:r>
              <a:rPr lang="en-US" sz="2400" dirty="0" err="1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kin</a:t>
            </a:r>
            <a:r>
              <a:rPr lang="en-US" sz="2400" dirty="0" err="1" smtClean="0">
                <a:solidFill>
                  <a:srgbClr val="000000"/>
                </a:solidFill>
              </a:rPr>
              <a:t>+E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pot</a:t>
            </a:r>
            <a:r>
              <a:rPr lang="en-US" sz="2400" dirty="0" smtClean="0">
                <a:solidFill>
                  <a:srgbClr val="000000"/>
                </a:solidFill>
              </a:rPr>
              <a:t>) is conserved.  If N and V are also constant, then the simulation is said to be performed in NVE ensemble.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This is not recommended because temperature cannot be controlled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But if during the data collection step, you want to eliminate perturbations brought about by maintaining constant temperature or pressure, then this ensemble can be useful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996" y="5658833"/>
            <a:ext cx="6973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558ED5"/>
                </a:solidFill>
              </a:rPr>
              <a:t>Entropy</a:t>
            </a:r>
            <a:endParaRPr lang="en-US" sz="2000" b="1" dirty="0" smtClean="0">
              <a:solidFill>
                <a:srgbClr val="558ED5"/>
              </a:solidFill>
            </a:endParaRPr>
          </a:p>
          <a:p>
            <a:pPr algn="ctr"/>
            <a:r>
              <a:rPr lang="en-US" sz="2000" b="1" dirty="0" err="1" smtClean="0">
                <a:solidFill>
                  <a:srgbClr val="558ED5"/>
                </a:solidFill>
              </a:rPr>
              <a:t>TdS</a:t>
            </a:r>
            <a:r>
              <a:rPr lang="en-US" sz="2000" b="1" dirty="0" smtClean="0">
                <a:solidFill>
                  <a:srgbClr val="558ED5"/>
                </a:solidFill>
              </a:rPr>
              <a:t> = </a:t>
            </a:r>
            <a:r>
              <a:rPr lang="en-US" sz="2000" b="1" dirty="0" err="1" smtClean="0">
                <a:solidFill>
                  <a:srgbClr val="558ED5"/>
                </a:solidFill>
              </a:rPr>
              <a:t>dU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b="1" dirty="0">
                <a:solidFill>
                  <a:srgbClr val="558ED5"/>
                </a:solidFill>
              </a:rPr>
              <a:t>+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b="1" dirty="0" err="1" smtClean="0">
                <a:solidFill>
                  <a:srgbClr val="558ED5"/>
                </a:solidFill>
              </a:rPr>
              <a:t>PdV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dirty="0" smtClean="0"/>
              <a:t>leads to averages expressed as derivatives of </a:t>
            </a:r>
            <a:r>
              <a:rPr lang="en-US" sz="2000" dirty="0" err="1" smtClean="0"/>
              <a:t>lnΩ</a:t>
            </a:r>
            <a:r>
              <a:rPr lang="en-US" sz="2000" dirty="0" smtClean="0"/>
              <a:t>, where </a:t>
            </a:r>
            <a:r>
              <a:rPr lang="en-US" sz="2000" dirty="0" err="1" smtClean="0"/>
              <a:t>Ω</a:t>
            </a:r>
            <a:r>
              <a:rPr lang="en-US" sz="2000" dirty="0" smtClean="0"/>
              <a:t> is the number of distinct states accessible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13756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Canonical Ensemble (NVT)- Contact with heat bath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033"/>
            <a:ext cx="8229600" cy="50222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D0D0D"/>
                </a:solidFill>
              </a:rPr>
              <a:t>Assembly of all microstates with fixed N and V. The energy can fluctuate, and the system is kept in equilibrium by being in contact with a heat bath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r>
              <a:rPr lang="en-US" sz="2400" dirty="0" smtClean="0">
                <a:solidFill>
                  <a:srgbClr val="0D0D0D"/>
                </a:solidFill>
              </a:rPr>
              <a:t>There are many ways by which temperature can be controlled in a simulation. They are all referred to as thermostats, not unlike a real experiment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29855" y="5722972"/>
            <a:ext cx="666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558ED5"/>
                </a:solidFill>
              </a:rPr>
              <a:t>Helmholtz’s free energy</a:t>
            </a:r>
            <a:endParaRPr lang="en-US" sz="2000" b="1" dirty="0" smtClean="0">
              <a:solidFill>
                <a:srgbClr val="558ED5"/>
              </a:solidFill>
            </a:endParaRPr>
          </a:p>
          <a:p>
            <a:pPr algn="ctr"/>
            <a:r>
              <a:rPr lang="en-US" sz="2000" b="1" dirty="0" err="1" smtClean="0">
                <a:solidFill>
                  <a:srgbClr val="558ED5"/>
                </a:solidFill>
              </a:rPr>
              <a:t>dF</a:t>
            </a:r>
            <a:r>
              <a:rPr lang="en-US" sz="2000" b="1" dirty="0" smtClean="0">
                <a:solidFill>
                  <a:srgbClr val="558ED5"/>
                </a:solidFill>
              </a:rPr>
              <a:t> = -</a:t>
            </a:r>
            <a:r>
              <a:rPr lang="en-US" sz="2000" b="1" dirty="0" err="1" smtClean="0">
                <a:solidFill>
                  <a:srgbClr val="558ED5"/>
                </a:solidFill>
              </a:rPr>
              <a:t>SdT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b="1" dirty="0">
                <a:solidFill>
                  <a:srgbClr val="558ED5"/>
                </a:solidFill>
              </a:rPr>
              <a:t>-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b="1" dirty="0" err="1" smtClean="0">
                <a:solidFill>
                  <a:srgbClr val="558ED5"/>
                </a:solidFill>
              </a:rPr>
              <a:t>PdV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dirty="0"/>
              <a:t>leads to averages expressed as derivatives of </a:t>
            </a:r>
            <a:r>
              <a:rPr lang="en-US" sz="2000" dirty="0" err="1" smtClean="0"/>
              <a:t>lnQ</a:t>
            </a:r>
            <a:r>
              <a:rPr lang="en-US" sz="2000" dirty="0" smtClean="0"/>
              <a:t>, </a:t>
            </a:r>
            <a:r>
              <a:rPr lang="en-US" sz="2000" dirty="0"/>
              <a:t>where </a:t>
            </a:r>
            <a:r>
              <a:rPr lang="en-US" sz="2000" dirty="0" smtClean="0"/>
              <a:t>Q </a:t>
            </a:r>
            <a:r>
              <a:rPr lang="en-US" sz="2000" dirty="0"/>
              <a:t>is </a:t>
            </a:r>
            <a:r>
              <a:rPr lang="en-US" sz="2000" dirty="0" smtClean="0"/>
              <a:t>the canonical partition </a:t>
            </a:r>
            <a:r>
              <a:rPr lang="en-US" sz="2000" dirty="0"/>
              <a:t>function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b="48966"/>
          <a:stretch/>
        </p:blipFill>
        <p:spPr>
          <a:xfrm>
            <a:off x="3439565" y="2661972"/>
            <a:ext cx="1944317" cy="17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Ensemble 3: Isothermal-</a:t>
            </a:r>
            <a:r>
              <a:rPr lang="en-US" dirty="0" err="1" smtClean="0"/>
              <a:t>Isobasric</a:t>
            </a:r>
            <a:r>
              <a:rPr lang="en-US" dirty="0" smtClean="0"/>
              <a:t> Ensemble (NPT)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Most real experiments are carried out under controlled pressure and temperature conditions, hence this is a popular choice to mimic real experiments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System is free to completely transform to the lowest Gibbs free energy state and is not restricted by finite size effects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1535" y="5781141"/>
            <a:ext cx="630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558ED5"/>
                </a:solidFill>
              </a:rPr>
              <a:t>Gibbs free energy</a:t>
            </a:r>
            <a:endParaRPr lang="en-US" sz="2000" b="1" dirty="0" smtClean="0">
              <a:solidFill>
                <a:srgbClr val="558ED5"/>
              </a:solidFill>
            </a:endParaRPr>
          </a:p>
          <a:p>
            <a:pPr algn="ctr"/>
            <a:r>
              <a:rPr lang="en-US" sz="2000" b="1" dirty="0" err="1" smtClean="0">
                <a:solidFill>
                  <a:srgbClr val="558ED5"/>
                </a:solidFill>
              </a:rPr>
              <a:t>dG</a:t>
            </a:r>
            <a:r>
              <a:rPr lang="en-US" sz="2000" b="1" dirty="0" smtClean="0">
                <a:solidFill>
                  <a:srgbClr val="558ED5"/>
                </a:solidFill>
              </a:rPr>
              <a:t> = -</a:t>
            </a:r>
            <a:r>
              <a:rPr lang="en-US" sz="2000" b="1" dirty="0" err="1" smtClean="0">
                <a:solidFill>
                  <a:srgbClr val="558ED5"/>
                </a:solidFill>
              </a:rPr>
              <a:t>SdT</a:t>
            </a:r>
            <a:r>
              <a:rPr lang="en-US" sz="2000" b="1" dirty="0" smtClean="0">
                <a:solidFill>
                  <a:srgbClr val="558ED5"/>
                </a:solidFill>
              </a:rPr>
              <a:t> + </a:t>
            </a:r>
            <a:r>
              <a:rPr lang="en-US" sz="2000" b="1" dirty="0" err="1" smtClean="0">
                <a:solidFill>
                  <a:srgbClr val="558ED5"/>
                </a:solidFill>
              </a:rPr>
              <a:t>VdP</a:t>
            </a:r>
            <a:r>
              <a:rPr lang="en-US" sz="2000" b="1" dirty="0" smtClean="0">
                <a:solidFill>
                  <a:srgbClr val="558ED5"/>
                </a:solidFill>
              </a:rPr>
              <a:t> </a:t>
            </a:r>
            <a:r>
              <a:rPr lang="en-US" sz="2000" dirty="0" smtClean="0"/>
              <a:t>leads to averages expressed as derivatives of </a:t>
            </a:r>
            <a:r>
              <a:rPr lang="en-US" sz="2000" dirty="0" err="1" smtClean="0"/>
              <a:t>lnΔ</a:t>
            </a:r>
            <a:r>
              <a:rPr lang="en-US" sz="2000" dirty="0" smtClean="0"/>
              <a:t>, where </a:t>
            </a:r>
            <a:r>
              <a:rPr lang="en-US" sz="2000" dirty="0" err="1" smtClean="0"/>
              <a:t>Δ</a:t>
            </a:r>
            <a:r>
              <a:rPr lang="en-US" sz="2000" dirty="0" smtClean="0"/>
              <a:t> is the isothermal-isobaric partition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37"/>
          <a:stretch/>
        </p:blipFill>
        <p:spPr>
          <a:xfrm>
            <a:off x="3663322" y="2791489"/>
            <a:ext cx="1651829" cy="22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5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Nose – Hoover Thermostat &amp; Barostat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Heat bath is represented by some fictitious degrees of freedom </a:t>
            </a:r>
            <a:r>
              <a:rPr lang="en-US" sz="2400" i="1" dirty="0" smtClean="0">
                <a:solidFill>
                  <a:schemeClr val="tx1"/>
                </a:solidFill>
              </a:rPr>
              <a:t>s,</a:t>
            </a:r>
            <a:r>
              <a:rPr lang="en-US" sz="2400" dirty="0" smtClean="0">
                <a:solidFill>
                  <a:schemeClr val="tx1"/>
                </a:solidFill>
              </a:rPr>
              <a:t> and this fictitious heat bath is connected to the real system. Together, they form the extended system which is </a:t>
            </a:r>
            <a:r>
              <a:rPr lang="en-US" sz="2400" dirty="0" err="1" smtClean="0">
                <a:solidFill>
                  <a:schemeClr val="tx1"/>
                </a:solidFill>
              </a:rPr>
              <a:t>microcanonical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is some heat exchange between the real system and heat bath, which is controlled by </a:t>
            </a:r>
            <a:r>
              <a:rPr lang="en-US" sz="2400" i="1" dirty="0" smtClean="0">
                <a:solidFill>
                  <a:schemeClr val="tx1"/>
                </a:solidFill>
              </a:rPr>
              <a:t>Q, </a:t>
            </a:r>
            <a:r>
              <a:rPr lang="en-US" sz="2400" dirty="0" smtClean="0">
                <a:solidFill>
                  <a:schemeClr val="tx1"/>
                </a:solidFill>
              </a:rPr>
              <a:t>a fictitious mass.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Small Q produces high frequency oscillations and frequent collisions with the heat bath. Large Q takes a very long time to bring the system to desired temperature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9" y="1417638"/>
            <a:ext cx="8639916" cy="2697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4842" y="1483890"/>
            <a:ext cx="339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Damping Constant = 10.0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6" y="4306501"/>
            <a:ext cx="8513617" cy="2551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4842" y="4436251"/>
            <a:ext cx="370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Damping Constant = 1000.0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2001706" y="4776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0304" y="3310390"/>
            <a:ext cx="474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didn’t a </a:t>
            </a:r>
            <a:r>
              <a:rPr lang="en-US" sz="2400" dirty="0" err="1" smtClean="0"/>
              <a:t>timestep</a:t>
            </a:r>
            <a:r>
              <a:rPr lang="en-US" sz="2400" dirty="0" smtClean="0"/>
              <a:t> of 0.02 work?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88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All models are wrong, but some are useful!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853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Computer Simulation of Liquids </a:t>
            </a:r>
            <a:r>
              <a:rPr lang="en-US" dirty="0">
                <a:solidFill>
                  <a:srgbClr val="000000"/>
                </a:solidFill>
              </a:rPr>
              <a:t>– Allen &amp; </a:t>
            </a:r>
            <a:r>
              <a:rPr lang="en-US" dirty="0" err="1">
                <a:solidFill>
                  <a:srgbClr val="000000"/>
                </a:solidFill>
              </a:rPr>
              <a:t>Tildesley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Introduction to Modern Stat </a:t>
            </a:r>
            <a:r>
              <a:rPr lang="en-US" b="1" dirty="0" err="1">
                <a:solidFill>
                  <a:srgbClr val="000000"/>
                </a:solidFill>
              </a:rPr>
              <a:t>Mech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David Chandler</a:t>
            </a:r>
          </a:p>
          <a:p>
            <a:r>
              <a:rPr lang="en-US" b="1" dirty="0">
                <a:solidFill>
                  <a:srgbClr val="000000"/>
                </a:solidFill>
              </a:rPr>
              <a:t>Understanding Molecular Simulations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err="1">
                <a:solidFill>
                  <a:srgbClr val="000000"/>
                </a:solidFill>
              </a:rPr>
              <a:t>Frenkel</a:t>
            </a:r>
            <a:r>
              <a:rPr lang="en-US" dirty="0">
                <a:solidFill>
                  <a:srgbClr val="000000"/>
                </a:solidFill>
              </a:rPr>
              <a:t> &amp; </a:t>
            </a:r>
            <a:r>
              <a:rPr lang="en-US" dirty="0" err="1">
                <a:solidFill>
                  <a:srgbClr val="000000"/>
                </a:solidFill>
              </a:rPr>
              <a:t>Smit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Statistical Mechanics for Engineers </a:t>
            </a:r>
            <a:r>
              <a:rPr lang="en-US" dirty="0">
                <a:solidFill>
                  <a:srgbClr val="000000"/>
                </a:solidFill>
              </a:rPr>
              <a:t>– Isamu </a:t>
            </a:r>
            <a:r>
              <a:rPr lang="en-US" dirty="0" err="1">
                <a:solidFill>
                  <a:srgbClr val="000000"/>
                </a:solidFill>
              </a:rPr>
              <a:t>Kusaka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Thermostat 1: Velocity Rescaling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71" y="1401151"/>
            <a:ext cx="7556313" cy="456448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Most straightforward way of temperature control. The distribution of velocities is drawn from Maxwell-Boltzmann distribution, and we know that the kinetic energy is related to temperature as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This does not reproduce a trajectory you might expect from a canonical ensemble, as the temperature is fixed, with no fluctuations.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Usually used for equilibration purposes when a new distribution of velocities is produced at every time step and scaled to a prescribed temperature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24" y="2965370"/>
            <a:ext cx="2316251" cy="890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69" y="3104246"/>
            <a:ext cx="1673784" cy="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Molecular </a:t>
            </a:r>
            <a:r>
              <a:rPr lang="en-US" dirty="0" smtClean="0"/>
              <a:t>Dynamics </a:t>
            </a:r>
            <a:r>
              <a:rPr lang="en-US" dirty="0" smtClean="0"/>
              <a:t>– Recap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0557" y="3398461"/>
            <a:ext cx="51433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5443" y="1905274"/>
            <a:ext cx="3242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Put particles in </a:t>
            </a:r>
            <a:r>
              <a:rPr lang="en-US" sz="2000" dirty="0"/>
              <a:t>a</a:t>
            </a:r>
            <a:r>
              <a:rPr lang="en-US" sz="2000" dirty="0" smtClean="0"/>
              <a:t> box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s</a:t>
            </a:r>
            <a:r>
              <a:rPr lang="en-US" sz="2000" dirty="0" smtClean="0"/>
              <a:t>pecify interactions (energies) between them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18208" y="4238134"/>
            <a:ext cx="590682" cy="20664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95448" y="4843325"/>
            <a:ext cx="513442" cy="2296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7069" y="3128558"/>
            <a:ext cx="360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 the force on particles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F</a:t>
            </a:r>
            <a:r>
              <a:rPr lang="en-US" sz="2000" dirty="0" smtClean="0"/>
              <a:t> = -</a:t>
            </a:r>
            <a:r>
              <a:rPr lang="en-US" sz="2000" dirty="0" err="1" smtClean="0"/>
              <a:t>d</a:t>
            </a:r>
            <a:r>
              <a:rPr lang="en-US" sz="2000" b="1" dirty="0" err="1" smtClean="0"/>
              <a:t>E</a:t>
            </a:r>
            <a:r>
              <a:rPr lang="en-US" sz="2000" dirty="0" smtClean="0"/>
              <a:t>/d</a:t>
            </a:r>
            <a:r>
              <a:rPr lang="en-US" sz="2000" b="1" dirty="0" smtClean="0"/>
              <a:t>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18208" y="6046683"/>
            <a:ext cx="60526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6715" y="5700411"/>
            <a:ext cx="280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Does the system meet certain conditions?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28997" y="3855618"/>
            <a:ext cx="369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As particles are classical, they obey Newton’s EOM: </a:t>
            </a:r>
            <a:r>
              <a:rPr lang="en-US" sz="2000" b="1" dirty="0" smtClean="0"/>
              <a:t>a</a:t>
            </a:r>
            <a:r>
              <a:rPr lang="en-US" sz="2000" dirty="0" smtClean="0"/>
              <a:t> = </a:t>
            </a:r>
            <a:r>
              <a:rPr lang="en-US" sz="2000" b="1" dirty="0" smtClean="0"/>
              <a:t>F</a:t>
            </a:r>
            <a:r>
              <a:rPr lang="en-US" sz="2000" dirty="0" smtClean="0"/>
              <a:t>/m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7068" y="4773071"/>
            <a:ext cx="356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Move atoms: </a:t>
            </a:r>
            <a:r>
              <a:rPr lang="en-US" sz="2000" b="1" dirty="0" smtClean="0"/>
              <a:t>v</a:t>
            </a:r>
            <a:r>
              <a:rPr lang="en-US" sz="2000" dirty="0" smtClean="0"/>
              <a:t>(</a:t>
            </a:r>
            <a:r>
              <a:rPr lang="en-US" sz="2000" dirty="0" err="1" smtClean="0"/>
              <a:t>t+dt</a:t>
            </a:r>
            <a:r>
              <a:rPr lang="en-US" sz="2000" dirty="0" smtClean="0"/>
              <a:t>) = </a:t>
            </a:r>
            <a:r>
              <a:rPr lang="en-US" sz="2000" b="1" dirty="0" smtClean="0"/>
              <a:t>v</a:t>
            </a:r>
            <a:r>
              <a:rPr lang="en-US" sz="2000" dirty="0" smtClean="0"/>
              <a:t>(t) + </a:t>
            </a:r>
            <a:r>
              <a:rPr lang="en-US" sz="2000" b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dt</a:t>
            </a:r>
            <a:endParaRPr lang="en-US" sz="2000" dirty="0" smtClean="0"/>
          </a:p>
          <a:p>
            <a:pPr algn="ctr"/>
            <a:r>
              <a:rPr lang="en-US" sz="2000" dirty="0"/>
              <a:t>a</a:t>
            </a:r>
            <a:r>
              <a:rPr lang="en-US" sz="2000" dirty="0" smtClean="0"/>
              <a:t>nd update atom positions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796492" y="3150418"/>
            <a:ext cx="312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time consuming step, N</a:t>
            </a:r>
            <a:r>
              <a:rPr lang="en-US" sz="1400" b="1" baseline="30000" dirty="0" smtClean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loop where N is the # of particles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6492" y="4238134"/>
            <a:ext cx="285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933C"/>
                </a:solidFill>
              </a:rPr>
              <a:t>Integration is done using an efficient algorithm, velocity-</a:t>
            </a:r>
            <a:r>
              <a:rPr lang="en-US" sz="1400" b="1" dirty="0" err="1" smtClean="0">
                <a:solidFill>
                  <a:srgbClr val="77933C"/>
                </a:solidFill>
              </a:rPr>
              <a:t>Verlet</a:t>
            </a:r>
            <a:r>
              <a:rPr lang="en-US" sz="1400" b="1" dirty="0" smtClean="0">
                <a:solidFill>
                  <a:srgbClr val="77933C"/>
                </a:solidFill>
              </a:rPr>
              <a:t> is most popular</a:t>
            </a:r>
            <a:endParaRPr lang="en-US" sz="1400" b="1" dirty="0">
              <a:solidFill>
                <a:srgbClr val="77933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6492" y="5569629"/>
            <a:ext cx="2660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933C"/>
                </a:solidFill>
              </a:rPr>
              <a:t>Has the system run for an adequate amount of time (converged) or reached a certain temp/pressure…</a:t>
            </a:r>
            <a:endParaRPr lang="en-US" sz="1400" b="1" dirty="0">
              <a:solidFill>
                <a:srgbClr val="77933C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75443" y="1961729"/>
            <a:ext cx="3242765" cy="945698"/>
          </a:xfrm>
          <a:prstGeom prst="rect">
            <a:avLst/>
          </a:prstGeom>
          <a:noFill/>
          <a:ln w="1905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49158" y="5700410"/>
            <a:ext cx="2562141" cy="830521"/>
          </a:xfrm>
          <a:prstGeom prst="rect">
            <a:avLst/>
          </a:prstGeom>
          <a:noFill/>
          <a:ln w="1905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13121" y="5593417"/>
            <a:ext cx="562322" cy="2763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74" y="5912548"/>
            <a:ext cx="1763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Calculate properties of interest by averaging over trajectories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8359" y="3045558"/>
            <a:ext cx="3242765" cy="810060"/>
          </a:xfrm>
          <a:prstGeom prst="rect">
            <a:avLst/>
          </a:prstGeom>
          <a:noFill/>
          <a:ln w="1905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12695" y="3928437"/>
            <a:ext cx="3434056" cy="1575113"/>
          </a:xfrm>
          <a:prstGeom prst="rect">
            <a:avLst/>
          </a:prstGeom>
          <a:noFill/>
          <a:ln w="1905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3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Thermostat 2: Andersen Thermostat (Stochastic Coupling 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Each atom at each integration step is subject to small probability to experience ‘collision’ with heat bath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Probability of next collision event is given by a Poisson distribution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an atom collides with the heat bath, it’s velocity is drawn from a MB distribution. In this way, velocities of other atoms are not affected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Has shown to reproduce canonical trajectory very accurately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However, it cannot be used to compute dynamic quantities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6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Goes into a Simulation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551" y="1297677"/>
            <a:ext cx="61278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Initial Information: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Where the particles are </a:t>
            </a:r>
            <a:r>
              <a:rPr lang="en-US" sz="2000" dirty="0" smtClean="0"/>
              <a:t>at the </a:t>
            </a:r>
            <a:r>
              <a:rPr lang="en-US" sz="2000" dirty="0" smtClean="0"/>
              <a:t>start of a simulation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Chemical “type” of each particle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Pairwise Interaction (aka ‘</a:t>
            </a:r>
            <a:r>
              <a:rPr lang="en-US" sz="2000" dirty="0" err="1" smtClean="0"/>
              <a:t>Forcefields</a:t>
            </a:r>
            <a:r>
              <a:rPr lang="en-US" sz="2000" dirty="0" smtClean="0"/>
              <a:t>’):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Bonds, angles, dihedrals – Bonded parameters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Short and long ranged potentials between different atoms – Non-bonded parameters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Box </a:t>
            </a:r>
            <a:r>
              <a:rPr lang="en-US" sz="2000" dirty="0" smtClean="0"/>
              <a:t>size, Boundary Conditions, Ensemble</a:t>
            </a:r>
            <a:r>
              <a:rPr lang="en-US" sz="2000" dirty="0" smtClean="0"/>
              <a:t>, </a:t>
            </a:r>
            <a:r>
              <a:rPr lang="en-US" sz="2000" dirty="0" err="1"/>
              <a:t>T</a:t>
            </a:r>
            <a:r>
              <a:rPr lang="en-US" sz="2000" dirty="0" err="1" smtClean="0"/>
              <a:t>imestep</a:t>
            </a:r>
            <a:r>
              <a:rPr lang="en-US" sz="2000" dirty="0" smtClean="0"/>
              <a:t>, DETAILS! (only focus on the crucial </a:t>
            </a:r>
            <a:r>
              <a:rPr lang="en-US" sz="2000" dirty="0" smtClean="0"/>
              <a:t>ones)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6569867" y="3241263"/>
            <a:ext cx="1697998" cy="1449665"/>
            <a:chOff x="6722972" y="1417637"/>
            <a:chExt cx="1697998" cy="1449665"/>
          </a:xfrm>
        </p:grpSpPr>
        <p:sp>
          <p:nvSpPr>
            <p:cNvPr id="3" name="Rectangle 2"/>
            <p:cNvSpPr/>
            <p:nvPr/>
          </p:nvSpPr>
          <p:spPr>
            <a:xfrm>
              <a:off x="6722972" y="1417637"/>
              <a:ext cx="1697998" cy="1449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808125" y="1491019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36928" y="1478111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99768" y="2409169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994521" y="1586938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08125" y="1964324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299768" y="1918813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20201" y="2055973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73591" y="2546329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08125" y="2504911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9491" y="2518533"/>
              <a:ext cx="274320" cy="27432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69867" y="3242569"/>
            <a:ext cx="1697998" cy="1449665"/>
            <a:chOff x="6722972" y="2945253"/>
            <a:chExt cx="1697998" cy="1449665"/>
          </a:xfrm>
        </p:grpSpPr>
        <p:sp>
          <p:nvSpPr>
            <p:cNvPr id="15" name="Rectangle 14"/>
            <p:cNvSpPr/>
            <p:nvPr/>
          </p:nvSpPr>
          <p:spPr>
            <a:xfrm>
              <a:off x="6722972" y="2945253"/>
              <a:ext cx="1697998" cy="1449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08125" y="3018635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36928" y="3005727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99768" y="3936785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994521" y="3114554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08125" y="3491940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99768" y="3446429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20201" y="3583589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73591" y="4073945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08125" y="4032527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69491" y="4046149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569141" y="3242569"/>
            <a:ext cx="1697998" cy="1449665"/>
            <a:chOff x="6722972" y="3048580"/>
            <a:chExt cx="1697998" cy="1449665"/>
          </a:xfrm>
        </p:grpSpPr>
        <p:sp>
          <p:nvSpPr>
            <p:cNvPr id="39" name="Rectangle 38"/>
            <p:cNvSpPr/>
            <p:nvPr/>
          </p:nvSpPr>
          <p:spPr>
            <a:xfrm>
              <a:off x="6722972" y="3048580"/>
              <a:ext cx="1697998" cy="1449665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08125" y="3121962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36928" y="3109054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299768" y="4040112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994521" y="3217881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08125" y="3595267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299768" y="3549756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720201" y="3686916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73591" y="4177272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08125" y="4135854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69491" y="4149476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070757" y="3355762"/>
              <a:ext cx="272203" cy="20708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710018" y="3258054"/>
              <a:ext cx="297066" cy="489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055722" y="3838801"/>
              <a:ext cx="272203" cy="20708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082445" y="4300626"/>
              <a:ext cx="627219" cy="11060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574107" y="3242569"/>
            <a:ext cx="1697998" cy="1449665"/>
            <a:chOff x="6722972" y="3048580"/>
            <a:chExt cx="1697998" cy="1449665"/>
          </a:xfrm>
        </p:grpSpPr>
        <p:sp>
          <p:nvSpPr>
            <p:cNvPr id="79" name="Rectangle 78"/>
            <p:cNvSpPr/>
            <p:nvPr/>
          </p:nvSpPr>
          <p:spPr>
            <a:xfrm>
              <a:off x="6722972" y="3048580"/>
              <a:ext cx="1697998" cy="1449665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808125" y="3121962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436928" y="3109054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99768" y="4040112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994521" y="3217881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808125" y="3595267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299768" y="3549756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20201" y="3686916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73591" y="4177272"/>
              <a:ext cx="274320" cy="274320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808125" y="4135854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669491" y="4149476"/>
              <a:ext cx="274320" cy="274320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070757" y="3355762"/>
              <a:ext cx="272203" cy="20708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710018" y="3258054"/>
              <a:ext cx="297066" cy="489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055722" y="3838801"/>
              <a:ext cx="272203" cy="20708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082445" y="4300626"/>
              <a:ext cx="627219" cy="11060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3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Molecular Dynamics Engine (not an exhaustive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0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7933C"/>
                </a:solidFill>
              </a:rPr>
              <a:t>GROMACS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77933C"/>
                </a:solidFill>
              </a:rPr>
              <a:t>GRO</a:t>
            </a:r>
            <a:r>
              <a:rPr lang="en-US" dirty="0" err="1" smtClean="0"/>
              <a:t>ningen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7933C"/>
                </a:solidFill>
              </a:rPr>
              <a:t>MA</a:t>
            </a:r>
            <a:r>
              <a:rPr lang="en-US" dirty="0" err="1" smtClean="0"/>
              <a:t>chine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77933C"/>
                </a:solidFill>
              </a:rPr>
              <a:t>C</a:t>
            </a:r>
            <a:r>
              <a:rPr lang="en-US" dirty="0" smtClean="0"/>
              <a:t>hemical </a:t>
            </a:r>
            <a:r>
              <a:rPr lang="en-US" dirty="0" smtClean="0">
                <a:solidFill>
                  <a:srgbClr val="77933C"/>
                </a:solidFill>
              </a:rPr>
              <a:t>S</a:t>
            </a:r>
            <a:r>
              <a:rPr lang="en-US" dirty="0" smtClean="0"/>
              <a:t>imulations)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LAMMPS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77933C"/>
                </a:solidFill>
              </a:rPr>
              <a:t>L</a:t>
            </a:r>
            <a:r>
              <a:rPr lang="en-US" dirty="0" smtClean="0"/>
              <a:t>arge-scale </a:t>
            </a:r>
            <a:r>
              <a:rPr lang="en-US" dirty="0" smtClean="0">
                <a:solidFill>
                  <a:srgbClr val="77933C"/>
                </a:solidFill>
              </a:rPr>
              <a:t>A</a:t>
            </a:r>
            <a:r>
              <a:rPr lang="en-US" dirty="0" smtClean="0"/>
              <a:t>tomic/</a:t>
            </a:r>
            <a:r>
              <a:rPr lang="en-US" dirty="0" smtClean="0">
                <a:solidFill>
                  <a:srgbClr val="77933C"/>
                </a:solidFill>
              </a:rPr>
              <a:t>M</a:t>
            </a:r>
            <a:r>
              <a:rPr lang="en-US" dirty="0" smtClean="0"/>
              <a:t>olecular </a:t>
            </a:r>
            <a:r>
              <a:rPr lang="en-US" dirty="0" smtClean="0">
                <a:solidFill>
                  <a:srgbClr val="77933C"/>
                </a:solidFill>
              </a:rPr>
              <a:t>M</a:t>
            </a:r>
            <a:r>
              <a:rPr lang="en-US" dirty="0" smtClean="0"/>
              <a:t>assively </a:t>
            </a:r>
            <a:r>
              <a:rPr lang="en-US" dirty="0" smtClean="0">
                <a:solidFill>
                  <a:srgbClr val="77933C"/>
                </a:solidFill>
              </a:rPr>
              <a:t>P</a:t>
            </a:r>
            <a:r>
              <a:rPr lang="en-US" dirty="0" smtClean="0"/>
              <a:t>arallel </a:t>
            </a:r>
            <a:r>
              <a:rPr lang="en-US" dirty="0" smtClean="0">
                <a:solidFill>
                  <a:srgbClr val="77933C"/>
                </a:solidFill>
              </a:rPr>
              <a:t>S</a:t>
            </a:r>
            <a:r>
              <a:rPr lang="en-US" dirty="0" smtClean="0"/>
              <a:t>imulator)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CP2K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77933C"/>
                </a:solidFill>
              </a:rPr>
              <a:t>C</a:t>
            </a:r>
            <a:r>
              <a:rPr lang="en-US" dirty="0" smtClean="0"/>
              <a:t>ar-</a:t>
            </a:r>
            <a:r>
              <a:rPr lang="en-US" dirty="0" err="1" smtClean="0">
                <a:solidFill>
                  <a:srgbClr val="77933C"/>
                </a:solidFill>
              </a:rPr>
              <a:t>P</a:t>
            </a:r>
            <a:r>
              <a:rPr lang="en-US" dirty="0" err="1" smtClean="0"/>
              <a:t>arinello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7933C"/>
                </a:solidFill>
              </a:rPr>
              <a:t>2000</a:t>
            </a:r>
            <a:r>
              <a:rPr lang="en-US" dirty="0" smtClean="0"/>
              <a:t>??)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AMBER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CHARMM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394" y="4902062"/>
            <a:ext cx="276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8ED5"/>
                </a:solidFill>
              </a:rPr>
              <a:t>More popular as classical force fields for proteins than as MD engines</a:t>
            </a:r>
            <a:endParaRPr lang="en-US" b="1" dirty="0">
              <a:solidFill>
                <a:srgbClr val="558E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037160"/>
            <a:ext cx="8528038" cy="1074775"/>
          </a:xfrm>
          <a:prstGeom prst="rect">
            <a:avLst/>
          </a:prstGeom>
          <a:noFill/>
          <a:ln w="127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4610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3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457200" y="2373937"/>
            <a:ext cx="3789631" cy="3918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Script - GROMACS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99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Specified as .</a:t>
            </a:r>
            <a:r>
              <a:rPr lang="en-US" sz="2000" dirty="0" err="1" smtClean="0"/>
              <a:t>pdb</a:t>
            </a:r>
            <a:r>
              <a:rPr lang="en-US" sz="2000" dirty="0" smtClean="0"/>
              <a:t> or as .</a:t>
            </a:r>
            <a:r>
              <a:rPr lang="en-US" sz="2000" dirty="0" err="1" smtClean="0"/>
              <a:t>gro</a:t>
            </a:r>
            <a:endParaRPr lang="en-US" sz="2000" dirty="0" smtClean="0"/>
          </a:p>
          <a:p>
            <a:r>
              <a:rPr lang="en-US" sz="2000" dirty="0" smtClean="0"/>
              <a:t>Valid for any input script, for any syste</a:t>
            </a:r>
            <a:r>
              <a:rPr lang="en-US" sz="2000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5575" y="6143394"/>
            <a:ext cx="47384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Pay attention to units! (.</a:t>
            </a:r>
            <a:r>
              <a:rPr lang="en-US" sz="1600" b="1" dirty="0" err="1" smtClean="0"/>
              <a:t>pdb</a:t>
            </a:r>
            <a:r>
              <a:rPr lang="en-US" sz="1600" b="1" dirty="0" smtClean="0"/>
              <a:t> is in Angstrom, whereas default </a:t>
            </a:r>
            <a:r>
              <a:rPr lang="en-US" sz="1600" b="1" dirty="0" err="1" smtClean="0"/>
              <a:t>gromacs</a:t>
            </a:r>
            <a:r>
              <a:rPr lang="en-US" sz="1600" b="1" dirty="0" smtClean="0"/>
              <a:t> units is nm) </a:t>
            </a:r>
            <a:endParaRPr lang="en-US" sz="16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943142" y="2373937"/>
            <a:ext cx="5604922" cy="435450"/>
            <a:chOff x="943142" y="2373937"/>
            <a:chExt cx="5604922" cy="435450"/>
          </a:xfrm>
        </p:grpSpPr>
        <p:sp>
          <p:nvSpPr>
            <p:cNvPr id="5" name="Rectangle 4"/>
            <p:cNvSpPr/>
            <p:nvPr/>
          </p:nvSpPr>
          <p:spPr>
            <a:xfrm>
              <a:off x="943142" y="2373937"/>
              <a:ext cx="1467488" cy="106899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2410630" y="2427387"/>
              <a:ext cx="2355106" cy="238115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88635" y="244005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Box dimensions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3142" y="2477952"/>
            <a:ext cx="5086807" cy="2330844"/>
            <a:chOff x="943142" y="2477952"/>
            <a:chExt cx="5086807" cy="2330844"/>
          </a:xfrm>
        </p:grpSpPr>
        <p:sp>
          <p:nvSpPr>
            <p:cNvPr id="6" name="Rectangle 5"/>
            <p:cNvSpPr/>
            <p:nvPr/>
          </p:nvSpPr>
          <p:spPr>
            <a:xfrm>
              <a:off x="943142" y="2477952"/>
              <a:ext cx="219684" cy="2330844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62826" y="2646176"/>
              <a:ext cx="3507322" cy="639155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65736" y="3092422"/>
              <a:ext cx="1264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Atom index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61763" y="2895968"/>
            <a:ext cx="4951926" cy="2330844"/>
            <a:chOff x="1161763" y="2895968"/>
            <a:chExt cx="4951926" cy="2330844"/>
          </a:xfrm>
        </p:grpSpPr>
        <p:sp>
          <p:nvSpPr>
            <p:cNvPr id="7" name="Rectangle 6"/>
            <p:cNvSpPr/>
            <p:nvPr/>
          </p:nvSpPr>
          <p:spPr>
            <a:xfrm>
              <a:off x="1161763" y="2895968"/>
              <a:ext cx="251243" cy="2330844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413006" y="3092422"/>
              <a:ext cx="3507322" cy="639155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41899" y="3570332"/>
              <a:ext cx="117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Atom type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13006" y="3337999"/>
            <a:ext cx="5381147" cy="2330844"/>
            <a:chOff x="1413006" y="3337999"/>
            <a:chExt cx="5381147" cy="2330844"/>
          </a:xfrm>
        </p:grpSpPr>
        <p:sp>
          <p:nvSpPr>
            <p:cNvPr id="8" name="Rectangle 7"/>
            <p:cNvSpPr/>
            <p:nvPr/>
          </p:nvSpPr>
          <p:spPr>
            <a:xfrm>
              <a:off x="1413006" y="3337999"/>
              <a:ext cx="251243" cy="2330844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650594" y="3883977"/>
              <a:ext cx="3507322" cy="639155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65745" y="4338466"/>
              <a:ext cx="152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Molecule type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69069" y="4359880"/>
            <a:ext cx="5301373" cy="1619851"/>
            <a:chOff x="1669069" y="4359880"/>
            <a:chExt cx="5301373" cy="1619851"/>
          </a:xfrm>
        </p:grpSpPr>
        <p:sp>
          <p:nvSpPr>
            <p:cNvPr id="9" name="Rectangle 8"/>
            <p:cNvSpPr/>
            <p:nvPr/>
          </p:nvSpPr>
          <p:spPr>
            <a:xfrm>
              <a:off x="1669069" y="4359880"/>
              <a:ext cx="321608" cy="1619851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9485" y="517332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Molecule index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71901" y="4939536"/>
              <a:ext cx="3293844" cy="467663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198255" y="6227339"/>
            <a:ext cx="1315414" cy="522678"/>
            <a:chOff x="2198255" y="6227339"/>
            <a:chExt cx="1315414" cy="522678"/>
          </a:xfrm>
        </p:grpSpPr>
        <p:sp>
          <p:nvSpPr>
            <p:cNvPr id="29" name="Right Brace 28"/>
            <p:cNvSpPr/>
            <p:nvPr/>
          </p:nvSpPr>
          <p:spPr>
            <a:xfrm rot="16200000" flipH="1">
              <a:off x="2721565" y="5704029"/>
              <a:ext cx="268794" cy="13154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39999" y="6411463"/>
              <a:ext cx="642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x, y, z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27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Forcefield</a:t>
            </a:r>
            <a:r>
              <a:rPr lang="en-US" dirty="0" smtClean="0"/>
              <a:t> Parameters – Where are They?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409" y="1924633"/>
            <a:ext cx="8110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There are many classical </a:t>
            </a:r>
            <a:r>
              <a:rPr lang="en-US" sz="2000" dirty="0" err="1" smtClean="0"/>
              <a:t>forcefields</a:t>
            </a:r>
            <a:r>
              <a:rPr lang="en-US" sz="2000" dirty="0" smtClean="0"/>
              <a:t> out there for biological molecules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There are 10 or so in-built </a:t>
            </a:r>
            <a:r>
              <a:rPr lang="en-US" sz="2000" dirty="0" err="1" smtClean="0"/>
              <a:t>forcefields</a:t>
            </a:r>
            <a:r>
              <a:rPr lang="en-US" sz="2000" dirty="0" smtClean="0"/>
              <a:t> in GROMACS (AMBER, GROMOS, CHARMM)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However, if you wish to modify </a:t>
            </a:r>
            <a:r>
              <a:rPr lang="en-US" sz="2000" dirty="0" err="1" smtClean="0"/>
              <a:t>forcefield</a:t>
            </a:r>
            <a:r>
              <a:rPr lang="en-US" sz="2000" dirty="0" smtClean="0"/>
              <a:t> parameters or if you need to use a very specific one, you’d have download </a:t>
            </a:r>
            <a:r>
              <a:rPr lang="en-US" sz="2000" dirty="0" smtClean="0"/>
              <a:t>the </a:t>
            </a:r>
            <a:r>
              <a:rPr lang="en-US" sz="2000" dirty="0" err="1" smtClean="0"/>
              <a:t>forcefield</a:t>
            </a:r>
            <a:r>
              <a:rPr lang="en-US" sz="2000" dirty="0" smtClean="0"/>
              <a:t> </a:t>
            </a:r>
            <a:r>
              <a:rPr lang="en-US" sz="2000" dirty="0" smtClean="0"/>
              <a:t>(freely </a:t>
            </a:r>
            <a:r>
              <a:rPr lang="en-US" sz="2000" dirty="0" smtClean="0"/>
              <a:t>available)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4204943"/>
            <a:ext cx="8528201" cy="2191189"/>
            <a:chOff x="457200" y="4204943"/>
            <a:chExt cx="8528201" cy="21911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4979" y="5357018"/>
              <a:ext cx="4110422" cy="10391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752081" y="4931901"/>
              <a:ext cx="4110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Type   At.#        Mass         Charge     Sigma        Epsilon</a:t>
              </a:r>
              <a:endParaRPr lang="en-US" sz="14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5262499"/>
              <a:ext cx="3920289" cy="63184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2689" y="4931901"/>
              <a:ext cx="358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Type_i       Type_j 		   b0     	   Kb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4096" y="4204943"/>
              <a:ext cx="444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58ED5"/>
                  </a:solidFill>
                </a:rPr>
                <a:t>Charmm36</a:t>
              </a:r>
              <a:r>
                <a:rPr lang="en-US" b="1" dirty="0" smtClean="0">
                  <a:solidFill>
                    <a:srgbClr val="558ED5"/>
                  </a:solidFill>
                  <a:sym typeface="Wingdings"/>
                </a:rPr>
                <a:t> </a:t>
              </a:r>
              <a:r>
                <a:rPr lang="en-US" b="1" dirty="0" err="1" smtClean="0">
                  <a:solidFill>
                    <a:srgbClr val="558ED5"/>
                  </a:solidFill>
                  <a:sym typeface="Wingdings"/>
                </a:rPr>
                <a:t>ffnonbonded.itp</a:t>
              </a:r>
              <a:r>
                <a:rPr lang="en-US" b="1" dirty="0" smtClean="0">
                  <a:solidFill>
                    <a:srgbClr val="558ED5"/>
                  </a:solidFill>
                  <a:sym typeface="Wingdings"/>
                </a:rPr>
                <a:t> , </a:t>
              </a:r>
              <a:r>
                <a:rPr lang="en-US" b="1" dirty="0" err="1" smtClean="0">
                  <a:solidFill>
                    <a:srgbClr val="558ED5"/>
                  </a:solidFill>
                  <a:sym typeface="Wingdings"/>
                </a:rPr>
                <a:t>ffbonded.itp</a:t>
              </a:r>
              <a:endParaRPr lang="en-US" b="1" dirty="0">
                <a:solidFill>
                  <a:srgbClr val="558E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78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Forcefield</a:t>
            </a:r>
            <a:r>
              <a:rPr lang="en-US" dirty="0" smtClean="0"/>
              <a:t> Parameters: Bonded Interactions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02932" y="4168045"/>
            <a:ext cx="4889141" cy="2394773"/>
            <a:chOff x="1147199" y="2812180"/>
            <a:chExt cx="4889141" cy="23947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52812" b="15227"/>
            <a:stretch/>
          </p:blipFill>
          <p:spPr>
            <a:xfrm>
              <a:off x="1147199" y="2812180"/>
              <a:ext cx="2008012" cy="174844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23320" y="4560622"/>
              <a:ext cx="1203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Distance, r</a:t>
              </a:r>
            </a:p>
            <a:p>
              <a:r>
                <a:rPr lang="en-US" b="1" dirty="0" smtClean="0"/>
                <a:t>Angle, </a:t>
              </a:r>
              <a:r>
                <a:rPr lang="en-US" b="1" dirty="0" err="1" smtClean="0"/>
                <a:t>θ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2932" y="3044966"/>
              <a:ext cx="204831" cy="177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4445" y="2860300"/>
              <a:ext cx="647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b="1" baseline="-25000" dirty="0" smtClean="0"/>
                <a:t>0</a:t>
              </a:r>
              <a:r>
                <a:rPr lang="en-US" b="1" dirty="0" smtClean="0"/>
                <a:t>/θ</a:t>
              </a:r>
              <a:r>
                <a:rPr lang="en-US" b="1" baseline="-25000" dirty="0" smtClean="0"/>
                <a:t>0</a:t>
              </a:r>
              <a:endParaRPr lang="en-US" b="1" baseline="-250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52812" b="15227"/>
            <a:stretch/>
          </p:blipFill>
          <p:spPr>
            <a:xfrm>
              <a:off x="4028328" y="2938813"/>
              <a:ext cx="2008012" cy="174844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465317" y="3099586"/>
              <a:ext cx="1324574" cy="142007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1364406">
              <a:off x="4559440" y="3376232"/>
              <a:ext cx="938396" cy="1228945"/>
            </a:xfrm>
            <a:custGeom>
              <a:avLst/>
              <a:gdLst>
                <a:gd name="connsiteX0" fmla="*/ 37139 w 938396"/>
                <a:gd name="connsiteY0" fmla="*/ 1228945 h 1228945"/>
                <a:gd name="connsiteX1" fmla="*/ 23484 w 938396"/>
                <a:gd name="connsiteY1" fmla="*/ 109271 h 1228945"/>
                <a:gd name="connsiteX2" fmla="*/ 310247 w 938396"/>
                <a:gd name="connsiteY2" fmla="*/ 1147017 h 1228945"/>
                <a:gd name="connsiteX3" fmla="*/ 282937 w 938396"/>
                <a:gd name="connsiteY3" fmla="*/ 54653 h 1228945"/>
                <a:gd name="connsiteX4" fmla="*/ 597011 w 938396"/>
                <a:gd name="connsiteY4" fmla="*/ 1010472 h 1228945"/>
                <a:gd name="connsiteX5" fmla="*/ 528734 w 938396"/>
                <a:gd name="connsiteY5" fmla="*/ 35 h 1228945"/>
                <a:gd name="connsiteX6" fmla="*/ 938396 w 938396"/>
                <a:gd name="connsiteY6" fmla="*/ 969508 h 122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396" h="1228945">
                  <a:moveTo>
                    <a:pt x="37139" y="1228945"/>
                  </a:moveTo>
                  <a:cubicBezTo>
                    <a:pt x="7552" y="675935"/>
                    <a:pt x="-22034" y="122926"/>
                    <a:pt x="23484" y="109271"/>
                  </a:cubicBezTo>
                  <a:cubicBezTo>
                    <a:pt x="69002" y="95616"/>
                    <a:pt x="267005" y="1156120"/>
                    <a:pt x="310247" y="1147017"/>
                  </a:cubicBezTo>
                  <a:cubicBezTo>
                    <a:pt x="353489" y="1137914"/>
                    <a:pt x="235143" y="77410"/>
                    <a:pt x="282937" y="54653"/>
                  </a:cubicBezTo>
                  <a:cubicBezTo>
                    <a:pt x="330731" y="31895"/>
                    <a:pt x="556045" y="1019575"/>
                    <a:pt x="597011" y="1010472"/>
                  </a:cubicBezTo>
                  <a:cubicBezTo>
                    <a:pt x="637977" y="1001369"/>
                    <a:pt x="471837" y="6862"/>
                    <a:pt x="528734" y="35"/>
                  </a:cubicBezTo>
                  <a:cubicBezTo>
                    <a:pt x="585631" y="-6792"/>
                    <a:pt x="938396" y="969508"/>
                    <a:pt x="938396" y="969508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19938" y="4627844"/>
              <a:ext cx="1268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/>
                <a:t>Tosrsion</a:t>
              </a:r>
              <a:r>
                <a:rPr lang="en-US" b="1" dirty="0" smtClean="0"/>
                <a:t>, </a:t>
              </a:r>
              <a:r>
                <a:rPr lang="en-US" b="1" dirty="0" err="1" smtClean="0"/>
                <a:t>ϕ</a:t>
              </a:r>
              <a:endParaRPr lang="en-US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84" y="2370667"/>
            <a:ext cx="3989354" cy="15945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0178" y="1580444"/>
            <a:ext cx="4245938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total</a:t>
            </a:r>
            <a:r>
              <a:rPr lang="en-US" sz="3200" dirty="0" smtClean="0"/>
              <a:t> =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bonded</a:t>
            </a:r>
            <a:r>
              <a:rPr lang="en-US" sz="3200" b="1" dirty="0" smtClean="0"/>
              <a:t> </a:t>
            </a:r>
            <a:r>
              <a:rPr lang="en-US" sz="3200" dirty="0" smtClean="0"/>
              <a:t>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nonbonded</a:t>
            </a:r>
            <a:endParaRPr lang="en-US" sz="32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664055" y="2748002"/>
            <a:ext cx="1176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bonded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058665" y="2287441"/>
            <a:ext cx="3933408" cy="890152"/>
          </a:xfrm>
          <a:prstGeom prst="rect">
            <a:avLst/>
          </a:prstGeom>
          <a:noFill/>
          <a:ln w="28575" cmpd="sng">
            <a:solidFill>
              <a:srgbClr val="00009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15698" y="4168044"/>
            <a:ext cx="2601080" cy="2394773"/>
          </a:xfrm>
          <a:prstGeom prst="rect">
            <a:avLst/>
          </a:prstGeom>
          <a:noFill/>
          <a:ln w="28575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3159" y="3205815"/>
            <a:ext cx="3038730" cy="890152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81349" y="4168044"/>
            <a:ext cx="2601080" cy="2394773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Forcefield</a:t>
            </a:r>
            <a:r>
              <a:rPr lang="en-US" dirty="0" smtClean="0"/>
              <a:t> Parameters: Non-bonded Interactions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504" y="1571830"/>
            <a:ext cx="4254888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total</a:t>
            </a:r>
            <a:r>
              <a:rPr lang="en-US" sz="3200" dirty="0" smtClean="0"/>
              <a:t> =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bonded</a:t>
            </a:r>
            <a:r>
              <a:rPr lang="en-US" sz="3200" dirty="0" smtClean="0"/>
              <a:t> +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nonbonded</a:t>
            </a:r>
            <a:endParaRPr lang="en-US" sz="3200" b="1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70" y="2611801"/>
            <a:ext cx="4096621" cy="9946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9337" y="2802622"/>
            <a:ext cx="156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-25000" dirty="0" smtClean="0"/>
              <a:t>non-bonded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49" y="4382738"/>
            <a:ext cx="2980442" cy="2144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0642"/>
          <a:stretch/>
        </p:blipFill>
        <p:spPr>
          <a:xfrm>
            <a:off x="5088642" y="4517664"/>
            <a:ext cx="2374647" cy="18698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58255" y="2584491"/>
            <a:ext cx="2799494" cy="702342"/>
          </a:xfrm>
          <a:prstGeom prst="rect">
            <a:avLst/>
          </a:prstGeom>
          <a:noFill/>
          <a:ln w="28575" cmpd="sng">
            <a:solidFill>
              <a:srgbClr val="00009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2187" y="4382738"/>
            <a:ext cx="2951803" cy="2180079"/>
          </a:xfrm>
          <a:prstGeom prst="rect">
            <a:avLst/>
          </a:prstGeom>
          <a:noFill/>
          <a:ln w="28575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06" y="2584491"/>
            <a:ext cx="1228986" cy="702342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3484" y="4394769"/>
            <a:ext cx="2601080" cy="1990533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to simulate a small part of a large 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particle interacts with with other particles in the box and their images in the adjacent boxes</a:t>
            </a:r>
          </a:p>
          <a:p>
            <a:r>
              <a:rPr lang="en-US" dirty="0" smtClean="0"/>
              <a:t>Characteristic size of structural features in the system</a:t>
            </a:r>
          </a:p>
          <a:p>
            <a:r>
              <a:rPr lang="en-US" dirty="0" smtClean="0"/>
              <a:t>‘Minimum Image Convention’ – closest image may not belong to the computational cell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1" y="1865989"/>
            <a:ext cx="4312178" cy="1737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05" y="5759384"/>
            <a:ext cx="4573144" cy="11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16714</TotalTime>
  <Words>1408</Words>
  <Application>Microsoft Macintosh PowerPoint</Application>
  <PresentationFormat>On-screen Show (4:3)</PresentationFormat>
  <Paragraphs>164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Classical MD – A Quick Start Guide </vt:lpstr>
      <vt:lpstr>Molecular Dynamics – Recap</vt:lpstr>
      <vt:lpstr>What Goes into a Simulation</vt:lpstr>
      <vt:lpstr>Molecular Dynamics Engine (not an exhaustive list)</vt:lpstr>
      <vt:lpstr>Input Script - GROMACS</vt:lpstr>
      <vt:lpstr>Forcefield Parameters – Where are They?</vt:lpstr>
      <vt:lpstr>Forcefield Parameters: Bonded Interactions </vt:lpstr>
      <vt:lpstr>Forcefield Parameters: Non-bonded Interactions </vt:lpstr>
      <vt:lpstr>Periodic Boundary Conditions</vt:lpstr>
      <vt:lpstr>Number of Particles </vt:lpstr>
      <vt:lpstr>Statistical Mechanics (#42 of physics) </vt:lpstr>
      <vt:lpstr>Microcanonical Ensemble (NVE) – Isolated system</vt:lpstr>
      <vt:lpstr>Canonical Ensemble (NVT)- Contact with heat bath</vt:lpstr>
      <vt:lpstr>Ensemble 3: Isothermal-Isobasric Ensemble (NPT)</vt:lpstr>
      <vt:lpstr>Nose – Hoover Thermostat &amp; Barostat</vt:lpstr>
      <vt:lpstr>Demo!</vt:lpstr>
      <vt:lpstr>Finally ….</vt:lpstr>
      <vt:lpstr>Books to Read</vt:lpstr>
      <vt:lpstr>Thermostat 1: Velocity Rescaling</vt:lpstr>
      <vt:lpstr>Thermostat 2: Andersen Thermostat (Stochastic Coupling ) 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Class</dc:title>
  <dc:creator>Janani Sampath</dc:creator>
  <cp:lastModifiedBy>Janani Sampath</cp:lastModifiedBy>
  <cp:revision>59</cp:revision>
  <dcterms:created xsi:type="dcterms:W3CDTF">2019-01-28T00:19:50Z</dcterms:created>
  <dcterms:modified xsi:type="dcterms:W3CDTF">2019-02-15T16:41:04Z</dcterms:modified>
</cp:coreProperties>
</file>