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19"/>
  </p:notesMasterIdLst>
  <p:handoutMasterIdLst>
    <p:handoutMasterId r:id="rId20"/>
  </p:handoutMasterIdLst>
  <p:sldIdLst>
    <p:sldId id="259" r:id="rId3"/>
    <p:sldId id="265" r:id="rId4"/>
    <p:sldId id="261" r:id="rId5"/>
    <p:sldId id="266" r:id="rId6"/>
    <p:sldId id="262" r:id="rId7"/>
    <p:sldId id="267" r:id="rId8"/>
    <p:sldId id="263" r:id="rId9"/>
    <p:sldId id="268" r:id="rId10"/>
    <p:sldId id="264" r:id="rId11"/>
    <p:sldId id="269" r:id="rId12"/>
    <p:sldId id="270" r:id="rId13"/>
    <p:sldId id="272" r:id="rId14"/>
    <p:sldId id="273" r:id="rId15"/>
    <p:sldId id="274" r:id="rId16"/>
    <p:sldId id="275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D3A2"/>
    <a:srgbClr val="E8E3D3"/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60" autoAdjust="0"/>
    <p:restoredTop sz="94622"/>
  </p:normalViewPr>
  <p:slideViewPr>
    <p:cSldViewPr snapToGrid="0" snapToObjects="1" showGuides="1">
      <p:cViewPr varScale="1">
        <p:scale>
          <a:sx n="67" d="100"/>
          <a:sy n="67" d="100"/>
        </p:scale>
        <p:origin x="1698" y="54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C56F9-163C-41EC-A1B8-E6D4E09B7D2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FDBF5-AC40-4658-B270-3A542457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55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7FB1B-AA99-554D-A6D0-A8A0397EA8A9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3363-75FE-AE4F-9103-ED4DA7E8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7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1981173"/>
            <a:ext cx="6972300" cy="1717836"/>
          </a:xfrm>
        </p:spPr>
        <p:txBody>
          <a:bodyPr/>
          <a:lstStyle/>
          <a:p>
            <a:r>
              <a:rPr lang="en-US" dirty="0" smtClean="0"/>
              <a:t>HW1 for MOLSIM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More applicable to a wider range of scenarios</a:t>
            </a:r>
          </a:p>
          <a:p>
            <a:pPr lvl="1"/>
            <a:r>
              <a:rPr lang="en-US" dirty="0" smtClean="0"/>
              <a:t>Able to use </a:t>
            </a:r>
            <a:r>
              <a:rPr lang="en-US" dirty="0" smtClean="0"/>
              <a:t>different molecules</a:t>
            </a:r>
          </a:p>
          <a:p>
            <a:pPr lvl="1"/>
            <a:r>
              <a:rPr lang="en-US" dirty="0" smtClean="0"/>
              <a:t>Able to have </a:t>
            </a:r>
            <a:r>
              <a:rPr lang="en-US" dirty="0" smtClean="0"/>
              <a:t>different assumptions</a:t>
            </a:r>
          </a:p>
          <a:p>
            <a:pPr lvl="1"/>
            <a:r>
              <a:rPr lang="en-US" dirty="0" smtClean="0"/>
              <a:t>Looking for different aspect in experiment </a:t>
            </a:r>
          </a:p>
          <a:p>
            <a:pPr lvl="1"/>
            <a:endParaRPr lang="en-US" dirty="0"/>
          </a:p>
          <a:p>
            <a:r>
              <a:rPr lang="en-US" dirty="0" smtClean="0"/>
              <a:t>Enhance the speed and efficacy of the method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1400" dirty="0" smtClean="0"/>
              <a:t>Because it’s fun</a:t>
            </a:r>
          </a:p>
          <a:p>
            <a:r>
              <a:rPr lang="en-US" sz="1400" dirty="0" smtClean="0"/>
              <a:t>Make us look smart</a:t>
            </a:r>
          </a:p>
          <a:p>
            <a:r>
              <a:rPr lang="en-US" sz="1400" dirty="0" smtClean="0"/>
              <a:t>More papers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9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Literature review. Read the paper and make a brief presentation (4 slides, &lt;= 10 minutes) that covers: </a:t>
            </a:r>
          </a:p>
          <a:p>
            <a:pPr lvl="1"/>
            <a:r>
              <a:rPr lang="en-US" dirty="0" smtClean="0"/>
              <a:t>Intro to purpose of paper </a:t>
            </a:r>
          </a:p>
          <a:p>
            <a:pPr lvl="1"/>
            <a:r>
              <a:rPr lang="en-US" dirty="0" smtClean="0"/>
              <a:t>Major methods used</a:t>
            </a:r>
          </a:p>
          <a:p>
            <a:pPr lvl="1"/>
            <a:r>
              <a:rPr lang="en-US" dirty="0" smtClean="0"/>
              <a:t>Major scientific conclusions </a:t>
            </a:r>
          </a:p>
          <a:p>
            <a:pPr lvl="1"/>
            <a:r>
              <a:rPr lang="en-US" dirty="0" smtClean="0"/>
              <a:t>Your assessment of the paper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 of paper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Predicting secondary structure of proteins using small chains</a:t>
            </a:r>
            <a:endParaRPr lang="en-US" dirty="0"/>
          </a:p>
          <a:p>
            <a:r>
              <a:rPr lang="en-US" dirty="0" smtClean="0"/>
              <a:t>Sequence studied:</a:t>
            </a:r>
          </a:p>
          <a:p>
            <a:pPr lvl="1"/>
            <a:r>
              <a:rPr lang="en-US" dirty="0" smtClean="0"/>
              <a:t>EGAAXAASS (X= G, I, Y, W)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Lack of hydration on either side of aromatic side chain leads to secondary structure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6894" y="-1707"/>
            <a:ext cx="1367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E= glutamic acid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98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MD in explicit water</a:t>
            </a:r>
          </a:p>
          <a:p>
            <a:r>
              <a:rPr lang="en-US" dirty="0" smtClean="0"/>
              <a:t>7-12 runs at 100 ns </a:t>
            </a:r>
          </a:p>
          <a:p>
            <a:r>
              <a:rPr lang="en-US" dirty="0" smtClean="0"/>
              <a:t>Measured Residual Dipolar Couplings (RDCs)</a:t>
            </a:r>
          </a:p>
          <a:p>
            <a:pPr lvl="1"/>
            <a:r>
              <a:rPr lang="en-US" dirty="0" smtClean="0"/>
              <a:t>Closer to zero, more folding</a:t>
            </a:r>
          </a:p>
          <a:p>
            <a:pPr lvl="1"/>
            <a:r>
              <a:rPr lang="en-US" dirty="0" smtClean="0"/>
              <a:t>Further from zero, elongated strand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Found conformations that best reproduced the experimental data to draw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4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More hydrogen bonding in aromatic residues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Bulky, aromatic sidechains limit water’s access to carbonyl and amide groups</a:t>
            </a:r>
          </a:p>
          <a:p>
            <a:pPr lvl="1"/>
            <a:r>
              <a:rPr lang="en-US" dirty="0" smtClean="0"/>
              <a:t>Difference in hydration drives folding</a:t>
            </a:r>
          </a:p>
          <a:p>
            <a:pPr lvl="1"/>
            <a:r>
              <a:rPr lang="en-US" dirty="0" smtClean="0"/>
              <a:t>Energetically favorable to interact with each other</a:t>
            </a:r>
          </a:p>
          <a:p>
            <a:pPr lvl="1"/>
            <a:r>
              <a:rPr lang="en-US" dirty="0" smtClean="0"/>
              <a:t>Formation of intramolecular hydrogen bonds</a:t>
            </a:r>
          </a:p>
          <a:p>
            <a:pPr lvl="1"/>
            <a:endParaRPr lang="en-US" dirty="0"/>
          </a:p>
          <a:p>
            <a:r>
              <a:rPr lang="en-US" dirty="0" smtClean="0"/>
              <a:t>Lack of hydration around aromatic residues leads to secondary structure</a:t>
            </a:r>
          </a:p>
        </p:txBody>
      </p:sp>
    </p:spTree>
    <p:extLst>
      <p:ext uri="{BB962C8B-B14F-4D97-AF65-F5344CB8AC3E}">
        <p14:creationId xmlns:p14="http://schemas.microsoft.com/office/powerpoint/2010/main" val="119064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My assessment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The paper does </a:t>
            </a:r>
            <a:r>
              <a:rPr lang="en-US" dirty="0" smtClean="0"/>
              <a:t>not discuss phenylalanine or histidine (both are aromatic rings too)</a:t>
            </a:r>
          </a:p>
          <a:p>
            <a:endParaRPr lang="en-US" dirty="0"/>
          </a:p>
          <a:p>
            <a:r>
              <a:rPr lang="en-US" dirty="0" smtClean="0"/>
              <a:t>What does having multiple rings next to each other do to the results?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5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Paper assignments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Sarah / </a:t>
            </a:r>
            <a:r>
              <a:rPr lang="en-US" dirty="0" err="1" smtClean="0"/>
              <a:t>Kejia</a:t>
            </a:r>
            <a:r>
              <a:rPr lang="en-US" dirty="0" smtClean="0"/>
              <a:t>: </a:t>
            </a:r>
            <a:r>
              <a:rPr lang="nb-NO" dirty="0"/>
              <a:t>DOI: </a:t>
            </a:r>
            <a:r>
              <a:rPr lang="nb-NO" b="0" dirty="0" smtClean="0"/>
              <a:t>10.1021/jacs.6b11247</a:t>
            </a:r>
          </a:p>
          <a:p>
            <a:r>
              <a:rPr lang="nb-NO" dirty="0" smtClean="0"/>
              <a:t>Luke / Daniel: </a:t>
            </a:r>
            <a:r>
              <a:rPr lang="nb-NO" dirty="0"/>
              <a:t>DOI:</a:t>
            </a:r>
            <a:r>
              <a:rPr lang="nb-NO" b="0" dirty="0"/>
              <a:t> 10.1021/jacs.6b08534</a:t>
            </a:r>
            <a:endParaRPr lang="nb-NO" dirty="0" smtClean="0"/>
          </a:p>
          <a:p>
            <a:r>
              <a:rPr lang="nb-NO" dirty="0" smtClean="0"/>
              <a:t>Garrett / Khushmeen: </a:t>
            </a:r>
            <a:r>
              <a:rPr lang="hr-HR" dirty="0"/>
              <a:t>DOI: </a:t>
            </a:r>
            <a:r>
              <a:rPr lang="hr-HR" b="0" dirty="0"/>
              <a:t>10.1021/jacs.5b00660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6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Save this template as “HW1_your </a:t>
            </a:r>
            <a:r>
              <a:rPr lang="en-US" dirty="0" err="1" smtClean="0"/>
              <a:t>name.pptx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You will turn it in 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so this week you should learn how to add this file to </a:t>
            </a:r>
            <a:r>
              <a:rPr lang="en-US" dirty="0" err="1" smtClean="0"/>
              <a:t>Github</a:t>
            </a:r>
            <a:r>
              <a:rPr lang="en-US" dirty="0" smtClean="0"/>
              <a:t>, must be done by 9 am on Friday (ask questions in Slack channel! #</a:t>
            </a:r>
            <a:r>
              <a:rPr lang="en-US" dirty="0" err="1" smtClean="0"/>
              <a:t>simulationclass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Part 1, for each of the 4 slides w/the discussion questions I posed at the end of my lecture, add one slide and have 2-4 bullet points for each </a:t>
            </a:r>
          </a:p>
          <a:p>
            <a:r>
              <a:rPr lang="en-US" dirty="0" smtClean="0"/>
              <a:t>Part 2, See slide 11 for info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This homework has two parts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due 9 am on Friday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49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basis for thinking simulations are accurate?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Comparing simulation results to experimental data</a:t>
            </a:r>
          </a:p>
          <a:p>
            <a:r>
              <a:rPr lang="en-US" dirty="0" smtClean="0"/>
              <a:t>Using statistics to see how close to the experimental behavior the simulation </a:t>
            </a:r>
            <a:r>
              <a:rPr lang="en-US" dirty="0" smtClean="0"/>
              <a:t>is</a:t>
            </a:r>
            <a:endParaRPr lang="en-US" dirty="0" smtClean="0"/>
          </a:p>
          <a:p>
            <a:r>
              <a:rPr lang="en-US" dirty="0" smtClean="0"/>
              <a:t>If statistically close enough, the simulation can provide a wealth of information: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Interactions with surroundings</a:t>
            </a:r>
          </a:p>
          <a:p>
            <a:pPr lvl="1"/>
            <a:r>
              <a:rPr lang="en-US" dirty="0" smtClean="0"/>
              <a:t>Transition states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1600" dirty="0" smtClean="0"/>
              <a:t>Because Jim says they are</a:t>
            </a:r>
          </a:p>
        </p:txBody>
      </p:sp>
    </p:spTree>
    <p:extLst>
      <p:ext uri="{BB962C8B-B14F-4D97-AF65-F5344CB8AC3E}">
        <p14:creationId xmlns:p14="http://schemas.microsoft.com/office/powerpoint/2010/main" val="94984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major limitations of molecular simulations?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Requires a lot of computing power and data storage</a:t>
            </a:r>
          </a:p>
          <a:p>
            <a:pPr lvl="1"/>
            <a:r>
              <a:rPr lang="en-US" dirty="0" smtClean="0"/>
              <a:t>Resulting in shorter run times</a:t>
            </a:r>
          </a:p>
          <a:p>
            <a:pPr lvl="1"/>
            <a:r>
              <a:rPr lang="en-US" dirty="0" smtClean="0"/>
              <a:t>Less complex systems</a:t>
            </a:r>
          </a:p>
          <a:p>
            <a:pPr lvl="1"/>
            <a:r>
              <a:rPr lang="en-US" dirty="0" smtClean="0"/>
              <a:t>Fair amount of </a:t>
            </a:r>
            <a:r>
              <a:rPr lang="en-US" dirty="0" smtClean="0"/>
              <a:t>assumptions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Requires intimate knowledge of the science behind it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ensure data is feasible </a:t>
            </a:r>
          </a:p>
          <a:p>
            <a:pPr lvl="1"/>
            <a:r>
              <a:rPr lang="en-US" dirty="0" smtClean="0"/>
              <a:t>To interpret the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988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major benefits of molecular simulation?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See experiments at the atomic level</a:t>
            </a:r>
          </a:p>
          <a:p>
            <a:pPr lvl="1"/>
            <a:r>
              <a:rPr lang="en-US" dirty="0" smtClean="0"/>
              <a:t>Explain phenomena more completely</a:t>
            </a:r>
          </a:p>
          <a:p>
            <a:pPr lvl="1"/>
            <a:r>
              <a:rPr lang="en-US" dirty="0" smtClean="0"/>
              <a:t>Can draw new </a:t>
            </a:r>
            <a:r>
              <a:rPr lang="en-US" dirty="0" smtClean="0"/>
              <a:t>conclusions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Run many more simulations than experiments</a:t>
            </a:r>
          </a:p>
          <a:p>
            <a:pPr lvl="1"/>
            <a:r>
              <a:rPr lang="en-US" dirty="0" smtClean="0"/>
              <a:t>Allows for more exploratory research</a:t>
            </a:r>
          </a:p>
          <a:p>
            <a:pPr lvl="1"/>
            <a:r>
              <a:rPr lang="en-US" dirty="0" smtClean="0"/>
              <a:t>Test different solvents, surfaces and molecules of interest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400" dirty="0" smtClean="0"/>
              <a:t>Jim has a job</a:t>
            </a:r>
          </a:p>
        </p:txBody>
      </p:sp>
    </p:spTree>
    <p:extLst>
      <p:ext uri="{BB962C8B-B14F-4D97-AF65-F5344CB8AC3E}">
        <p14:creationId xmlns:p14="http://schemas.microsoft.com/office/powerpoint/2010/main" val="183098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sometimes work on new simulation methods?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535</Words>
  <Application>Microsoft Office PowerPoint</Application>
  <PresentationFormat>On-screen Show 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Garrett Davidson</cp:lastModifiedBy>
  <cp:revision>42</cp:revision>
  <cp:lastPrinted>2016-02-10T20:19:12Z</cp:lastPrinted>
  <dcterms:created xsi:type="dcterms:W3CDTF">2014-10-14T00:51:43Z</dcterms:created>
  <dcterms:modified xsi:type="dcterms:W3CDTF">2017-01-13T03:51:38Z</dcterms:modified>
</cp:coreProperties>
</file>