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21"/>
  </p:notesMasterIdLst>
  <p:sldIdLst>
    <p:sldId id="259" r:id="rId3"/>
    <p:sldId id="265" r:id="rId4"/>
    <p:sldId id="261" r:id="rId5"/>
    <p:sldId id="266" r:id="rId6"/>
    <p:sldId id="262" r:id="rId7"/>
    <p:sldId id="267" r:id="rId8"/>
    <p:sldId id="263" r:id="rId9"/>
    <p:sldId id="268" r:id="rId10"/>
    <p:sldId id="264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8D3A2"/>
    <a:srgbClr val="E8E3D3"/>
    <a:srgbClr val="4B2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77" autoAdjust="0"/>
    <p:restoredTop sz="94618"/>
  </p:normalViewPr>
  <p:slideViewPr>
    <p:cSldViewPr snapToGrid="0" snapToObjects="1" showGuides="1">
      <p:cViewPr>
        <p:scale>
          <a:sx n="150" d="100"/>
          <a:sy n="150" d="100"/>
        </p:scale>
        <p:origin x="344" y="-712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7FB1B-AA99-554D-A6D0-A8A0397EA8A9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E3363-75FE-AE4F-9103-ED4DA7E87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7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3363-75FE-AE4F-9103-ED4DA7E878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0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3363-75FE-AE4F-9103-ED4DA7E878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71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3363-75FE-AE4F-9103-ED4DA7E878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02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3363-75FE-AE4F-9103-ED4DA7E878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12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E3363-75FE-AE4F-9103-ED4DA7E878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REGULAR	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3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7" y="1981173"/>
            <a:ext cx="6972300" cy="1717836"/>
          </a:xfrm>
        </p:spPr>
        <p:txBody>
          <a:bodyPr/>
          <a:lstStyle/>
          <a:p>
            <a:r>
              <a:rPr lang="en-US" dirty="0" smtClean="0"/>
              <a:t>HW1 for MOLSIM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Response Q4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fields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theories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extend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</a:p>
          <a:p>
            <a:r>
              <a:rPr lang="en-US" altLang="zh-CN" dirty="0" smtClean="0"/>
              <a:t>Longer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involving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phenomena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overcoming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minima</a:t>
            </a:r>
          </a:p>
          <a:p>
            <a:r>
              <a:rPr lang="en-US" altLang="zh-CN" dirty="0" smtClean="0"/>
              <a:t>Lower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computation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9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Literature review. Read the paper and make a brief presentation (4 slides, &lt;= 10 minutes) that covers: </a:t>
            </a:r>
          </a:p>
          <a:p>
            <a:pPr lvl="1"/>
            <a:r>
              <a:rPr lang="en-US" dirty="0" smtClean="0"/>
              <a:t>Intro to purpose of paper </a:t>
            </a:r>
          </a:p>
          <a:p>
            <a:pPr lvl="1"/>
            <a:r>
              <a:rPr lang="en-US" dirty="0" smtClean="0"/>
              <a:t>Major methods used</a:t>
            </a:r>
          </a:p>
          <a:p>
            <a:pPr lvl="1"/>
            <a:r>
              <a:rPr lang="en-US" dirty="0" smtClean="0"/>
              <a:t>Major scientific conclusions </a:t>
            </a:r>
          </a:p>
          <a:p>
            <a:pPr lvl="1"/>
            <a:r>
              <a:rPr lang="en-US" dirty="0" smtClean="0"/>
              <a:t>Your assessment of the paper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1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Paper assignments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Sarah / </a:t>
            </a:r>
            <a:r>
              <a:rPr lang="en-US" dirty="0" err="1" smtClean="0"/>
              <a:t>Kejia</a:t>
            </a:r>
            <a:r>
              <a:rPr lang="en-US" dirty="0" smtClean="0"/>
              <a:t>: </a:t>
            </a:r>
            <a:r>
              <a:rPr lang="nb-NO" dirty="0"/>
              <a:t>DOI: </a:t>
            </a:r>
            <a:r>
              <a:rPr lang="nb-NO" b="0" dirty="0" smtClean="0"/>
              <a:t>10.1021/jacs.6b11247</a:t>
            </a:r>
          </a:p>
          <a:p>
            <a:r>
              <a:rPr lang="nb-NO" dirty="0" smtClean="0"/>
              <a:t>Luke / Daniel: </a:t>
            </a:r>
            <a:r>
              <a:rPr lang="nb-NO" dirty="0"/>
              <a:t>DOI:</a:t>
            </a:r>
            <a:r>
              <a:rPr lang="nb-NO" b="0" dirty="0"/>
              <a:t> 10.1021/jacs.6b08534</a:t>
            </a:r>
            <a:endParaRPr lang="nb-NO" dirty="0" smtClean="0"/>
          </a:p>
          <a:p>
            <a:r>
              <a:rPr lang="nb-NO" dirty="0" smtClean="0"/>
              <a:t>Garrett / </a:t>
            </a:r>
            <a:r>
              <a:rPr lang="nb-NO" dirty="0" err="1" smtClean="0"/>
              <a:t>Khushmeen</a:t>
            </a:r>
            <a:r>
              <a:rPr lang="nb-NO" smtClean="0"/>
              <a:t>: </a:t>
            </a:r>
            <a:r>
              <a:rPr lang="hr-HR" dirty="0"/>
              <a:t>DOI: </a:t>
            </a:r>
            <a:r>
              <a:rPr lang="hr-HR" b="0" dirty="0"/>
              <a:t>10.1021/jacs.5b00660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7" y="1981173"/>
            <a:ext cx="8074310" cy="171783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Computational Design of Experiment Unveils the </a:t>
            </a:r>
          </a:p>
          <a:p>
            <a:r>
              <a:rPr lang="en-US" dirty="0" smtClean="0"/>
              <a:t>Conformational </a:t>
            </a:r>
            <a:r>
              <a:rPr lang="en-US" dirty="0"/>
              <a:t>Reaction Coordinate of GH125 α-Mannosidases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5066" y="4157134"/>
            <a:ext cx="3005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Kejia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Wu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96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tx2"/>
            </a:solidFill>
          </a:ln>
        </p:spPr>
        <p:txBody>
          <a:bodyPr/>
          <a:lstStyle/>
          <a:p>
            <a:pPr marL="0" lvl="1">
              <a:lnSpc>
                <a:spcPct val="90000"/>
              </a:lnSpc>
            </a:pPr>
            <a:r>
              <a:rPr lang="en-US" dirty="0"/>
              <a:t>Intro to purpose of paper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Establish the testable prediction of the conformational itineraries between </a:t>
            </a:r>
            <a:r>
              <a:rPr lang="en-US" dirty="0"/>
              <a:t>B</a:t>
            </a:r>
            <a:r>
              <a:rPr lang="en-US" baseline="-25000" dirty="0"/>
              <a:t>2,5</a:t>
            </a:r>
            <a:r>
              <a:rPr lang="en-US" dirty="0"/>
              <a:t> or </a:t>
            </a:r>
            <a:r>
              <a:rPr lang="en-US" baseline="30000" dirty="0"/>
              <a:t>3</a:t>
            </a:r>
            <a:r>
              <a:rPr lang="en-US" dirty="0"/>
              <a:t>H</a:t>
            </a:r>
            <a:r>
              <a:rPr lang="en-US" baseline="-25000" dirty="0"/>
              <a:t>4</a:t>
            </a:r>
            <a:r>
              <a:rPr lang="en-US" dirty="0"/>
              <a:t> transition- state (TS) conformations </a:t>
            </a:r>
            <a:r>
              <a:rPr lang="en-US" dirty="0" smtClean="0"/>
              <a:t>of </a:t>
            </a:r>
            <a:r>
              <a:rPr lang="en-US" dirty="0"/>
              <a:t>GH125 </a:t>
            </a:r>
            <a:r>
              <a:rPr lang="en-US" dirty="0" smtClean="0"/>
              <a:t>α‐Mannosidases</a:t>
            </a:r>
          </a:p>
          <a:p>
            <a:pPr>
              <a:buFont typeface="Wingdings" charset="2"/>
              <a:buChar char="Ø"/>
            </a:pPr>
            <a:r>
              <a:rPr lang="en-US" b="0" i="1" dirty="0" smtClean="0">
                <a:solidFill>
                  <a:schemeClr val="tx1"/>
                </a:solidFill>
              </a:rPr>
              <a:t>glycosidase</a:t>
            </a:r>
            <a:r>
              <a:rPr lang="en-US" b="0" i="1" dirty="0" smtClean="0">
                <a:solidFill>
                  <a:schemeClr val="tx1"/>
                </a:solidFill>
              </a:rPr>
              <a:t>: </a:t>
            </a:r>
            <a:r>
              <a:rPr lang="en-US" b="0" i="1" dirty="0" smtClean="0">
                <a:solidFill>
                  <a:schemeClr val="tx1"/>
                </a:solidFill>
              </a:rPr>
              <a:t>4</a:t>
            </a:r>
            <a:r>
              <a:rPr lang="en-US" altLang="zh-CN" b="0" i="1" dirty="0" smtClean="0">
                <a:solidFill>
                  <a:schemeClr val="tx1"/>
                </a:solidFill>
              </a:rPr>
              <a:t>;</a:t>
            </a:r>
            <a:r>
              <a:rPr lang="zh-CN" altLang="en-US" b="0" i="1" dirty="0" smtClean="0">
                <a:solidFill>
                  <a:schemeClr val="tx1"/>
                </a:solidFill>
              </a:rPr>
              <a:t>  </a:t>
            </a:r>
            <a:r>
              <a:rPr lang="en-US" b="0" i="1" dirty="0" smtClean="0">
                <a:solidFill>
                  <a:schemeClr val="tx1"/>
                </a:solidFill>
              </a:rPr>
              <a:t>mannosidase</a:t>
            </a:r>
            <a:r>
              <a:rPr lang="en-US" b="0" i="1" dirty="0" smtClean="0">
                <a:solidFill>
                  <a:schemeClr val="tx1"/>
                </a:solidFill>
              </a:rPr>
              <a:t>: 2 </a:t>
            </a:r>
            <a:endParaRPr lang="en-US" b="0" i="1" dirty="0">
              <a:solidFill>
                <a:schemeClr val="tx1"/>
              </a:solidFill>
            </a:endParaRP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Verify the prediction experimentally through the comparison </a:t>
            </a:r>
            <a:r>
              <a:rPr lang="en-US" dirty="0"/>
              <a:t>of the structures of the ligand-free CpGH125 wildtype and ligand-bound D220N enzymes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1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371510"/>
            <a:ext cx="8627819" cy="991998"/>
          </a:xfrm>
          <a:ln>
            <a:solidFill>
              <a:schemeClr val="tx2"/>
            </a:solidFill>
          </a:ln>
        </p:spPr>
        <p:txBody>
          <a:bodyPr/>
          <a:lstStyle/>
          <a:p>
            <a:pPr lvl="1"/>
            <a:r>
              <a:rPr lang="en-US" dirty="0"/>
              <a:t>Major methods 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Classical molecular dynamics simulations to equilibrate the structures of the </a:t>
            </a:r>
            <a:r>
              <a:rPr lang="en-US" dirty="0" err="1" smtClean="0"/>
              <a:t>Michaelis</a:t>
            </a:r>
            <a:r>
              <a:rPr lang="en-US" dirty="0" smtClean="0"/>
              <a:t> complexes of GH125 α- mannosidase with the 1,6-α-</a:t>
            </a:r>
            <a:r>
              <a:rPr lang="en-US" dirty="0" err="1" smtClean="0"/>
              <a:t>thiomannobiose</a:t>
            </a:r>
            <a:r>
              <a:rPr lang="en-US" dirty="0" smtClean="0"/>
              <a:t> and 1,6-α-</a:t>
            </a:r>
            <a:r>
              <a:rPr lang="en-US" dirty="0" err="1" smtClean="0"/>
              <a:t>mannobiose</a:t>
            </a: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QM/MM </a:t>
            </a:r>
            <a:r>
              <a:rPr lang="en-US" dirty="0"/>
              <a:t>simulations to re-equilibrate the </a:t>
            </a:r>
            <a:r>
              <a:rPr lang="en-US" dirty="0" smtClean="0"/>
              <a:t>system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err="1" smtClean="0"/>
              <a:t>Metadynamics</a:t>
            </a:r>
            <a:r>
              <a:rPr lang="en-US" dirty="0" smtClean="0"/>
              <a:t> simulations for </a:t>
            </a:r>
            <a:r>
              <a:rPr lang="en-US" dirty="0"/>
              <a:t>the conformational free energy </a:t>
            </a:r>
            <a:r>
              <a:rPr lang="en-US" dirty="0" smtClean="0"/>
              <a:t>landscapes </a:t>
            </a:r>
            <a:r>
              <a:rPr lang="en-US" dirty="0"/>
              <a:t>(FEL</a:t>
            </a:r>
            <a:r>
              <a:rPr lang="en-US" dirty="0" smtClean="0"/>
              <a:t>) and reaction </a:t>
            </a:r>
            <a:r>
              <a:rPr lang="en-US" dirty="0" smtClean="0"/>
              <a:t>mechanisms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X-ray </a:t>
            </a:r>
            <a:r>
              <a:rPr lang="en-US" dirty="0"/>
              <a:t>structural </a:t>
            </a:r>
            <a:r>
              <a:rPr lang="en-US" dirty="0" smtClean="0"/>
              <a:t>methods to </a:t>
            </a:r>
            <a:r>
              <a:rPr lang="en-US" dirty="0"/>
              <a:t>provide mechanistic </a:t>
            </a:r>
            <a:r>
              <a:rPr lang="en-US" dirty="0" smtClean="0"/>
              <a:t>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4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tx2"/>
            </a:solidFill>
          </a:ln>
        </p:spPr>
        <p:txBody>
          <a:bodyPr/>
          <a:lstStyle/>
          <a:p>
            <a:pPr marL="0" lvl="1">
              <a:lnSpc>
                <a:spcPct val="90000"/>
              </a:lnSpc>
            </a:pPr>
            <a:r>
              <a:rPr lang="en-US" dirty="0"/>
              <a:t>Major scientific conclusions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aseline="30000" dirty="0"/>
              <a:t>O</a:t>
            </a:r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 → B</a:t>
            </a:r>
            <a:r>
              <a:rPr lang="en-US" baseline="-25000" dirty="0"/>
              <a:t>2,5</a:t>
            </a:r>
            <a:r>
              <a:rPr lang="en-US" dirty="0"/>
              <a:t> →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5</a:t>
            </a:r>
            <a:r>
              <a:rPr lang="en-US" dirty="0"/>
              <a:t> conformational itinerary for GH125 α-mannosidases </a:t>
            </a:r>
            <a:r>
              <a:rPr lang="en-US" altLang="zh-CN" dirty="0" smtClean="0"/>
              <a:t>has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been</a:t>
            </a:r>
            <a:r>
              <a:rPr lang="zh-CN" altLang="en-US" dirty="0"/>
              <a:t> </a:t>
            </a:r>
            <a:r>
              <a:rPr lang="en-US" altLang="zh-CN" dirty="0" smtClean="0"/>
              <a:t>verified</a:t>
            </a:r>
          </a:p>
          <a:p>
            <a:pPr>
              <a:buFont typeface="Wingdings" charset="2"/>
              <a:buChar char="Ø"/>
            </a:pPr>
            <a:endParaRPr lang="en-US" altLang="zh-CN" dirty="0"/>
          </a:p>
          <a:p>
            <a:pPr>
              <a:buFont typeface="Wingdings" charset="2"/>
              <a:buChar char="Ø"/>
            </a:pPr>
            <a:r>
              <a:rPr lang="en-US" altLang="zh-CN" dirty="0" smtClean="0"/>
              <a:t>The </a:t>
            </a:r>
            <a:r>
              <a:rPr lang="en-US" dirty="0"/>
              <a:t>combined in </a:t>
            </a:r>
            <a:r>
              <a:rPr lang="en-US" dirty="0" smtClean="0"/>
              <a:t>silico-experimental </a:t>
            </a:r>
            <a:r>
              <a:rPr lang="en-US" dirty="0"/>
              <a:t>approach could be applied to identify catalytic itineraries for other GH families </a:t>
            </a:r>
            <a:r>
              <a:rPr lang="en-US" dirty="0" smtClean="0"/>
              <a:t>and then contribute to the inhibitor design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/>
              <a:t>The use </a:t>
            </a:r>
            <a:r>
              <a:rPr lang="en-US" dirty="0"/>
              <a:t>of </a:t>
            </a:r>
            <a:r>
              <a:rPr lang="en-US" dirty="0" err="1"/>
              <a:t>nonhydrolyzable</a:t>
            </a:r>
            <a:r>
              <a:rPr lang="en-US" dirty="0"/>
              <a:t> substrate analogues for conformational analysis of </a:t>
            </a:r>
            <a:r>
              <a:rPr lang="en-US" dirty="0" smtClean="0"/>
              <a:t>enzyme-bound </a:t>
            </a:r>
            <a:r>
              <a:rPr lang="en-US" dirty="0"/>
              <a:t>species </a:t>
            </a:r>
            <a:r>
              <a:rPr lang="en-US" dirty="0" smtClean="0"/>
              <a:t>could be questionable</a:t>
            </a: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altLang="zh-CN" dirty="0" smtClean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5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ln>
            <a:solidFill>
              <a:schemeClr val="tx2"/>
            </a:solidFill>
          </a:ln>
        </p:spPr>
        <p:txBody>
          <a:bodyPr/>
          <a:lstStyle/>
          <a:p>
            <a:pPr marL="0" lvl="1">
              <a:lnSpc>
                <a:spcPct val="90000"/>
              </a:lnSpc>
            </a:pPr>
            <a:r>
              <a:rPr lang="en-US" altLang="zh-CN" dirty="0" smtClean="0"/>
              <a:t>Personal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Assessment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altLang="zh-CN" dirty="0" smtClean="0"/>
              <a:t>Clear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framework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smooth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ideas:</a:t>
            </a:r>
          </a:p>
          <a:p>
            <a:pPr>
              <a:buFont typeface="Wingdings" charset="2"/>
              <a:buChar char="Ø"/>
            </a:pPr>
            <a:r>
              <a:rPr lang="en-US" altLang="zh-CN" b="0" i="1" dirty="0"/>
              <a:t>b</a:t>
            </a:r>
            <a:r>
              <a:rPr lang="en-US" altLang="zh-CN" b="0" i="1" dirty="0" smtClean="0"/>
              <a:t>ackground</a:t>
            </a:r>
            <a:r>
              <a:rPr lang="zh-CN" altLang="en-US" b="0" i="1" dirty="0" smtClean="0"/>
              <a:t> </a:t>
            </a:r>
            <a:r>
              <a:rPr lang="en-US" altLang="zh-CN" b="0" i="1" dirty="0" smtClean="0"/>
              <a:t>of</a:t>
            </a:r>
            <a:r>
              <a:rPr lang="zh-CN" altLang="en-US" b="0" i="1" dirty="0" smtClean="0"/>
              <a:t> </a:t>
            </a:r>
            <a:r>
              <a:rPr lang="en-US" altLang="zh-CN" b="0" i="1" dirty="0" smtClean="0"/>
              <a:t>conformational</a:t>
            </a:r>
            <a:r>
              <a:rPr lang="zh-CN" altLang="en-US" b="0" i="1" dirty="0" smtClean="0"/>
              <a:t> </a:t>
            </a:r>
            <a:r>
              <a:rPr lang="en-US" altLang="zh-CN" b="0" i="1" dirty="0" smtClean="0"/>
              <a:t>itineraries</a:t>
            </a:r>
            <a:r>
              <a:rPr lang="zh-CN" altLang="en-US" b="0" i="1" dirty="0" smtClean="0"/>
              <a:t> </a:t>
            </a:r>
            <a:r>
              <a:rPr lang="en-US" altLang="zh-CN" b="0" i="1" dirty="0" smtClean="0"/>
              <a:t>&amp;</a:t>
            </a:r>
            <a:r>
              <a:rPr lang="zh-CN" altLang="en-US" b="0" i="1" dirty="0" smtClean="0"/>
              <a:t> </a:t>
            </a:r>
            <a:r>
              <a:rPr lang="en-US" altLang="zh-CN" b="0" i="1" dirty="0" err="1" smtClean="0"/>
              <a:t>CAZy</a:t>
            </a:r>
            <a:r>
              <a:rPr lang="zh-CN" altLang="en-US" b="0" i="1" dirty="0" smtClean="0"/>
              <a:t> </a:t>
            </a:r>
            <a:r>
              <a:rPr lang="en-US" altLang="zh-CN" b="0" i="1" dirty="0" smtClean="0"/>
              <a:t>classification</a:t>
            </a:r>
            <a:r>
              <a:rPr lang="zh-CN" altLang="en-US" b="0" i="1" dirty="0" smtClean="0"/>
              <a:t> → </a:t>
            </a:r>
            <a:r>
              <a:rPr lang="en-US" altLang="zh-CN" b="0" i="1" dirty="0" smtClean="0"/>
              <a:t>previous</a:t>
            </a:r>
            <a:r>
              <a:rPr lang="zh-CN" altLang="en-US" b="0" i="1" dirty="0" smtClean="0"/>
              <a:t> </a:t>
            </a:r>
            <a:r>
              <a:rPr lang="en-US" altLang="zh-CN" b="0" i="1" dirty="0" smtClean="0"/>
              <a:t>uninformative</a:t>
            </a:r>
            <a:r>
              <a:rPr lang="zh-CN" altLang="en-US" b="0" i="1" dirty="0" smtClean="0"/>
              <a:t> </a:t>
            </a:r>
            <a:r>
              <a:rPr lang="en-US" altLang="zh-CN" b="0" i="1" dirty="0" smtClean="0"/>
              <a:t>X-ray</a:t>
            </a:r>
            <a:r>
              <a:rPr lang="zh-CN" altLang="en-US" b="0" i="1" dirty="0" smtClean="0"/>
              <a:t> </a:t>
            </a:r>
            <a:r>
              <a:rPr lang="en-US" altLang="zh-CN" b="0" i="1" dirty="0" smtClean="0"/>
              <a:t>structure</a:t>
            </a:r>
            <a:r>
              <a:rPr lang="zh-CN" altLang="en-US" b="0" i="1" dirty="0" smtClean="0"/>
              <a:t> </a:t>
            </a:r>
            <a:r>
              <a:rPr lang="en-US" altLang="zh-CN" b="0" i="1" dirty="0" smtClean="0"/>
              <a:t>results</a:t>
            </a:r>
            <a:r>
              <a:rPr lang="zh-CN" altLang="en-US" b="0" i="1" dirty="0" smtClean="0"/>
              <a:t> → </a:t>
            </a:r>
            <a:r>
              <a:rPr lang="en-US" altLang="zh-CN" b="0" i="1" dirty="0" smtClean="0"/>
              <a:t>computational</a:t>
            </a:r>
            <a:r>
              <a:rPr lang="zh-CN" altLang="en-US" b="0" i="1" dirty="0" smtClean="0"/>
              <a:t> </a:t>
            </a:r>
            <a:r>
              <a:rPr lang="en-US" altLang="zh-CN" b="0" i="1" dirty="0" smtClean="0"/>
              <a:t>&amp;</a:t>
            </a:r>
            <a:r>
              <a:rPr lang="zh-CN" altLang="en-US" b="0" i="1" dirty="0" smtClean="0"/>
              <a:t> </a:t>
            </a:r>
            <a:r>
              <a:rPr lang="en-US" altLang="zh-CN" b="0" i="1" dirty="0" smtClean="0"/>
              <a:t>experimental</a:t>
            </a:r>
            <a:r>
              <a:rPr lang="zh-CN" altLang="en-US" b="0" i="1" dirty="0" smtClean="0"/>
              <a:t> </a:t>
            </a:r>
            <a:r>
              <a:rPr lang="en-US" altLang="zh-CN" b="0" i="1" dirty="0" smtClean="0"/>
              <a:t>analyses</a:t>
            </a:r>
            <a:r>
              <a:rPr lang="zh-CN" altLang="en-US" b="0" i="1" dirty="0" smtClean="0"/>
              <a:t> → </a:t>
            </a:r>
            <a:r>
              <a:rPr lang="en-US" altLang="zh-CN" b="0" i="1" dirty="0" smtClean="0"/>
              <a:t>prospects</a:t>
            </a:r>
            <a:r>
              <a:rPr lang="zh-CN" altLang="en-US" b="0" i="1" dirty="0" smtClean="0"/>
              <a:t> </a:t>
            </a:r>
            <a:r>
              <a:rPr lang="en-US" altLang="zh-CN" b="0" i="1" dirty="0" smtClean="0"/>
              <a:t>for</a:t>
            </a:r>
            <a:r>
              <a:rPr lang="zh-CN" altLang="en-US" b="0" i="1" dirty="0" smtClean="0"/>
              <a:t> </a:t>
            </a:r>
            <a:r>
              <a:rPr lang="en-US" altLang="zh-CN" b="0" i="1" dirty="0" smtClean="0"/>
              <a:t>extended</a:t>
            </a:r>
            <a:r>
              <a:rPr lang="zh-CN" altLang="en-US" b="0" i="1" dirty="0" smtClean="0"/>
              <a:t> </a:t>
            </a:r>
            <a:r>
              <a:rPr lang="en-US" altLang="zh-CN" b="0" i="1" dirty="0" smtClean="0"/>
              <a:t>application</a:t>
            </a:r>
          </a:p>
          <a:p>
            <a:pPr>
              <a:buFont typeface="Wingdings" charset="2"/>
              <a:buChar char="Ø"/>
            </a:pPr>
            <a:endParaRPr lang="en-US" altLang="zh-CN" b="0" i="1" dirty="0" smtClean="0"/>
          </a:p>
          <a:p>
            <a:pPr>
              <a:buFont typeface="Wingdings" charset="2"/>
              <a:buChar char="Ø"/>
            </a:pPr>
            <a:r>
              <a:rPr lang="en-US" altLang="zh-CN" dirty="0" smtClean="0"/>
              <a:t>Too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concise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sometimes,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background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grasp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ideas:</a:t>
            </a:r>
          </a:p>
          <a:p>
            <a:pPr>
              <a:buFont typeface="Wingdings" charset="2"/>
              <a:buChar char="Ø"/>
            </a:pPr>
            <a:r>
              <a:rPr lang="en-US" altLang="zh-CN" b="0" i="1" dirty="0" smtClean="0"/>
              <a:t>difference</a:t>
            </a:r>
            <a:r>
              <a:rPr lang="zh-CN" altLang="en-US" b="0" i="1" dirty="0" smtClean="0"/>
              <a:t> </a:t>
            </a:r>
            <a:r>
              <a:rPr lang="en-US" altLang="zh-CN" b="0" i="1" dirty="0" smtClean="0"/>
              <a:t>between</a:t>
            </a:r>
            <a:r>
              <a:rPr lang="zh-CN" altLang="en-US" b="0" i="1" dirty="0" smtClean="0"/>
              <a:t> </a:t>
            </a:r>
            <a:r>
              <a:rPr lang="en-US" altLang="zh-CN" b="0" i="1" dirty="0" smtClean="0"/>
              <a:t>the</a:t>
            </a:r>
            <a:r>
              <a:rPr lang="zh-CN" altLang="en-US" b="0" i="1" dirty="0" smtClean="0"/>
              <a:t> </a:t>
            </a:r>
            <a:r>
              <a:rPr lang="en-US" altLang="zh-CN" b="0" i="1" dirty="0" smtClean="0"/>
              <a:t>cases</a:t>
            </a:r>
            <a:r>
              <a:rPr lang="zh-CN" altLang="en-US" b="0" i="1" dirty="0" smtClean="0"/>
              <a:t> </a:t>
            </a:r>
            <a:r>
              <a:rPr lang="en-US" altLang="zh-CN" b="0" i="1" dirty="0" smtClean="0"/>
              <a:t>of</a:t>
            </a:r>
            <a:r>
              <a:rPr lang="zh-CN" altLang="en-US" b="0" i="1" dirty="0" smtClean="0"/>
              <a:t> </a:t>
            </a:r>
            <a:r>
              <a:rPr lang="en-US" altLang="zh-CN" b="0" i="1" dirty="0" smtClean="0"/>
              <a:t>GH125</a:t>
            </a:r>
            <a:r>
              <a:rPr lang="zh-CN" altLang="en-US" b="0" i="1" dirty="0" smtClean="0"/>
              <a:t> </a:t>
            </a:r>
            <a:r>
              <a:rPr lang="en-US" altLang="zh-CN" b="0" i="1" dirty="0" smtClean="0"/>
              <a:t>&amp;</a:t>
            </a:r>
            <a:r>
              <a:rPr lang="zh-CN" altLang="en-US" b="0" i="1" dirty="0" smtClean="0"/>
              <a:t> </a:t>
            </a:r>
            <a:r>
              <a:rPr lang="en-US" altLang="zh-CN" b="0" i="1" dirty="0" smtClean="0"/>
              <a:t>GH92</a:t>
            </a:r>
          </a:p>
          <a:p>
            <a:pPr>
              <a:buFont typeface="Wingdings" charset="2"/>
              <a:buChar char="Ø"/>
            </a:pPr>
            <a:r>
              <a:rPr lang="en-US" b="0" i="1" dirty="0" smtClean="0"/>
              <a:t>hydrogen-bonding </a:t>
            </a:r>
            <a:r>
              <a:rPr lang="en-US" b="0" i="1" dirty="0"/>
              <a:t>interaction with O3, rather than with O2 </a:t>
            </a:r>
            <a:endParaRPr lang="en-US" b="0" i="1" dirty="0"/>
          </a:p>
          <a:p>
            <a:pPr>
              <a:buFont typeface="Wingdings" charset="2"/>
              <a:buChar char="Ø"/>
            </a:pPr>
            <a:endParaRPr lang="en-US" altLang="zh-CN" dirty="0" smtClean="0"/>
          </a:p>
          <a:p>
            <a:pPr>
              <a:buFont typeface="Wingdings" charset="2"/>
              <a:buChar char="Ø"/>
            </a:pPr>
            <a:endParaRPr lang="en-US" altLang="zh-CN" dirty="0" smtClean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7" y="1981173"/>
            <a:ext cx="8074310" cy="171783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Thanks!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5066" y="4157134"/>
            <a:ext cx="3005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Kejia</a:t>
            </a:r>
            <a:r>
              <a:rPr lang="zh-CN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Wu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06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Save this template as “HW1_your </a:t>
            </a:r>
            <a:r>
              <a:rPr lang="en-US" dirty="0" err="1" smtClean="0"/>
              <a:t>name.pptx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You will turn it in on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so this week you should learn how to add this file to </a:t>
            </a:r>
            <a:r>
              <a:rPr lang="en-US" dirty="0" err="1" smtClean="0"/>
              <a:t>Github</a:t>
            </a:r>
            <a:r>
              <a:rPr lang="en-US" dirty="0" smtClean="0"/>
              <a:t>, must be done by 9 am on Friday (ask questions in Slack channel! #</a:t>
            </a:r>
            <a:r>
              <a:rPr lang="en-US" dirty="0" err="1" smtClean="0"/>
              <a:t>simulationclass</a:t>
            </a:r>
            <a:r>
              <a:rPr lang="en-US" dirty="0" smtClean="0"/>
              <a:t>) </a:t>
            </a:r>
          </a:p>
          <a:p>
            <a:r>
              <a:rPr lang="en-US" dirty="0" smtClean="0"/>
              <a:t>Part 1, for each of the 4 slides w/the discussion questions I posed at the end of my lecture, add one slide and have 2-4 bullet points for each </a:t>
            </a:r>
          </a:p>
          <a:p>
            <a:r>
              <a:rPr lang="en-US" dirty="0" smtClean="0"/>
              <a:t>Part 2, See slide 11 for info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This homework has two parts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dirty="0" smtClean="0"/>
              <a:t>due 9 am on Friday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497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basis for thinking simulations are accurate?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Response Q1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Theoretical support from Newtonian dynamics, quantum mechanics, etc.</a:t>
            </a:r>
          </a:p>
          <a:p>
            <a:r>
              <a:rPr lang="en-US" dirty="0" smtClean="0"/>
              <a:t>Statistical average properties of systems used in MD rather than individual trajectories or properties.</a:t>
            </a:r>
          </a:p>
          <a:p>
            <a:r>
              <a:rPr lang="en-US" dirty="0" smtClean="0"/>
              <a:t>Ergodic systems means the time average equals the ensemble average</a:t>
            </a:r>
          </a:p>
          <a:p>
            <a:r>
              <a:rPr lang="en-US" dirty="0" smtClean="0"/>
              <a:t>Varied force fields used to deal with various systems with different features.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984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major limitations of molecular simulations?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4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Response Q2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force fields used may not be an accurate representation of the reality</a:t>
            </a:r>
          </a:p>
          <a:p>
            <a:r>
              <a:rPr lang="en-US" dirty="0"/>
              <a:t>L</a:t>
            </a:r>
            <a:r>
              <a:rPr lang="en-US" dirty="0" smtClean="0"/>
              <a:t>imited </a:t>
            </a:r>
            <a:r>
              <a:rPr lang="en-US" altLang="zh-CN" dirty="0" smtClean="0"/>
              <a:t>length</a:t>
            </a:r>
            <a:r>
              <a:rPr lang="en-US" dirty="0" smtClean="0"/>
              <a:t> as well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scale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omputational cost of running a simulation</a:t>
            </a:r>
          </a:p>
          <a:p>
            <a:r>
              <a:rPr lang="en-US" dirty="0" smtClean="0"/>
              <a:t>Accuracy los</a:t>
            </a:r>
            <a:r>
              <a:rPr lang="en-US" altLang="zh-CN" dirty="0"/>
              <a:t>s</a:t>
            </a:r>
            <a:r>
              <a:rPr lang="en-US" dirty="0" smtClean="0"/>
              <a:t> while the simulation or even </a:t>
            </a:r>
            <a:r>
              <a:rPr lang="en-US" altLang="zh-CN" dirty="0" smtClean="0"/>
              <a:t>coarse-grained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major benefits of molecular simulation?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Response Q3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zh-CN" dirty="0" smtClean="0"/>
              <a:t>Testing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hypothesis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detailed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molecular-scale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understanding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experiments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lower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</a:t>
            </a:r>
          </a:p>
          <a:p>
            <a:r>
              <a:rPr lang="en-US" altLang="zh-CN" dirty="0" smtClean="0"/>
              <a:t>Creating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hypothesis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systems</a:t>
            </a:r>
          </a:p>
          <a:p>
            <a:r>
              <a:rPr lang="en-US" altLang="zh-CN" dirty="0" smtClean="0"/>
              <a:t>Pre-screening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potential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promising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experiments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098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sometimes work on new simulation methods?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Custom 5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</TotalTime>
  <Words>604</Words>
  <Application>Microsoft Macintosh PowerPoint</Application>
  <PresentationFormat>On-screen Show (4:3)</PresentationFormat>
  <Paragraphs>79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Calibri</vt:lpstr>
      <vt:lpstr>Encode Sans Normal Black</vt:lpstr>
      <vt:lpstr>Lucida Grande</vt:lpstr>
      <vt:lpstr>Open Sans</vt:lpstr>
      <vt:lpstr>Open Sans Light</vt:lpstr>
      <vt:lpstr>Uni Sans Regular</vt:lpstr>
      <vt:lpstr>Wingdings</vt:lpstr>
      <vt:lpstr>宋体</vt:lpstr>
      <vt:lpstr>Arial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Kejia Wu</cp:lastModifiedBy>
  <cp:revision>51</cp:revision>
  <cp:lastPrinted>2016-02-10T20:19:12Z</cp:lastPrinted>
  <dcterms:created xsi:type="dcterms:W3CDTF">2014-10-14T00:51:43Z</dcterms:created>
  <dcterms:modified xsi:type="dcterms:W3CDTF">2017-01-13T07:29:14Z</dcterms:modified>
</cp:coreProperties>
</file>