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75" r:id="rId10"/>
    <p:sldId id="278" r:id="rId11"/>
    <p:sldId id="262" r:id="rId12"/>
    <p:sldId id="263" r:id="rId13"/>
    <p:sldId id="264" r:id="rId14"/>
    <p:sldId id="265" r:id="rId15"/>
    <p:sldId id="277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14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671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3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1" y="6487457"/>
            <a:ext cx="3233727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1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5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2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671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3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1" y="6487457"/>
            <a:ext cx="3233727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1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49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9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4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9B23C-BC4C-B24F-B745-5F00A05E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9704" y="588604"/>
            <a:ext cx="9296400" cy="2641756"/>
          </a:xfrm>
        </p:spPr>
        <p:txBody>
          <a:bodyPr/>
          <a:lstStyle/>
          <a:p>
            <a:r>
              <a:rPr lang="en-US" dirty="0"/>
              <a:t>Molsim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AB31A-89A3-1747-AA2D-A5B026B704EF}"/>
              </a:ext>
            </a:extLst>
          </p:cNvPr>
          <p:cNvSpPr txBox="1"/>
          <p:nvPr/>
        </p:nvSpPr>
        <p:spPr>
          <a:xfrm>
            <a:off x="989704" y="4335332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Kailei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32D9-301C-9E49-85C2-FE5849D19FE5}"/>
              </a:ext>
            </a:extLst>
          </p:cNvPr>
          <p:cNvSpPr txBox="1"/>
          <p:nvPr/>
        </p:nvSpPr>
        <p:spPr>
          <a:xfrm>
            <a:off x="989704" y="3304679"/>
            <a:ext cx="77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KALP</a:t>
            </a:r>
            <a:r>
              <a:rPr lang="en-US" baseline="-25000" dirty="0">
                <a:solidFill>
                  <a:schemeClr val="tx2"/>
                </a:solidFill>
              </a:rPr>
              <a:t>15</a:t>
            </a:r>
            <a:r>
              <a:rPr lang="en-US" dirty="0">
                <a:solidFill>
                  <a:schemeClr val="tx2"/>
                </a:solidFill>
              </a:rPr>
              <a:t> peptide in biphasic system</a:t>
            </a:r>
          </a:p>
        </p:txBody>
      </p:sp>
    </p:spTree>
    <p:extLst>
      <p:ext uri="{BB962C8B-B14F-4D97-AF65-F5344CB8AC3E}">
        <p14:creationId xmlns:p14="http://schemas.microsoft.com/office/powerpoint/2010/main" val="384142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B5869-8F43-F841-BFE9-56AC7BB1E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9AC4-A62C-F344-A285-DAC0E78FD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5892" y="1553846"/>
            <a:ext cx="10928280" cy="4015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fix</a:t>
            </a:r>
            <a:endParaRPr lang="en-US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trjconv</a:t>
            </a:r>
            <a:r>
              <a:rPr lang="en-US" sz="2000" b="0" dirty="0"/>
              <a:t> -f </a:t>
            </a:r>
            <a:r>
              <a:rPr lang="en-US" sz="2000" b="0" dirty="0" err="1"/>
              <a:t>chx_eq_box.gro</a:t>
            </a:r>
            <a:r>
              <a:rPr lang="en-US" sz="2000" b="0" dirty="0"/>
              <a:t> -o </a:t>
            </a:r>
            <a:r>
              <a:rPr lang="en-US" sz="2000" b="0" dirty="0" err="1"/>
              <a:t>pbcfix.gro</a:t>
            </a:r>
            <a:r>
              <a:rPr lang="en-US" sz="2000" b="0" dirty="0"/>
              <a:t> -</a:t>
            </a:r>
            <a:r>
              <a:rPr lang="en-US" sz="2000" b="0" dirty="0" err="1"/>
              <a:t>pbc</a:t>
            </a:r>
            <a:r>
              <a:rPr lang="en-US" sz="2000" b="0" dirty="0"/>
              <a:t> whole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execute protein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pdb2gmx -f KALP-15_princ.pdb -o KALP-15_processed.gro -</a:t>
            </a:r>
            <a:r>
              <a:rPr lang="en-US" sz="2000" b="0" dirty="0" err="1"/>
              <a:t>ignh</a:t>
            </a:r>
            <a:r>
              <a:rPr lang="en-US" sz="2000" b="0" dirty="0"/>
              <a:t> -</a:t>
            </a:r>
            <a:r>
              <a:rPr lang="en-US" sz="2000" b="0" dirty="0" err="1"/>
              <a:t>ter</a:t>
            </a:r>
            <a:r>
              <a:rPr lang="en-US" sz="2000" b="0" dirty="0"/>
              <a:t> -water </a:t>
            </a:r>
            <a:r>
              <a:rPr lang="en-US" sz="2000" b="0" dirty="0" err="1"/>
              <a:t>spc</a:t>
            </a:r>
            <a:endParaRPr lang="en-US" sz="20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note down the </a:t>
            </a:r>
            <a:r>
              <a:rPr lang="en-US" dirty="0" err="1"/>
              <a:t>demension</a:t>
            </a:r>
            <a:r>
              <a:rPr lang="en-US" dirty="0"/>
              <a:t> of </a:t>
            </a:r>
            <a:r>
              <a:rPr lang="en-US" dirty="0" err="1"/>
              <a:t>pbcfix.gro</a:t>
            </a:r>
            <a:r>
              <a:rPr lang="en-US" dirty="0"/>
              <a:t>, then put protein into box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editconf</a:t>
            </a:r>
            <a:r>
              <a:rPr lang="en-US" sz="2000" b="0" dirty="0"/>
              <a:t> -f KALP-15_processed.gro -o </a:t>
            </a:r>
            <a:r>
              <a:rPr lang="en-US" sz="2000" b="0" dirty="0" err="1"/>
              <a:t>peptide_newbox.gro</a:t>
            </a:r>
            <a:r>
              <a:rPr lang="en-US" sz="2000" b="0" dirty="0"/>
              <a:t> -box 5.85084 5.85084 			</a:t>
            </a:r>
            <a:r>
              <a:rPr lang="zh-CN" altLang="en-US" sz="2000" b="0" dirty="0"/>
              <a:t>                                  </a:t>
            </a:r>
            <a:r>
              <a:rPr lang="en-US" sz="2000" b="0" dirty="0"/>
              <a:t>11.70168 -center 2.92542 2.92542 8.77626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err="1"/>
              <a:t>vdwradii.dat</a:t>
            </a:r>
            <a:r>
              <a:rPr lang="en-US" dirty="0"/>
              <a:t> C = 0.55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editconf</a:t>
            </a:r>
            <a:r>
              <a:rPr lang="en-US" sz="2000" b="0" dirty="0"/>
              <a:t> -f </a:t>
            </a:r>
            <a:r>
              <a:rPr lang="en-US" sz="2000" b="0" dirty="0" err="1"/>
              <a:t>pbcfix.gro</a:t>
            </a:r>
            <a:r>
              <a:rPr lang="en-US" sz="2000" b="0" dirty="0"/>
              <a:t> -o </a:t>
            </a:r>
            <a:r>
              <a:rPr lang="en-US" sz="2000" b="0" dirty="0" err="1"/>
              <a:t>chx_newbox.gro</a:t>
            </a:r>
            <a:r>
              <a:rPr lang="en-US" sz="2000" b="0" dirty="0"/>
              <a:t> -box 5.85084 5.85084 11.70168 -center 2.92542 	</a:t>
            </a:r>
            <a:r>
              <a:rPr lang="zh-CN" altLang="en-US" sz="2000" b="0" dirty="0"/>
              <a:t>                                 </a:t>
            </a:r>
            <a:r>
              <a:rPr lang="en-US" sz="2000" b="0" dirty="0"/>
              <a:t>2.92542 2.92542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8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9B6B4-576F-BF4C-B51F-32B408EEF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88DE-A06D-5645-ABF9-B11444AAF0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</a:blip>
          <a:stretch>
            <a:fillRect/>
          </a:stretch>
        </p:blipFill>
        <p:spPr>
          <a:xfrm>
            <a:off x="3551817" y="177800"/>
            <a:ext cx="6680200" cy="66802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4B57-8067-2B4A-9AE4-598BE2C42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combine protein box with </a:t>
            </a:r>
            <a:r>
              <a:rPr lang="en-US" dirty="0" err="1"/>
              <a:t>chxbox</a:t>
            </a:r>
            <a:endParaRPr lang="en-US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solvate -</a:t>
            </a:r>
            <a:r>
              <a:rPr lang="en-US" sz="1800" b="0" dirty="0" err="1"/>
              <a:t>cp</a:t>
            </a:r>
            <a:r>
              <a:rPr lang="en-US" sz="1800" b="0" dirty="0"/>
              <a:t> </a:t>
            </a:r>
            <a:r>
              <a:rPr lang="en-US" sz="1800" b="0" dirty="0" err="1"/>
              <a:t>peptide_newbox.gro</a:t>
            </a:r>
            <a:r>
              <a:rPr lang="en-US" sz="1800" b="0" dirty="0"/>
              <a:t> -</a:t>
            </a:r>
            <a:r>
              <a:rPr lang="en-US" sz="1800" b="0" dirty="0" err="1"/>
              <a:t>cs</a:t>
            </a:r>
            <a:r>
              <a:rPr lang="en-US" sz="1800" b="0" dirty="0"/>
              <a:t> </a:t>
            </a:r>
            <a:r>
              <a:rPr lang="en-US" sz="1800" b="0" dirty="0" err="1"/>
              <a:t>chx_newbox.gro</a:t>
            </a:r>
            <a:r>
              <a:rPr lang="en-US" sz="1800" b="0" dirty="0"/>
              <a:t> -p </a:t>
            </a:r>
            <a:r>
              <a:rPr lang="en-US" sz="1800" b="0" dirty="0" err="1"/>
              <a:t>topol.top</a:t>
            </a:r>
            <a:r>
              <a:rPr lang="en-US" sz="1800" b="0" dirty="0"/>
              <a:t> -o </a:t>
            </a:r>
            <a:r>
              <a:rPr lang="en-US" sz="1800" b="0" dirty="0" err="1"/>
              <a:t>peptide_chx.gro</a:t>
            </a:r>
            <a:endParaRPr lang="en-US" sz="18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change </a:t>
            </a:r>
            <a:r>
              <a:rPr lang="en-US" dirty="0" err="1"/>
              <a:t>chx.top</a:t>
            </a:r>
            <a:r>
              <a:rPr lang="en-US" dirty="0"/>
              <a:t> into </a:t>
            </a:r>
            <a:r>
              <a:rPr lang="en-US" dirty="0" err="1"/>
              <a:t>chx.itp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solvate with water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solvate -</a:t>
            </a:r>
            <a:r>
              <a:rPr lang="en-US" sz="1800" b="0" dirty="0" err="1"/>
              <a:t>cp</a:t>
            </a:r>
            <a:r>
              <a:rPr lang="en-US" sz="1800" b="0" dirty="0"/>
              <a:t> </a:t>
            </a:r>
            <a:r>
              <a:rPr lang="en-US" sz="1800" b="0" dirty="0" err="1"/>
              <a:t>peptide_chx.gro</a:t>
            </a:r>
            <a:r>
              <a:rPr lang="en-US" sz="1800" b="0" dirty="0"/>
              <a:t> -</a:t>
            </a:r>
            <a:r>
              <a:rPr lang="en-US" sz="1800" b="0" dirty="0" err="1"/>
              <a:t>cs</a:t>
            </a:r>
            <a:r>
              <a:rPr lang="en-US" sz="1800" b="0" dirty="0"/>
              <a:t> spc216.gro -p </a:t>
            </a:r>
            <a:r>
              <a:rPr lang="en-US" sz="1800" b="0" dirty="0" err="1"/>
              <a:t>topol.top</a:t>
            </a:r>
            <a:r>
              <a:rPr lang="en-US" sz="1800" b="0" dirty="0"/>
              <a:t> -o </a:t>
            </a:r>
            <a:r>
              <a:rPr lang="en-US" sz="1800" b="0" dirty="0" err="1"/>
              <a:t>pep_solv.gro</a:t>
            </a:r>
            <a:endParaRPr lang="en-US" sz="18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add ions to peptide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</a:t>
            </a:r>
            <a:r>
              <a:rPr lang="en-US" sz="1800" b="0" dirty="0" err="1"/>
              <a:t>ions.mdp</a:t>
            </a:r>
            <a:r>
              <a:rPr lang="en-US" sz="1800" b="0" dirty="0"/>
              <a:t> -c </a:t>
            </a:r>
            <a:r>
              <a:rPr lang="en-US" sz="1800" b="0" dirty="0" err="1"/>
              <a:t>pep_solv.gro</a:t>
            </a:r>
            <a:r>
              <a:rPr lang="en-US" sz="1800" b="0" dirty="0"/>
              <a:t> -p </a:t>
            </a:r>
            <a:r>
              <a:rPr lang="en-US" sz="1800" b="0" dirty="0" err="1"/>
              <a:t>topol.top</a:t>
            </a:r>
            <a:r>
              <a:rPr lang="en-US" sz="1800" b="0" dirty="0"/>
              <a:t> -o </a:t>
            </a:r>
            <a:r>
              <a:rPr lang="en-US" sz="1800" b="0" dirty="0" err="1"/>
              <a:t>ions.tpr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genion</a:t>
            </a:r>
            <a:r>
              <a:rPr lang="en-US" sz="1800" b="0" dirty="0"/>
              <a:t> -s </a:t>
            </a:r>
            <a:r>
              <a:rPr lang="en-US" sz="1800" b="0" dirty="0" err="1"/>
              <a:t>ions.tpr</a:t>
            </a:r>
            <a:r>
              <a:rPr lang="en-US" sz="1800" b="0" dirty="0"/>
              <a:t> -o </a:t>
            </a:r>
            <a:r>
              <a:rPr lang="en-US" sz="1800" b="0" dirty="0" err="1"/>
              <a:t>pep_solv_ions.gro</a:t>
            </a:r>
            <a:r>
              <a:rPr lang="en-US" sz="1800" b="0" dirty="0"/>
              <a:t> -p </a:t>
            </a:r>
            <a:r>
              <a:rPr lang="en-US" sz="1800" b="0" dirty="0" err="1"/>
              <a:t>topol.top</a:t>
            </a:r>
            <a:r>
              <a:rPr lang="en-US" sz="1800" b="0" dirty="0"/>
              <a:t> -</a:t>
            </a:r>
            <a:r>
              <a:rPr lang="en-US" sz="1800" b="0" dirty="0" err="1"/>
              <a:t>pname</a:t>
            </a:r>
            <a:r>
              <a:rPr lang="en-US" sz="1800" b="0" dirty="0"/>
              <a:t> NA -</a:t>
            </a:r>
            <a:r>
              <a:rPr lang="en-US" sz="1800" b="0" dirty="0" err="1"/>
              <a:t>nname</a:t>
            </a:r>
            <a:r>
              <a:rPr lang="en-US" sz="1800" b="0" dirty="0"/>
              <a:t> CL -neutral</a:t>
            </a:r>
          </a:p>
        </p:txBody>
      </p:sp>
    </p:spTree>
    <p:extLst>
      <p:ext uri="{BB962C8B-B14F-4D97-AF65-F5344CB8AC3E}">
        <p14:creationId xmlns:p14="http://schemas.microsoft.com/office/powerpoint/2010/main" val="8476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6D81F-2DE0-BC4A-ABC6-AB76088E5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D6E14-BB71-0F4B-8DF3-1B2F512C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81" y="0"/>
            <a:ext cx="5717539" cy="49291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FB50-053F-CE41-BB4A-931ADFE00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force to PME, equilibrate the system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em.mdp</a:t>
            </a:r>
            <a:r>
              <a:rPr lang="en-US" sz="2000" b="0" dirty="0"/>
              <a:t> -c </a:t>
            </a:r>
            <a:r>
              <a:rPr lang="en-US" sz="2000" b="0" dirty="0" err="1"/>
              <a:t>chx_solv.gro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npt.gro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npt.mdp</a:t>
            </a:r>
            <a:r>
              <a:rPr lang="en-US" sz="2000" b="0" dirty="0"/>
              <a:t> -c </a:t>
            </a:r>
            <a:r>
              <a:rPr lang="en-US" sz="2000" b="0" dirty="0" err="1"/>
              <a:t>npt.gro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nvt.gro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nvt.mdp</a:t>
            </a:r>
            <a:r>
              <a:rPr lang="en-US" sz="2000" b="0" dirty="0"/>
              <a:t> -c </a:t>
            </a:r>
            <a:r>
              <a:rPr lang="en-US" sz="2000" b="0" dirty="0" err="1"/>
              <a:t>nvt.gro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chx_eq_solv.gro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51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6D81F-2DE0-BC4A-ABC6-AB76088E5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CF21B-5AA8-034C-BE6C-979070060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MD run for 10 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8D45A-FBDF-3240-BC94-9B9EA0A1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31" y="1215173"/>
            <a:ext cx="4563606" cy="44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5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35D3C-6851-F24E-BD1D-21EC33E67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Cyclohexane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345B-0394-DD4D-AC89-A2F7AA36E7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279" y="1550988"/>
            <a:ext cx="10928280" cy="4015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 a box filled with water and cyclohexane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insert-molecules -ci </a:t>
            </a:r>
            <a:r>
              <a:rPr lang="en-US" sz="1800" b="0" dirty="0" err="1"/>
              <a:t>chx.gro</a:t>
            </a:r>
            <a:r>
              <a:rPr lang="en-US" sz="1800" b="0" dirty="0"/>
              <a:t> -nmol 1200 -box 5 5 5 -o </a:t>
            </a:r>
            <a:r>
              <a:rPr lang="en-US" sz="1800" b="0" dirty="0" err="1"/>
              <a:t>chx_box.gro</a:t>
            </a:r>
            <a:endParaRPr lang="en-US" sz="1800" b="0" dirty="0"/>
          </a:p>
          <a:p>
            <a:pPr marL="0" indent="0">
              <a:buNone/>
            </a:pPr>
            <a:endParaRPr lang="en-US" sz="1000" b="0" dirty="0"/>
          </a:p>
          <a:p>
            <a:pPr marL="0" indent="0">
              <a:buNone/>
            </a:pPr>
            <a:r>
              <a:rPr lang="en-US" dirty="0"/>
              <a:t>equilibrate with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npt</a:t>
            </a:r>
            <a:r>
              <a:rPr lang="en-US" dirty="0"/>
              <a:t> </a:t>
            </a:r>
            <a:r>
              <a:rPr lang="en-US" dirty="0" err="1"/>
              <a:t>nvt</a:t>
            </a:r>
            <a:r>
              <a:rPr lang="en-US" dirty="0"/>
              <a:t>, change all force to Cut-off</a:t>
            </a:r>
          </a:p>
          <a:p>
            <a:pPr marL="0" indent="0">
              <a:buNone/>
            </a:pPr>
            <a:r>
              <a:rPr lang="en-US" sz="2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./</a:t>
            </a:r>
            <a:r>
              <a:rPr lang="en-US" sz="1800" b="0" dirty="0" err="1"/>
              <a:t>mdp_files</a:t>
            </a:r>
            <a:r>
              <a:rPr lang="en-US" sz="1800" b="0" dirty="0"/>
              <a:t>/</a:t>
            </a:r>
            <a:r>
              <a:rPr lang="en-US" sz="1800" b="0" dirty="0" err="1"/>
              <a:t>em.mdp</a:t>
            </a:r>
            <a:r>
              <a:rPr lang="en-US" sz="1800" b="0" dirty="0"/>
              <a:t> -c </a:t>
            </a:r>
            <a:r>
              <a:rPr lang="en-US" sz="1800" b="0" dirty="0" err="1"/>
              <a:t>chx_box.gro</a:t>
            </a:r>
            <a:r>
              <a:rPr lang="en-US" sz="1800" b="0" dirty="0"/>
              <a:t> -p </a:t>
            </a:r>
            <a:r>
              <a:rPr lang="en-US" sz="1800" b="0" dirty="0" err="1"/>
              <a:t>chx.top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	</a:t>
            </a:r>
            <a:r>
              <a:rPr lang="en-US" sz="1800" b="0" dirty="0" err="1"/>
              <a:t>mdrun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mv </a:t>
            </a:r>
            <a:r>
              <a:rPr lang="en-US" sz="1800" b="0" dirty="0" err="1"/>
              <a:t>confout.gro</a:t>
            </a:r>
            <a:r>
              <a:rPr lang="en-US" sz="1800" b="0" dirty="0"/>
              <a:t> </a:t>
            </a:r>
            <a:r>
              <a:rPr lang="en-US" sz="1800" b="0" dirty="0" err="1"/>
              <a:t>npt.gro</a:t>
            </a:r>
            <a:endParaRPr lang="en-US" sz="18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./</a:t>
            </a:r>
            <a:r>
              <a:rPr lang="en-US" sz="1800" b="0" dirty="0" err="1"/>
              <a:t>mdp_files</a:t>
            </a:r>
            <a:r>
              <a:rPr lang="en-US" sz="1800" b="0" dirty="0"/>
              <a:t>/</a:t>
            </a:r>
            <a:r>
              <a:rPr lang="en-US" sz="1800" b="0" dirty="0" err="1"/>
              <a:t>npt.mdp</a:t>
            </a:r>
            <a:r>
              <a:rPr lang="en-US" sz="1800" b="0" dirty="0"/>
              <a:t> -c </a:t>
            </a:r>
            <a:r>
              <a:rPr lang="en-US" sz="1800" b="0" dirty="0" err="1"/>
              <a:t>npt.gro</a:t>
            </a:r>
            <a:r>
              <a:rPr lang="en-US" sz="1800" b="0" dirty="0"/>
              <a:t> -p </a:t>
            </a:r>
            <a:r>
              <a:rPr lang="en-US" sz="1800" b="0" dirty="0" err="1"/>
              <a:t>chx.top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	</a:t>
            </a:r>
            <a:r>
              <a:rPr lang="en-US" sz="1800" b="0" dirty="0" err="1"/>
              <a:t>mdrun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mv </a:t>
            </a:r>
            <a:r>
              <a:rPr lang="en-US" sz="1800" b="0" dirty="0" err="1"/>
              <a:t>confout.gro</a:t>
            </a:r>
            <a:r>
              <a:rPr lang="en-US" sz="1800" b="0" dirty="0"/>
              <a:t> </a:t>
            </a:r>
            <a:r>
              <a:rPr lang="en-US" sz="1800" b="0" dirty="0" err="1"/>
              <a:t>nvt.gro</a:t>
            </a:r>
            <a:endParaRPr lang="en-US" sz="1800" b="0" dirty="0"/>
          </a:p>
          <a:p>
            <a:pPr marL="0" indent="0">
              <a:buNone/>
            </a:pPr>
            <a:endParaRPr lang="en-US" sz="10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./</a:t>
            </a:r>
            <a:r>
              <a:rPr lang="en-US" sz="1800" b="0" dirty="0" err="1"/>
              <a:t>mdp_files</a:t>
            </a:r>
            <a:r>
              <a:rPr lang="en-US" sz="1800" b="0" dirty="0"/>
              <a:t>/</a:t>
            </a:r>
            <a:r>
              <a:rPr lang="en-US" sz="1800" b="0" dirty="0" err="1"/>
              <a:t>nvt.mdp</a:t>
            </a:r>
            <a:r>
              <a:rPr lang="en-US" sz="1800" b="0" dirty="0"/>
              <a:t> -c </a:t>
            </a:r>
            <a:r>
              <a:rPr lang="en-US" sz="1800" b="0" dirty="0" err="1"/>
              <a:t>nvt.gro</a:t>
            </a:r>
            <a:r>
              <a:rPr lang="en-US" sz="1800" b="0" dirty="0"/>
              <a:t> -p </a:t>
            </a:r>
            <a:r>
              <a:rPr lang="en-US" sz="1800" b="0" dirty="0" err="1"/>
              <a:t>chx.top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	</a:t>
            </a:r>
            <a:r>
              <a:rPr lang="en-US" sz="1800" b="0" dirty="0" err="1"/>
              <a:t>mdrun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mv </a:t>
            </a:r>
            <a:r>
              <a:rPr lang="en-US" sz="1800" b="0" dirty="0" err="1"/>
              <a:t>confout.gro</a:t>
            </a:r>
            <a:r>
              <a:rPr lang="en-US" sz="1800" b="0" dirty="0"/>
              <a:t> </a:t>
            </a:r>
            <a:r>
              <a:rPr lang="en-US" sz="1800" b="0" dirty="0" err="1"/>
              <a:t>chx_eq_box.gro</a:t>
            </a:r>
            <a:endParaRPr lang="en-US" sz="1800" b="0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941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F33E9-3A63-6A4D-94CB-B01F8F4D5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Cyclohexane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DF97-BED0-6243-AF2B-3C95F84872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trjconv</a:t>
            </a:r>
            <a:r>
              <a:rPr lang="en-US" sz="1800" b="0" dirty="0"/>
              <a:t> -f </a:t>
            </a:r>
            <a:r>
              <a:rPr lang="en-US" sz="1800" b="0" dirty="0" err="1"/>
              <a:t>chx_eq_box.gro</a:t>
            </a:r>
            <a:r>
              <a:rPr lang="en-US" sz="1800" b="0" dirty="0"/>
              <a:t> -o </a:t>
            </a:r>
            <a:r>
              <a:rPr lang="en-US" sz="1800" b="0" dirty="0" err="1"/>
              <a:t>pbcfix.gro</a:t>
            </a:r>
            <a:r>
              <a:rPr lang="en-US" sz="1800" b="0" dirty="0"/>
              <a:t> -</a:t>
            </a:r>
            <a:r>
              <a:rPr lang="en-US" sz="1800" b="0" dirty="0" err="1"/>
              <a:t>pbc</a:t>
            </a:r>
            <a:r>
              <a:rPr lang="en-US" sz="1800" b="0" dirty="0"/>
              <a:t> whole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execute protein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pdb2gmx -f KALP-15_princ.pdb -o KALP-15_processed.gro -</a:t>
            </a:r>
            <a:r>
              <a:rPr lang="en-US" sz="1800" b="0" dirty="0" err="1"/>
              <a:t>ignh</a:t>
            </a:r>
            <a:r>
              <a:rPr lang="en-US" sz="1800" b="0" dirty="0"/>
              <a:t> -</a:t>
            </a:r>
            <a:r>
              <a:rPr lang="en-US" sz="1800" b="0" dirty="0" err="1"/>
              <a:t>ter</a:t>
            </a:r>
            <a:r>
              <a:rPr lang="en-US" sz="1800" b="0" dirty="0"/>
              <a:t> -water </a:t>
            </a:r>
            <a:r>
              <a:rPr lang="en-US" sz="1800" b="0" dirty="0" err="1"/>
              <a:t>spc</a:t>
            </a:r>
            <a:endParaRPr lang="en-US" sz="18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put protein into box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editconf</a:t>
            </a:r>
            <a:r>
              <a:rPr lang="en-US" sz="1800" b="0" dirty="0"/>
              <a:t> -f KALP-15_processed.gro -o </a:t>
            </a:r>
            <a:r>
              <a:rPr lang="en-US" sz="1800" b="0" dirty="0" err="1"/>
              <a:t>peptide_newbox.gro</a:t>
            </a:r>
            <a:r>
              <a:rPr lang="en-US" sz="1800" b="0" dirty="0"/>
              <a:t> -box  5.82930  5.82930 11.6586 -center 	                                  2.91465 2.91465 2.91465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err="1"/>
              <a:t>vdwradii.dat</a:t>
            </a:r>
            <a:r>
              <a:rPr lang="en-US" dirty="0"/>
              <a:t> C = 0.55, write down the </a:t>
            </a:r>
            <a:r>
              <a:rPr lang="en-US" dirty="0" err="1"/>
              <a:t>demension</a:t>
            </a:r>
            <a:r>
              <a:rPr lang="en-US" dirty="0"/>
              <a:t> of </a:t>
            </a:r>
            <a:r>
              <a:rPr lang="en-US" dirty="0" err="1"/>
              <a:t>pbcfix.gro</a:t>
            </a:r>
            <a:endParaRPr lang="en-US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editconf</a:t>
            </a:r>
            <a:r>
              <a:rPr lang="en-US" sz="1800" b="0" dirty="0"/>
              <a:t> -f </a:t>
            </a:r>
            <a:r>
              <a:rPr lang="en-US" sz="1800" b="0" dirty="0" err="1"/>
              <a:t>pbcfix.gro</a:t>
            </a:r>
            <a:r>
              <a:rPr lang="en-US" sz="1800" b="0" dirty="0"/>
              <a:t> -o </a:t>
            </a:r>
            <a:r>
              <a:rPr lang="en-US" sz="1800" b="0" dirty="0" err="1"/>
              <a:t>chx_newbox.gro</a:t>
            </a:r>
            <a:r>
              <a:rPr lang="en-US" sz="1800" b="0" dirty="0"/>
              <a:t> -box  5.82930  5.82930 11.6586 -center 2.91465 2.91465 	     	                                 2.91465</a:t>
            </a:r>
          </a:p>
        </p:txBody>
      </p:sp>
    </p:spTree>
    <p:extLst>
      <p:ext uri="{BB962C8B-B14F-4D97-AF65-F5344CB8AC3E}">
        <p14:creationId xmlns:p14="http://schemas.microsoft.com/office/powerpoint/2010/main" val="11534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A5956E-6308-F246-8358-3FE05E0CD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Cyclohexane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BF7A-A266-F043-B07E-A1AA79F28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combine protein box with </a:t>
            </a:r>
            <a:r>
              <a:rPr lang="en-US" dirty="0" err="1"/>
              <a:t>chxbox</a:t>
            </a:r>
            <a:endParaRPr lang="en-US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solvate -</a:t>
            </a:r>
            <a:r>
              <a:rPr lang="en-US" sz="1800" b="0" dirty="0" err="1"/>
              <a:t>cp</a:t>
            </a:r>
            <a:r>
              <a:rPr lang="en-US" sz="1800" b="0" dirty="0"/>
              <a:t> </a:t>
            </a:r>
            <a:r>
              <a:rPr lang="en-US" sz="1800" b="0" dirty="0" err="1"/>
              <a:t>peptide_newbox.gro</a:t>
            </a:r>
            <a:r>
              <a:rPr lang="en-US" sz="1800" b="0" dirty="0"/>
              <a:t> -</a:t>
            </a:r>
            <a:r>
              <a:rPr lang="en-US" sz="1800" b="0" dirty="0" err="1"/>
              <a:t>cs</a:t>
            </a:r>
            <a:r>
              <a:rPr lang="en-US" sz="1800" b="0" dirty="0"/>
              <a:t> </a:t>
            </a:r>
            <a:r>
              <a:rPr lang="en-US" sz="1800" b="0" dirty="0" err="1"/>
              <a:t>chx_newbox.gro</a:t>
            </a:r>
            <a:r>
              <a:rPr lang="en-US" sz="1800" b="0" dirty="0"/>
              <a:t> -p </a:t>
            </a:r>
            <a:r>
              <a:rPr lang="en-US" sz="1800" b="0" dirty="0" err="1"/>
              <a:t>topol.top</a:t>
            </a:r>
            <a:r>
              <a:rPr lang="en-US" sz="1800" b="0" dirty="0"/>
              <a:t> -o </a:t>
            </a:r>
            <a:r>
              <a:rPr lang="en-US" sz="1800" b="0" dirty="0" err="1"/>
              <a:t>peptide_chx.gro</a:t>
            </a:r>
            <a:endParaRPr lang="en-US" sz="18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change </a:t>
            </a:r>
            <a:r>
              <a:rPr lang="en-US" dirty="0" err="1"/>
              <a:t>chx.top</a:t>
            </a:r>
            <a:r>
              <a:rPr lang="en-US" dirty="0"/>
              <a:t> into </a:t>
            </a:r>
            <a:r>
              <a:rPr lang="en-US" dirty="0" err="1"/>
              <a:t>chx.itp</a:t>
            </a:r>
            <a:r>
              <a:rPr lang="en-US" dirty="0"/>
              <a:t>, modify </a:t>
            </a:r>
            <a:r>
              <a:rPr lang="en-US" dirty="0" err="1"/>
              <a:t>vdwrdii.dat</a:t>
            </a:r>
            <a:r>
              <a:rPr lang="en-US" dirty="0"/>
              <a:t>, then solvate with water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solvate -</a:t>
            </a:r>
            <a:r>
              <a:rPr lang="en-US" sz="1800" b="0" dirty="0" err="1"/>
              <a:t>cp</a:t>
            </a:r>
            <a:r>
              <a:rPr lang="en-US" sz="1800" b="0" dirty="0"/>
              <a:t> </a:t>
            </a:r>
            <a:r>
              <a:rPr lang="en-US" sz="1800" b="0" dirty="0" err="1"/>
              <a:t>peptide_chx.gro</a:t>
            </a:r>
            <a:r>
              <a:rPr lang="en-US" sz="1800" b="0" dirty="0"/>
              <a:t> -</a:t>
            </a:r>
            <a:r>
              <a:rPr lang="en-US" sz="1800" b="0" dirty="0" err="1"/>
              <a:t>cs</a:t>
            </a:r>
            <a:r>
              <a:rPr lang="en-US" sz="1800" b="0" dirty="0"/>
              <a:t> spc216.gro -p </a:t>
            </a:r>
            <a:r>
              <a:rPr lang="en-US" sz="1800" b="0" dirty="0" err="1"/>
              <a:t>topol.top</a:t>
            </a:r>
            <a:r>
              <a:rPr lang="en-US" sz="1800" b="0" dirty="0"/>
              <a:t> -o </a:t>
            </a:r>
            <a:r>
              <a:rPr lang="en-US" sz="1800" b="0" dirty="0" err="1"/>
              <a:t>pep_solv.gro</a:t>
            </a:r>
            <a:endParaRPr lang="en-US" sz="1800" b="0" dirty="0"/>
          </a:p>
          <a:p>
            <a:pPr marL="0" indent="0">
              <a:buNone/>
            </a:pPr>
            <a:endParaRPr lang="en-US" sz="1000" b="0" dirty="0"/>
          </a:p>
          <a:p>
            <a:pPr marL="0" indent="0">
              <a:buNone/>
            </a:pPr>
            <a:r>
              <a:rPr lang="en-US" dirty="0"/>
              <a:t>add ions to peptide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</a:t>
            </a:r>
            <a:r>
              <a:rPr lang="en-US" sz="1800" b="0" dirty="0" err="1"/>
              <a:t>ions.mdp</a:t>
            </a:r>
            <a:r>
              <a:rPr lang="en-US" sz="1800" b="0" dirty="0"/>
              <a:t> -c </a:t>
            </a:r>
            <a:r>
              <a:rPr lang="en-US" sz="1800" b="0" dirty="0" err="1"/>
              <a:t>pep_solv.gro</a:t>
            </a:r>
            <a:r>
              <a:rPr lang="en-US" sz="1800" b="0" dirty="0"/>
              <a:t> -p </a:t>
            </a:r>
            <a:r>
              <a:rPr lang="en-US" sz="1800" b="0" dirty="0" err="1"/>
              <a:t>topol.top</a:t>
            </a:r>
            <a:r>
              <a:rPr lang="en-US" sz="1800" b="0" dirty="0"/>
              <a:t> -o </a:t>
            </a:r>
            <a:r>
              <a:rPr lang="en-US" sz="1800" b="0" dirty="0" err="1"/>
              <a:t>ions.tpr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# removed 114 solvent atoms which overlapped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genion</a:t>
            </a:r>
            <a:r>
              <a:rPr lang="en-US" sz="1800" b="0" dirty="0"/>
              <a:t> -s </a:t>
            </a:r>
            <a:r>
              <a:rPr lang="en-US" sz="1800" b="0" dirty="0" err="1"/>
              <a:t>ions.tpr</a:t>
            </a:r>
            <a:r>
              <a:rPr lang="en-US" sz="1800" b="0" dirty="0"/>
              <a:t> -o </a:t>
            </a:r>
            <a:r>
              <a:rPr lang="en-US" sz="1800" b="0" dirty="0" err="1"/>
              <a:t>pep_solv_ions.gro</a:t>
            </a:r>
            <a:r>
              <a:rPr lang="en-US" sz="1800" b="0" dirty="0"/>
              <a:t> -p </a:t>
            </a:r>
            <a:r>
              <a:rPr lang="en-US" sz="1800" b="0" dirty="0" err="1"/>
              <a:t>topol.top</a:t>
            </a:r>
            <a:r>
              <a:rPr lang="en-US" sz="1800" b="0" dirty="0"/>
              <a:t> -</a:t>
            </a:r>
            <a:r>
              <a:rPr lang="en-US" sz="1800" b="0" dirty="0" err="1"/>
              <a:t>pname</a:t>
            </a:r>
            <a:r>
              <a:rPr lang="en-US" sz="1800" b="0" dirty="0"/>
              <a:t> NA -</a:t>
            </a:r>
            <a:r>
              <a:rPr lang="en-US" sz="1800" b="0" dirty="0" err="1"/>
              <a:t>nname</a:t>
            </a:r>
            <a:r>
              <a:rPr lang="en-US" sz="1800" b="0" dirty="0"/>
              <a:t> CL -neutral</a:t>
            </a:r>
          </a:p>
        </p:txBody>
      </p:sp>
    </p:spTree>
    <p:extLst>
      <p:ext uri="{BB962C8B-B14F-4D97-AF65-F5344CB8AC3E}">
        <p14:creationId xmlns:p14="http://schemas.microsoft.com/office/powerpoint/2010/main" val="318659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DB59F5-D60F-3940-AAD1-C3AF72BAA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Peptide In Cyclohexane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8DF2-AD6D-B54C-9297-4880CE3B0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force to PME, equilibrate the system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em.mdp</a:t>
            </a:r>
            <a:r>
              <a:rPr lang="en-US" sz="2000" b="0" dirty="0"/>
              <a:t> -c </a:t>
            </a:r>
            <a:r>
              <a:rPr lang="en-US" sz="2000" b="0" dirty="0" err="1"/>
              <a:t>chx_solv.gro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npt.gro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npt.mdp</a:t>
            </a:r>
            <a:r>
              <a:rPr lang="en-US" sz="2000" b="0" dirty="0"/>
              <a:t> -c </a:t>
            </a:r>
            <a:r>
              <a:rPr lang="en-US" sz="2000" b="0" dirty="0" err="1"/>
              <a:t>npt.gro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nvt.gro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nvt.mdp</a:t>
            </a:r>
            <a:r>
              <a:rPr lang="en-US" sz="2000" b="0" dirty="0"/>
              <a:t> -c </a:t>
            </a:r>
            <a:r>
              <a:rPr lang="en-US" sz="2000" b="0" dirty="0" err="1"/>
              <a:t>nvt.gro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pep_eq_solv_2.gro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68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33412F-18C9-B94B-9E28-9AA09916B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Peptide In Cyclohexane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57CF-7960-754C-9432-FE25E1D491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execute protein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pdb2gmx -f KALP-15_princ.pdb -o KALP-15_processed.gro -</a:t>
            </a:r>
            <a:r>
              <a:rPr lang="en-US" sz="2000" b="0" dirty="0" err="1"/>
              <a:t>ignh</a:t>
            </a:r>
            <a:r>
              <a:rPr lang="en-US" sz="2000" b="0" dirty="0"/>
              <a:t> -</a:t>
            </a:r>
            <a:r>
              <a:rPr lang="en-US" sz="2000" b="0" dirty="0" err="1"/>
              <a:t>ter</a:t>
            </a:r>
            <a:r>
              <a:rPr lang="en-US" sz="2000" b="0" dirty="0"/>
              <a:t> -water </a:t>
            </a:r>
            <a:r>
              <a:rPr lang="en-US" sz="2000" b="0" dirty="0" err="1"/>
              <a:t>spc</a:t>
            </a:r>
            <a:endParaRPr lang="en-US" sz="20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put peptide into a cubic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editconf</a:t>
            </a:r>
            <a:r>
              <a:rPr lang="en-US" sz="2000" b="0" dirty="0"/>
              <a:t> -f KALP-15_processed.gro -o </a:t>
            </a:r>
            <a:r>
              <a:rPr lang="en-US" sz="2000" b="0" dirty="0" err="1"/>
              <a:t>peptide_box.gro</a:t>
            </a:r>
            <a:r>
              <a:rPr lang="en-US" sz="2000" b="0" dirty="0"/>
              <a:t> -box 5 5 5 -center 2.5 2.5 2.5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change </a:t>
            </a:r>
            <a:r>
              <a:rPr lang="en-US" dirty="0" err="1"/>
              <a:t>chx.top</a:t>
            </a:r>
            <a:r>
              <a:rPr lang="en-US" dirty="0"/>
              <a:t> into </a:t>
            </a:r>
            <a:r>
              <a:rPr lang="en-US" dirty="0" err="1"/>
              <a:t>chx.itp</a:t>
            </a:r>
            <a:r>
              <a:rPr lang="en-US" dirty="0"/>
              <a:t>, then solvate with </a:t>
            </a:r>
            <a:r>
              <a:rPr lang="en-US" dirty="0" err="1"/>
              <a:t>chx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solvate -</a:t>
            </a:r>
            <a:r>
              <a:rPr lang="en-US" sz="2000" b="0" dirty="0" err="1"/>
              <a:t>cp</a:t>
            </a:r>
            <a:r>
              <a:rPr lang="en-US" sz="2000" b="0" dirty="0"/>
              <a:t> </a:t>
            </a:r>
            <a:r>
              <a:rPr lang="en-US" sz="2000" b="0" dirty="0" err="1"/>
              <a:t>peptide_box.gro</a:t>
            </a:r>
            <a:r>
              <a:rPr lang="en-US" sz="2000" b="0" dirty="0"/>
              <a:t> -</a:t>
            </a:r>
            <a:r>
              <a:rPr lang="en-US" sz="2000" b="0" dirty="0" err="1"/>
              <a:t>cs</a:t>
            </a:r>
            <a:r>
              <a:rPr lang="en-US" sz="2000" b="0" dirty="0"/>
              <a:t> </a:t>
            </a:r>
            <a:r>
              <a:rPr lang="en-US" sz="2000" b="0" dirty="0" err="1"/>
              <a:t>chx.gro</a:t>
            </a:r>
            <a:r>
              <a:rPr lang="en-US" sz="2000" b="0" dirty="0"/>
              <a:t> -p </a:t>
            </a:r>
            <a:r>
              <a:rPr lang="en-US" sz="2000" b="0" dirty="0" err="1"/>
              <a:t>topol.top</a:t>
            </a:r>
            <a:r>
              <a:rPr lang="en-US" sz="2000" b="0" dirty="0"/>
              <a:t> -o </a:t>
            </a:r>
            <a:r>
              <a:rPr lang="en-US" sz="2000" b="0" dirty="0" err="1"/>
              <a:t>pep_chx.gro</a:t>
            </a:r>
            <a:endParaRPr lang="en-US" sz="2000" b="0" dirty="0"/>
          </a:p>
          <a:p>
            <a:pPr marL="0" indent="0">
              <a:buNone/>
            </a:pP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24416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AFDE1-40C0-494B-AD23-62EE01FAE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Peptide In Cyclohexane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8F1E-A19E-A84F-8290-797F87A46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err="1"/>
              <a:t>vdwradii.dat</a:t>
            </a:r>
            <a:r>
              <a:rPr lang="en-US" dirty="0"/>
              <a:t> C = 0.55, expand box and solvate with water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editconf</a:t>
            </a:r>
            <a:r>
              <a:rPr lang="en-US" sz="2000" b="0" dirty="0"/>
              <a:t> -f </a:t>
            </a:r>
            <a:r>
              <a:rPr lang="en-US" sz="2000" b="0" dirty="0" err="1"/>
              <a:t>pep_chx.gro</a:t>
            </a:r>
            <a:r>
              <a:rPr lang="en-US" sz="2000" b="0" dirty="0"/>
              <a:t> -o </a:t>
            </a:r>
            <a:r>
              <a:rPr lang="en-US" sz="2000" b="0" dirty="0" err="1"/>
              <a:t>pep_chx_new.gro</a:t>
            </a:r>
            <a:r>
              <a:rPr lang="en-US" sz="2000" b="0" dirty="0"/>
              <a:t> -box 5 5 10 -center 2.5 2.5 2.5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solvate -</a:t>
            </a:r>
            <a:r>
              <a:rPr lang="en-US" sz="2000" b="0" dirty="0" err="1"/>
              <a:t>cp</a:t>
            </a:r>
            <a:r>
              <a:rPr lang="en-US" sz="2000" b="0" dirty="0"/>
              <a:t> </a:t>
            </a:r>
            <a:r>
              <a:rPr lang="en-US" sz="2000" b="0" dirty="0" err="1"/>
              <a:t>pep_chx_new.gro</a:t>
            </a:r>
            <a:r>
              <a:rPr lang="en-US" sz="2000" b="0" dirty="0"/>
              <a:t> -</a:t>
            </a:r>
            <a:r>
              <a:rPr lang="en-US" sz="2000" b="0" dirty="0" err="1"/>
              <a:t>cs</a:t>
            </a:r>
            <a:r>
              <a:rPr lang="en-US" sz="2000" b="0" dirty="0"/>
              <a:t> spc216.gro -p </a:t>
            </a:r>
            <a:r>
              <a:rPr lang="en-US" sz="2000" b="0" dirty="0" err="1"/>
              <a:t>topol.top</a:t>
            </a:r>
            <a:r>
              <a:rPr lang="en-US" sz="2000" b="0" dirty="0"/>
              <a:t> -o </a:t>
            </a:r>
            <a:r>
              <a:rPr lang="en-US" sz="2000" b="0" dirty="0" err="1"/>
              <a:t>pep_solv.gro</a:t>
            </a:r>
            <a:endParaRPr lang="en-US" sz="20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add ions to peptide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</a:t>
            </a:r>
            <a:r>
              <a:rPr lang="en-US" sz="2000" b="0" dirty="0" err="1"/>
              <a:t>ions.mdp</a:t>
            </a:r>
            <a:r>
              <a:rPr lang="en-US" sz="2000" b="0" dirty="0"/>
              <a:t> -c </a:t>
            </a:r>
            <a:r>
              <a:rPr lang="en-US" sz="2000" b="0" dirty="0" err="1"/>
              <a:t>pep_solv.gro</a:t>
            </a:r>
            <a:r>
              <a:rPr lang="en-US" sz="2000" b="0" dirty="0"/>
              <a:t> -p </a:t>
            </a:r>
            <a:r>
              <a:rPr lang="en-US" sz="2000" b="0" dirty="0" err="1"/>
              <a:t>topol.top</a:t>
            </a:r>
            <a:r>
              <a:rPr lang="en-US" sz="2000" b="0" dirty="0"/>
              <a:t> -o </a:t>
            </a:r>
            <a:r>
              <a:rPr lang="en-US" sz="2000" b="0" dirty="0" err="1"/>
              <a:t>ions.tpr</a:t>
            </a:r>
            <a:endParaRPr lang="en-US" sz="2000" b="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genion</a:t>
            </a:r>
            <a:r>
              <a:rPr lang="en-US" sz="2000" b="0" dirty="0"/>
              <a:t> -s </a:t>
            </a:r>
            <a:r>
              <a:rPr lang="en-US" sz="2000" b="0" dirty="0" err="1"/>
              <a:t>ions.tpr</a:t>
            </a:r>
            <a:r>
              <a:rPr lang="en-US" sz="2000" b="0" dirty="0"/>
              <a:t> -o </a:t>
            </a:r>
            <a:r>
              <a:rPr lang="en-US" sz="2000" b="0" dirty="0" err="1"/>
              <a:t>pep_solv_ions.gro</a:t>
            </a:r>
            <a:r>
              <a:rPr lang="en-US" sz="2000" b="0" dirty="0"/>
              <a:t> -p </a:t>
            </a:r>
            <a:r>
              <a:rPr lang="en-US" sz="2000" b="0" dirty="0" err="1"/>
              <a:t>topol.top</a:t>
            </a:r>
            <a:r>
              <a:rPr lang="en-US" sz="2000" b="0" dirty="0"/>
              <a:t> -</a:t>
            </a:r>
            <a:r>
              <a:rPr lang="en-US" sz="2000" b="0" dirty="0" err="1"/>
              <a:t>pname</a:t>
            </a:r>
            <a:r>
              <a:rPr lang="en-US" sz="2000" b="0" dirty="0"/>
              <a:t> NA -</a:t>
            </a:r>
            <a:r>
              <a:rPr lang="en-US" sz="2000" b="0" dirty="0" err="1"/>
              <a:t>nname</a:t>
            </a:r>
            <a:r>
              <a:rPr lang="en-US" sz="2000" b="0" dirty="0"/>
              <a:t> CL -neutral</a:t>
            </a:r>
          </a:p>
        </p:txBody>
      </p:sp>
    </p:spTree>
    <p:extLst>
      <p:ext uri="{BB962C8B-B14F-4D97-AF65-F5344CB8AC3E}">
        <p14:creationId xmlns:p14="http://schemas.microsoft.com/office/powerpoint/2010/main" val="2375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A1064-D7F1-DC42-B482-84E273411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Biphasic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10036-1EE1-0A4A-A64C-1EF9DDFCD9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7870" y="2412050"/>
            <a:ext cx="5157014" cy="4445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0BB64-55AB-8846-937A-7E42F6EE2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a box filled with water and cyclohexane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insert-molecules -ci </a:t>
            </a:r>
            <a:r>
              <a:rPr lang="en-US" sz="2000" b="0" dirty="0" err="1"/>
              <a:t>chx.gro</a:t>
            </a:r>
            <a:r>
              <a:rPr lang="en-US" sz="2000" b="0" dirty="0"/>
              <a:t> -nmol 1200 -box 5 5 5 -o </a:t>
            </a:r>
            <a:r>
              <a:rPr lang="en-US" sz="2000" b="0" dirty="0" err="1"/>
              <a:t>chx_box.gro</a:t>
            </a:r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3E788-8FD4-B84F-ABA9-1386CC599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321678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8B6B8-1EA8-4C4B-B9E1-C6C801AE2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Peptide In Cyclohexane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B8DF-96A2-8B4C-9E34-07E28C366A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force to PME, equilibrate the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em.mdp</a:t>
            </a:r>
            <a:r>
              <a:rPr lang="en-US" sz="2000" b="0" dirty="0"/>
              <a:t> -c </a:t>
            </a:r>
            <a:r>
              <a:rPr lang="en-US" sz="2000" b="0" dirty="0" err="1"/>
              <a:t>pep_solv_ions.gro</a:t>
            </a:r>
            <a:r>
              <a:rPr lang="en-US" sz="2000" b="0" dirty="0"/>
              <a:t> -p </a:t>
            </a:r>
            <a:r>
              <a:rPr lang="en-US" sz="2000" b="0" dirty="0" err="1"/>
              <a:t>topol.top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npt.gro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npt.mdp</a:t>
            </a:r>
            <a:r>
              <a:rPr lang="en-US" sz="2000" b="0" dirty="0"/>
              <a:t> -c </a:t>
            </a:r>
            <a:r>
              <a:rPr lang="en-US" sz="2000" b="0" dirty="0" err="1"/>
              <a:t>npt.gro</a:t>
            </a:r>
            <a:r>
              <a:rPr lang="en-US" sz="2000" b="0" dirty="0"/>
              <a:t> -p </a:t>
            </a:r>
            <a:r>
              <a:rPr lang="en-US" sz="2000" b="0" dirty="0" err="1"/>
              <a:t>topol.top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nvt.gro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nvt.mdp</a:t>
            </a:r>
            <a:r>
              <a:rPr lang="en-US" sz="2000" b="0" dirty="0"/>
              <a:t> -c </a:t>
            </a:r>
            <a:r>
              <a:rPr lang="en-US" sz="2000" b="0" dirty="0" err="1"/>
              <a:t>nvt.gro</a:t>
            </a:r>
            <a:r>
              <a:rPr lang="en-US" sz="2000" b="0" dirty="0"/>
              <a:t> -p </a:t>
            </a:r>
            <a:r>
              <a:rPr lang="en-US" sz="2000" b="0" dirty="0" err="1"/>
              <a:t>topol.top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pep_eq_solv_2.gro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5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26F852-F83A-4241-B030-4E615CA5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1" y="795807"/>
            <a:ext cx="6600825" cy="569068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09C17-5396-E240-BBBB-5A0AFE8CE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Peptide In Cyclohexane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0C12B-5138-3D41-81F2-96579C906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Compare – after solvation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D2BB2-AA0E-D045-9798-56D28E1F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434405"/>
            <a:ext cx="5191126" cy="44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E6A3D7-E810-CD48-8448-B5B6CF01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71510"/>
            <a:ext cx="7967335" cy="6868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88E45-0D54-F543-B190-5620AD2E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5" y="990786"/>
            <a:ext cx="6533824" cy="5632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E01D-D55A-6244-A398-8688D56A4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Compare – after equilibration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B64FF8-9479-C043-8503-5AF82FDDA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Peptide In Cyclohexane </a:t>
            </a:r>
          </a:p>
        </p:txBody>
      </p:sp>
    </p:spTree>
    <p:extLst>
      <p:ext uri="{BB962C8B-B14F-4D97-AF65-F5344CB8AC3E}">
        <p14:creationId xmlns:p14="http://schemas.microsoft.com/office/powerpoint/2010/main" val="183715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00593-8465-404E-A192-4EAE739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3" y="1730667"/>
            <a:ext cx="4271537" cy="427153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E01D-D55A-6244-A398-8688D56A4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Compare – MD run for 10 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B64FF8-9479-C043-8503-5AF82FDDA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Peptide In Cyclohexane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BF7CA-F06A-7946-9639-A08B89D0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44" y="861927"/>
            <a:ext cx="5407102" cy="54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DA67B-4192-274D-B51B-6F2046D6E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Biphasic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5F10-58C6-5140-9890-660C2DF0F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equilibrate with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npt</a:t>
            </a:r>
            <a:r>
              <a:rPr lang="en-US" dirty="0"/>
              <a:t> </a:t>
            </a:r>
            <a:r>
              <a:rPr lang="en-US" dirty="0" err="1"/>
              <a:t>nvt</a:t>
            </a:r>
            <a:r>
              <a:rPr lang="en-US" dirty="0"/>
              <a:t>, change all force to Cut-off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em.mdp</a:t>
            </a:r>
            <a:r>
              <a:rPr lang="en-US" sz="2000" b="0" dirty="0"/>
              <a:t> -c </a:t>
            </a:r>
            <a:r>
              <a:rPr lang="en-US" sz="2000" b="0" dirty="0" err="1"/>
              <a:t>chx_box.gro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npt.gro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npt.mdp</a:t>
            </a:r>
            <a:r>
              <a:rPr lang="en-US" sz="2000" b="0" dirty="0"/>
              <a:t> -c </a:t>
            </a:r>
            <a:r>
              <a:rPr lang="en-US" sz="2000" b="0" dirty="0" err="1"/>
              <a:t>npt.gro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nvt.gro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nvt.mdp</a:t>
            </a:r>
            <a:r>
              <a:rPr lang="en-US" sz="2000" b="0" dirty="0"/>
              <a:t> -c </a:t>
            </a:r>
            <a:r>
              <a:rPr lang="en-US" sz="2000" b="0" dirty="0" err="1"/>
              <a:t>nvt.gro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chx_eq_box.gro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343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976586-6BF4-3A4E-8FED-6E3C1927A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Biphasic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D9E83-3B3D-604F-8787-8BA06D596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 the box in case molecules are wrapped across z direction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err="1"/>
              <a:t>gmx_mpi</a:t>
            </a:r>
            <a:r>
              <a:rPr lang="en-US" b="0" dirty="0"/>
              <a:t> </a:t>
            </a:r>
            <a:r>
              <a:rPr lang="en-US" b="0" dirty="0" err="1"/>
              <a:t>trjconv</a:t>
            </a:r>
            <a:r>
              <a:rPr lang="en-US" b="0" dirty="0"/>
              <a:t> -f </a:t>
            </a:r>
            <a:r>
              <a:rPr lang="en-US" b="0" dirty="0" err="1"/>
              <a:t>chx_eq_box.gro</a:t>
            </a:r>
            <a:r>
              <a:rPr lang="en-US" b="0" dirty="0"/>
              <a:t> -o </a:t>
            </a:r>
            <a:r>
              <a:rPr lang="en-US" b="0" dirty="0" err="1"/>
              <a:t>pbcfix.gro</a:t>
            </a:r>
            <a:r>
              <a:rPr lang="en-US" b="0" dirty="0"/>
              <a:t> -</a:t>
            </a:r>
            <a:r>
              <a:rPr lang="en-US" b="0" dirty="0" err="1"/>
              <a:t>pbc</a:t>
            </a:r>
            <a:r>
              <a:rPr lang="en-US" b="0" dirty="0"/>
              <a:t> whole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err="1"/>
              <a:t>vdwradii.dat</a:t>
            </a:r>
            <a:r>
              <a:rPr lang="en-US" dirty="0"/>
              <a:t> C = 0.55, then expand box and solvate with water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err="1"/>
              <a:t>gmx_mpi</a:t>
            </a:r>
            <a:r>
              <a:rPr lang="en-US" b="0" dirty="0"/>
              <a:t> </a:t>
            </a:r>
            <a:r>
              <a:rPr lang="en-US" b="0" dirty="0" err="1"/>
              <a:t>editconf</a:t>
            </a:r>
            <a:r>
              <a:rPr lang="en-US" b="0" dirty="0"/>
              <a:t> -f </a:t>
            </a:r>
            <a:r>
              <a:rPr lang="en-US" b="0" dirty="0" err="1"/>
              <a:t>pbcfix.gro</a:t>
            </a:r>
            <a:r>
              <a:rPr lang="en-US" b="0" dirty="0"/>
              <a:t> -o </a:t>
            </a:r>
            <a:r>
              <a:rPr lang="en-US" b="0" dirty="0" err="1"/>
              <a:t>chx_newbox.gro</a:t>
            </a:r>
            <a:r>
              <a:rPr lang="en-US" b="0" dirty="0"/>
              <a:t> -box 5.80691 5.80691 11.61382</a:t>
            </a:r>
          </a:p>
          <a:p>
            <a:pPr marL="0" indent="0">
              <a:buNone/>
            </a:pPr>
            <a:r>
              <a:rPr lang="zh-CN" altLang="en-US" b="0" dirty="0"/>
              <a:t>                                         </a:t>
            </a:r>
            <a:r>
              <a:rPr lang="en-US" b="0" dirty="0"/>
              <a:t>-center 2.903455 2.903455 2.903455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err="1"/>
              <a:t>gmx_mpi</a:t>
            </a:r>
            <a:r>
              <a:rPr lang="en-US" b="0" dirty="0"/>
              <a:t> solvate -</a:t>
            </a:r>
            <a:r>
              <a:rPr lang="en-US" b="0" dirty="0" err="1"/>
              <a:t>cp</a:t>
            </a:r>
            <a:r>
              <a:rPr lang="en-US" b="0" dirty="0"/>
              <a:t> </a:t>
            </a:r>
            <a:r>
              <a:rPr lang="en-US" b="0" dirty="0" err="1"/>
              <a:t>chx_newbox.gro</a:t>
            </a:r>
            <a:r>
              <a:rPr lang="en-US" b="0" dirty="0"/>
              <a:t> -</a:t>
            </a:r>
            <a:r>
              <a:rPr lang="en-US" b="0" dirty="0" err="1"/>
              <a:t>cs</a:t>
            </a:r>
            <a:r>
              <a:rPr lang="en-US" b="0" dirty="0"/>
              <a:t> spc216.gro -p </a:t>
            </a:r>
            <a:r>
              <a:rPr lang="en-US" b="0" dirty="0" err="1"/>
              <a:t>chx.top</a:t>
            </a:r>
            <a:r>
              <a:rPr lang="en-US" b="0" dirty="0"/>
              <a:t> -o </a:t>
            </a:r>
            <a:r>
              <a:rPr lang="en-US" b="0" dirty="0" err="1"/>
              <a:t>chx_solv.gro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393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BEB8B7-208E-224A-B0FD-601E57B50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Biphasic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CFAA7-8890-024F-95B8-853CF102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93" y="677731"/>
            <a:ext cx="5333999" cy="4636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94D0-30E7-A44A-8FBC-728482D5A7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switch force to PME, equilibrate the system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em.mdp</a:t>
            </a:r>
            <a:r>
              <a:rPr lang="en-US" sz="2000" b="0" dirty="0"/>
              <a:t> -c </a:t>
            </a:r>
            <a:r>
              <a:rPr lang="en-US" sz="2000" b="0" dirty="0" err="1"/>
              <a:t>chx_solv.gro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npt.gro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npt.mdp</a:t>
            </a:r>
            <a:r>
              <a:rPr lang="en-US" sz="2000" b="0" dirty="0"/>
              <a:t> -c </a:t>
            </a:r>
            <a:r>
              <a:rPr lang="en-US" sz="2000" b="0" dirty="0" err="1"/>
              <a:t>npt.gro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nvt.gro</a:t>
            </a: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 </a:t>
            </a:r>
            <a:r>
              <a:rPr lang="en-US" sz="2000" b="0" dirty="0" err="1"/>
              <a:t>grompp</a:t>
            </a:r>
            <a:r>
              <a:rPr lang="en-US" sz="2000" b="0" dirty="0"/>
              <a:t> -f ./</a:t>
            </a:r>
            <a:r>
              <a:rPr lang="en-US" sz="2000" b="0" dirty="0" err="1"/>
              <a:t>mdp_files</a:t>
            </a:r>
            <a:r>
              <a:rPr lang="en-US" sz="2000" b="0" dirty="0"/>
              <a:t>/</a:t>
            </a:r>
            <a:r>
              <a:rPr lang="en-US" sz="2000" b="0" dirty="0" err="1"/>
              <a:t>nvt.mdp</a:t>
            </a:r>
            <a:r>
              <a:rPr lang="en-US" sz="2000" b="0" dirty="0"/>
              <a:t> -c </a:t>
            </a:r>
            <a:r>
              <a:rPr lang="en-US" sz="2000" b="0" dirty="0" err="1"/>
              <a:t>nvt.gro</a:t>
            </a:r>
            <a:r>
              <a:rPr lang="en-US" sz="2000" b="0" dirty="0"/>
              <a:t> -p </a:t>
            </a:r>
            <a:r>
              <a:rPr lang="en-US" sz="2000" b="0" dirty="0" err="1"/>
              <a:t>chx.top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/>
              <a:t>gmx_mpi</a:t>
            </a:r>
            <a:r>
              <a:rPr lang="en-US" sz="2000" b="0" dirty="0"/>
              <a:t>	</a:t>
            </a:r>
            <a:r>
              <a:rPr lang="en-US" sz="2000" b="0" dirty="0" err="1"/>
              <a:t>mdrun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mv </a:t>
            </a:r>
            <a:r>
              <a:rPr lang="en-US" sz="2000" b="0" dirty="0" err="1"/>
              <a:t>confout.gro</a:t>
            </a:r>
            <a:r>
              <a:rPr lang="en-US" sz="2000" b="0" dirty="0"/>
              <a:t> </a:t>
            </a:r>
            <a:r>
              <a:rPr lang="en-US" sz="2000" b="0" dirty="0" err="1"/>
              <a:t>chx_eq_solv.gro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639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17818-5375-B846-A635-6839A50D9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Biphasic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E14BE-FEAD-FA40-9B70-B53F21D0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0ED0-DA28-F343-AE51-AC084C164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Scaling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9167A-2741-9A44-BA14-D805ED71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88314"/>
              </p:ext>
            </p:extLst>
          </p:nvPr>
        </p:nvGraphicFramePr>
        <p:xfrm>
          <a:off x="2032000" y="2838921"/>
          <a:ext cx="8128000" cy="2615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9136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46220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1909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3881627"/>
                    </a:ext>
                  </a:extLst>
                </a:gridCol>
              </a:tblGrid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Walkers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MPI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ns/day/walker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ns/day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6997"/>
                  </a:ext>
                </a:extLst>
              </a:tr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73.089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9405"/>
                  </a:ext>
                </a:extLst>
              </a:tr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19.360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77.440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83060"/>
                  </a:ext>
                </a:extLst>
              </a:tr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84.318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4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17818-5375-B846-A635-6839A50D9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Biphasic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E14BE-FEAD-FA40-9B70-B53F21D0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nodes, but </a:t>
            </a:r>
            <a:r>
              <a:rPr lang="en-US" altLang="zh-CN" dirty="0" err="1"/>
              <a:t>fourierspacing</a:t>
            </a:r>
            <a:r>
              <a:rPr lang="en-US" altLang="zh-CN" dirty="0"/>
              <a:t> = 0.26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0ED0-DA28-F343-AE51-AC084C164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Scaling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9167A-2741-9A44-BA14-D805ED71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9223"/>
              </p:ext>
            </p:extLst>
          </p:nvPr>
        </p:nvGraphicFramePr>
        <p:xfrm>
          <a:off x="2032000" y="2838921"/>
          <a:ext cx="8128000" cy="26152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9136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46220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1909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3881627"/>
                    </a:ext>
                  </a:extLst>
                </a:gridCol>
              </a:tblGrid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Walkers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MPI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ns/day/walker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ns/day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6997"/>
                  </a:ext>
                </a:extLst>
              </a:tr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9405"/>
                  </a:ext>
                </a:extLst>
              </a:tr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83060"/>
                  </a:ext>
                </a:extLst>
              </a:tr>
              <a:tr h="65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5F4C6-A5CC-484E-A71C-EDE09AE80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Biphasic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D611-D9C1-6749-BCF1-C22DCDE2CC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57" y="1523957"/>
            <a:ext cx="10929485" cy="438658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Density plot along z axis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B4514-B6D4-3248-9177-0A183861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190" y="2123064"/>
            <a:ext cx="5892180" cy="3908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A7A369-4C9D-8942-91A7-957322FC0705}"/>
              </a:ext>
            </a:extLst>
          </p:cNvPr>
          <p:cNvSpPr txBox="1"/>
          <p:nvPr/>
        </p:nvSpPr>
        <p:spPr>
          <a:xfrm>
            <a:off x="631257" y="3166044"/>
            <a:ext cx="414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water molecules at the bottom of the box and some </a:t>
            </a:r>
            <a:r>
              <a:rPr lang="en-US" dirty="0" err="1"/>
              <a:t>chx</a:t>
            </a:r>
            <a:r>
              <a:rPr lang="en-US" dirty="0"/>
              <a:t> at the top. This may caused by the periodic boundary.</a:t>
            </a:r>
          </a:p>
        </p:txBody>
      </p:sp>
    </p:spTree>
    <p:extLst>
      <p:ext uri="{BB962C8B-B14F-4D97-AF65-F5344CB8AC3E}">
        <p14:creationId xmlns:p14="http://schemas.microsoft.com/office/powerpoint/2010/main" val="247974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C8E120-3C0E-7A48-A05D-2005E51D4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Peptide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Water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2E50-BE61-1048-A367-30BFE615D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a box filled with water and cyclohexane</a:t>
            </a:r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insert-molecules -ci </a:t>
            </a:r>
            <a:r>
              <a:rPr lang="en-US" sz="1800" b="0" dirty="0" err="1"/>
              <a:t>chx.gro</a:t>
            </a:r>
            <a:r>
              <a:rPr lang="en-US" sz="1800" b="0" dirty="0"/>
              <a:t> -nmol 1200 -box 5 5 5 -o </a:t>
            </a:r>
            <a:r>
              <a:rPr lang="en-US" sz="1800" b="0" dirty="0" err="1"/>
              <a:t>chx_box.gro</a:t>
            </a:r>
            <a:endParaRPr lang="en-US" sz="1800" b="0" dirty="0"/>
          </a:p>
          <a:p>
            <a:pPr marL="0" indent="0">
              <a:buNone/>
            </a:pPr>
            <a:endParaRPr lang="en-US" sz="1000" b="0" dirty="0"/>
          </a:p>
          <a:p>
            <a:pPr marL="0" indent="0">
              <a:buNone/>
            </a:pPr>
            <a:r>
              <a:rPr lang="en-US" dirty="0"/>
              <a:t>equilibrate with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npt</a:t>
            </a:r>
            <a:r>
              <a:rPr lang="en-US" dirty="0"/>
              <a:t> </a:t>
            </a:r>
            <a:r>
              <a:rPr lang="en-US" dirty="0" err="1"/>
              <a:t>nvt</a:t>
            </a:r>
            <a:r>
              <a:rPr lang="en-US" dirty="0"/>
              <a:t>, change all force to Cut-off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./</a:t>
            </a:r>
            <a:r>
              <a:rPr lang="en-US" sz="1800" b="0" dirty="0" err="1"/>
              <a:t>mdp_files</a:t>
            </a:r>
            <a:r>
              <a:rPr lang="en-US" sz="1800" b="0" dirty="0"/>
              <a:t>/</a:t>
            </a:r>
            <a:r>
              <a:rPr lang="en-US" sz="1800" b="0" dirty="0" err="1"/>
              <a:t>em.mdp</a:t>
            </a:r>
            <a:r>
              <a:rPr lang="en-US" sz="1800" b="0" dirty="0"/>
              <a:t> -c </a:t>
            </a:r>
            <a:r>
              <a:rPr lang="en-US" sz="1800" b="0" dirty="0" err="1"/>
              <a:t>chx_box.gro</a:t>
            </a:r>
            <a:r>
              <a:rPr lang="en-US" sz="1800" b="0" dirty="0"/>
              <a:t> -p </a:t>
            </a:r>
            <a:r>
              <a:rPr lang="en-US" sz="1800" b="0" dirty="0" err="1"/>
              <a:t>chx.top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	</a:t>
            </a:r>
            <a:r>
              <a:rPr lang="en-US" sz="1800" b="0" dirty="0" err="1"/>
              <a:t>mdrun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mv </a:t>
            </a:r>
            <a:r>
              <a:rPr lang="en-US" sz="1800" b="0" dirty="0" err="1"/>
              <a:t>confout.gro</a:t>
            </a:r>
            <a:r>
              <a:rPr lang="en-US" sz="1800" b="0" dirty="0"/>
              <a:t> </a:t>
            </a:r>
            <a:r>
              <a:rPr lang="en-US" sz="1800" b="0" dirty="0" err="1"/>
              <a:t>npt.gro</a:t>
            </a:r>
            <a:endParaRPr lang="en-US" sz="1800" b="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./</a:t>
            </a:r>
            <a:r>
              <a:rPr lang="en-US" sz="1800" b="0" dirty="0" err="1"/>
              <a:t>mdp_files</a:t>
            </a:r>
            <a:r>
              <a:rPr lang="en-US" sz="1800" b="0" dirty="0"/>
              <a:t>/</a:t>
            </a:r>
            <a:r>
              <a:rPr lang="en-US" sz="1800" b="0" dirty="0" err="1"/>
              <a:t>npt.mdp</a:t>
            </a:r>
            <a:r>
              <a:rPr lang="en-US" sz="1800" b="0" dirty="0"/>
              <a:t> -c </a:t>
            </a:r>
            <a:r>
              <a:rPr lang="en-US" sz="1800" b="0" dirty="0" err="1"/>
              <a:t>npt.gro</a:t>
            </a:r>
            <a:r>
              <a:rPr lang="en-US" sz="1800" b="0" dirty="0"/>
              <a:t> -p </a:t>
            </a:r>
            <a:r>
              <a:rPr lang="en-US" sz="1800" b="0" dirty="0" err="1"/>
              <a:t>chx.top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	</a:t>
            </a:r>
            <a:r>
              <a:rPr lang="en-US" sz="1800" b="0" dirty="0" err="1"/>
              <a:t>mdrun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mv </a:t>
            </a:r>
            <a:r>
              <a:rPr lang="en-US" sz="1800" b="0" dirty="0" err="1"/>
              <a:t>confout.gro</a:t>
            </a:r>
            <a:r>
              <a:rPr lang="en-US" sz="1800" b="0" dirty="0"/>
              <a:t> </a:t>
            </a:r>
            <a:r>
              <a:rPr lang="en-US" sz="1800" b="0" dirty="0" err="1"/>
              <a:t>nvt.gro</a:t>
            </a:r>
            <a:endParaRPr lang="en-US" sz="1800" b="0" dirty="0"/>
          </a:p>
          <a:p>
            <a:pPr marL="0" indent="0">
              <a:buNone/>
            </a:pPr>
            <a:endParaRPr lang="en-US" sz="10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 </a:t>
            </a:r>
            <a:r>
              <a:rPr lang="en-US" sz="1800" b="0" dirty="0" err="1"/>
              <a:t>grompp</a:t>
            </a:r>
            <a:r>
              <a:rPr lang="en-US" sz="1800" b="0" dirty="0"/>
              <a:t> -f ./</a:t>
            </a:r>
            <a:r>
              <a:rPr lang="en-US" sz="1800" b="0" dirty="0" err="1"/>
              <a:t>mdp_files</a:t>
            </a:r>
            <a:r>
              <a:rPr lang="en-US" sz="1800" b="0" dirty="0"/>
              <a:t>/</a:t>
            </a:r>
            <a:r>
              <a:rPr lang="en-US" sz="1800" b="0" dirty="0" err="1"/>
              <a:t>nvt.mdp</a:t>
            </a:r>
            <a:r>
              <a:rPr lang="en-US" sz="1800" b="0" dirty="0"/>
              <a:t> -c </a:t>
            </a:r>
            <a:r>
              <a:rPr lang="en-US" sz="1800" b="0" dirty="0" err="1"/>
              <a:t>nvt.gro</a:t>
            </a:r>
            <a:r>
              <a:rPr lang="en-US" sz="1800" b="0" dirty="0"/>
              <a:t> -p </a:t>
            </a:r>
            <a:r>
              <a:rPr lang="en-US" sz="1800" b="0" dirty="0" err="1"/>
              <a:t>chx.top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</a:t>
            </a:r>
            <a:r>
              <a:rPr lang="en-US" sz="1800" b="0" dirty="0" err="1"/>
              <a:t>gmx_mpi</a:t>
            </a:r>
            <a:r>
              <a:rPr lang="en-US" sz="1800" b="0" dirty="0"/>
              <a:t>	</a:t>
            </a:r>
            <a:r>
              <a:rPr lang="en-US" sz="1800" b="0" dirty="0" err="1"/>
              <a:t>mdrun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	mv </a:t>
            </a:r>
            <a:r>
              <a:rPr lang="en-US" sz="1800" b="0" dirty="0" err="1"/>
              <a:t>confout.gro</a:t>
            </a:r>
            <a:r>
              <a:rPr lang="en-US" sz="1800" b="0" dirty="0"/>
              <a:t> </a:t>
            </a:r>
            <a:r>
              <a:rPr lang="en-US" sz="1800" b="0" dirty="0" err="1"/>
              <a:t>chx_eq_box.gro</a:t>
            </a:r>
            <a:endParaRPr lang="en-US" sz="1800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68107"/>
      </p:ext>
    </p:extLst>
  </p:cSld>
  <p:clrMapOvr>
    <a:masterClrMapping/>
  </p:clrMapOvr>
</p:sld>
</file>

<file path=ppt/theme/theme1.xml><?xml version="1.0" encoding="utf-8"?>
<a:theme xmlns:a="http://schemas.openxmlformats.org/drawingml/2006/main" name="UW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" id="{DBBE23F9-E241-D949-8C49-63458A187270}" vid="{1759DF12-2FCE-2D4E-9D58-295D2D55F582}"/>
    </a:ext>
  </a:extLst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1New1" id="{15EA7CEC-4138-4945-991C-D00F34FDE552}" vid="{23563B69-BE8D-F94F-AE0C-302BCE9F1679}"/>
    </a:ext>
  </a:extLst>
</a:theme>
</file>

<file path=ppt/theme/theme3.xml><?xml version="1.0" encoding="utf-8"?>
<a:theme xmlns:a="http://schemas.openxmlformats.org/drawingml/2006/main" name="2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Template_1New1" id="{15EA7CEC-4138-4945-991C-D00F34FDE552}" vid="{23563B69-BE8D-F94F-AE0C-302BCE9F16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</Template>
  <TotalTime>618</TotalTime>
  <Words>281</Words>
  <Application>Microsoft Macintosh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Encode Sans Normal Black</vt:lpstr>
      <vt:lpstr>Open Sans</vt:lpstr>
      <vt:lpstr>Open Sans Light</vt:lpstr>
      <vt:lpstr>Uni Sans Regular</vt:lpstr>
      <vt:lpstr>Arial</vt:lpstr>
      <vt:lpstr>Calibri</vt:lpstr>
      <vt:lpstr>Lucida Grande</vt:lpstr>
      <vt:lpstr>UW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Kailei Liu</dc:creator>
  <cp:lastModifiedBy>Kailei Liu</cp:lastModifiedBy>
  <cp:revision>29</cp:revision>
  <dcterms:created xsi:type="dcterms:W3CDTF">2019-03-15T10:35:54Z</dcterms:created>
  <dcterms:modified xsi:type="dcterms:W3CDTF">2019-03-21T23:38:50Z</dcterms:modified>
</cp:coreProperties>
</file>