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8"/>
  </p:notesMasterIdLst>
  <p:sldIdLst>
    <p:sldId id="256" r:id="rId3"/>
    <p:sldId id="257" r:id="rId4"/>
    <p:sldId id="259" r:id="rId5"/>
    <p:sldId id="258" r:id="rId6"/>
    <p:sldId id="260" r:id="rId7"/>
    <p:sldId id="265" r:id="rId8"/>
    <p:sldId id="261" r:id="rId9"/>
    <p:sldId id="262" r:id="rId10"/>
    <p:sldId id="263" r:id="rId11"/>
    <p:sldId id="282" r:id="rId12"/>
    <p:sldId id="266" r:id="rId13"/>
    <p:sldId id="281" r:id="rId14"/>
    <p:sldId id="267" r:id="rId15"/>
    <p:sldId id="270" r:id="rId16"/>
    <p:sldId id="272" r:id="rId17"/>
    <p:sldId id="271" r:id="rId18"/>
    <p:sldId id="268" r:id="rId19"/>
    <p:sldId id="269" r:id="rId20"/>
    <p:sldId id="273" r:id="rId21"/>
    <p:sldId id="276" r:id="rId22"/>
    <p:sldId id="275" r:id="rId23"/>
    <p:sldId id="274" r:id="rId24"/>
    <p:sldId id="279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2F4"/>
    <a:srgbClr val="7BE5FF"/>
    <a:srgbClr val="92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9"/>
    <p:restoredTop sz="80872"/>
  </p:normalViewPr>
  <p:slideViewPr>
    <p:cSldViewPr snapToGrid="0" snapToObjects="1">
      <p:cViewPr varScale="1">
        <p:scale>
          <a:sx n="77" d="100"/>
          <a:sy n="77" d="100"/>
        </p:scale>
        <p:origin x="2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01D5-2929-2D49-9E34-BDA5AC38E60C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BEF2-5F4B-8045-A725-B6B19E4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this step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Verlet_integration#Velocity_Verlet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</a:t>
            </a:r>
            <a:r>
              <a:rPr lang="en-US" baseline="0" dirty="0" smtClean="0"/>
              <a:t> calculating acceleration ONCE!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1949" y="1513094"/>
            <a:ext cx="7376973" cy="39934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MD:</a:t>
            </a:r>
          </a:p>
          <a:p>
            <a:r>
              <a:rPr lang="en-US" sz="3200" dirty="0"/>
              <a:t>H</a:t>
            </a:r>
            <a:r>
              <a:rPr lang="en-US" sz="3200" dirty="0" smtClean="0"/>
              <a:t>ow to ensure the </a:t>
            </a:r>
            <a:r>
              <a:rPr lang="en-US" sz="3200" i="1" dirty="0" smtClean="0"/>
              <a:t>force field </a:t>
            </a:r>
            <a:r>
              <a:rPr lang="en-US" sz="3200" dirty="0" smtClean="0"/>
              <a:t>is </a:t>
            </a:r>
            <a:r>
              <a:rPr lang="en-US" sz="3200" smtClean="0"/>
              <a:t>with you</a:t>
            </a:r>
          </a:p>
          <a:p>
            <a:endParaRPr lang="en-US" sz="3200" smtClean="0"/>
          </a:p>
          <a:p>
            <a:endParaRPr lang="en-US" sz="3200" dirty="0" smtClean="0"/>
          </a:p>
          <a:p>
            <a:r>
              <a:rPr lang="en-US" sz="2400" dirty="0"/>
              <a:t>Fundamentals of Molecular Simulations</a:t>
            </a:r>
          </a:p>
          <a:p>
            <a:r>
              <a:rPr lang="en-US" sz="2400" dirty="0"/>
              <a:t>Week 4 – 2/1/19</a:t>
            </a:r>
          </a:p>
          <a:p>
            <a:r>
              <a:rPr lang="en-US" sz="1800" dirty="0" smtClean="0"/>
              <a:t>by Josh Smith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5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157922"/>
            <a:ext cx="8184662" cy="411171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Potential function in a classical MD simulation....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7" y="1870178"/>
            <a:ext cx="7026156" cy="3667925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820668" y="2063383"/>
            <a:ext cx="182880" cy="1795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820831" y="4064517"/>
            <a:ext cx="182717" cy="11410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03383" y="2722321"/>
            <a:ext cx="1653036" cy="41117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bonded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03383" y="4373510"/>
            <a:ext cx="1653036" cy="411171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on-bonded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6" y="5743688"/>
            <a:ext cx="8184663" cy="1034433"/>
          </a:xfrm>
          <a:solidFill>
            <a:schemeClr val="bg2"/>
          </a:solidFill>
        </p:spPr>
        <p:txBody>
          <a:bodyPr/>
          <a:lstStyle/>
          <a:p>
            <a:r>
              <a:rPr lang="en-US" b="1" dirty="0" smtClean="0"/>
              <a:t>Fun fact: </a:t>
            </a:r>
            <a:r>
              <a:rPr lang="en-US" dirty="0" smtClean="0"/>
              <a:t>our ES methods extend the potential function experienced by the atoms in our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196118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3992544"/>
            <a:ext cx="7221904" cy="276634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3414533"/>
            <a:ext cx="1249714" cy="56715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Solving equations of motion numerically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148005"/>
            <a:ext cx="8184662" cy="411171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1545458"/>
            <a:ext cx="8134595" cy="211427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32" y="5930353"/>
            <a:ext cx="10414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6" y="5959425"/>
            <a:ext cx="431800" cy="330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89" y="5937743"/>
            <a:ext cx="4572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70" y="5921703"/>
            <a:ext cx="1028700" cy="393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" y="5897544"/>
            <a:ext cx="4953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65156" y="4236342"/>
            <a:ext cx="1640541" cy="1600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31371" y="447318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18409" y="530314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25500" y="536141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65038" y="480560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02772" y="496920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8763" y="465320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92617" y="4236342"/>
            <a:ext cx="1640541" cy="1600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57655" y="456317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39460" y="546298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58295" y="435135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45431" y="527472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40632" y="489973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39708" y="504203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20078" y="423634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84026" y="456577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88208" y="520901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14891" y="439839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66171" y="506333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506194" y="555711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43342" y="490197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38978" y="496920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136339" y="4803758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</p:cNvCxnSpPr>
          <p:nvPr/>
        </p:nvCxnSpPr>
        <p:spPr>
          <a:xfrm flipH="1">
            <a:off x="1578971" y="4633870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807570" y="5560869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161676" y="4996848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67442" y="5494387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437592" y="549140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41722" y="5083133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833589" y="5303141"/>
            <a:ext cx="42581" cy="26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345018" y="4993861"/>
            <a:ext cx="199461" cy="14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696880" y="4586654"/>
            <a:ext cx="291910" cy="10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9547" y="4722740"/>
            <a:ext cx="517124" cy="411171"/>
          </a:xfrm>
        </p:spPr>
        <p:txBody>
          <a:bodyPr/>
          <a:lstStyle/>
          <a:p>
            <a:r>
              <a:rPr lang="en-US" dirty="0" smtClean="0"/>
              <a:t>𝛅t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0641" y="4741408"/>
            <a:ext cx="517124" cy="411171"/>
          </a:xfrm>
        </p:spPr>
        <p:txBody>
          <a:bodyPr/>
          <a:lstStyle/>
          <a:p>
            <a:r>
              <a:rPr lang="en-US" dirty="0"/>
              <a:t>𝛅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930641" y="4039989"/>
            <a:ext cx="3099454" cy="1857555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14533" y="3760937"/>
            <a:ext cx="1422845" cy="411171"/>
          </a:xfrm>
        </p:spPr>
        <p:txBody>
          <a:bodyPr/>
          <a:lstStyle/>
          <a:p>
            <a:pPr algn="ctr"/>
            <a:r>
              <a:rPr lang="en-US"/>
              <a:t>t</a:t>
            </a:r>
            <a:r>
              <a:rPr lang="en-US" smtClean="0"/>
              <a:t>his step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01464" y="3762321"/>
            <a:ext cx="1422845" cy="411171"/>
          </a:xfrm>
        </p:spPr>
        <p:txBody>
          <a:bodyPr/>
          <a:lstStyle/>
          <a:p>
            <a:pPr algn="ctr"/>
            <a:r>
              <a:rPr lang="en-US" dirty="0" smtClean="0"/>
              <a:t>next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37" y="6303912"/>
            <a:ext cx="1028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262094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4641447"/>
            <a:ext cx="7221904" cy="211744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4190035"/>
            <a:ext cx="1249714" cy="45141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180565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44516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 flipV="1">
            <a:off x="6407481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650550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71433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16599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03275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13171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847377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617721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47628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 rot="1878301">
            <a:off x="6631403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2327" y="4712236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300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451791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" idx="4"/>
          </p:cNvCxnSpPr>
          <p:nvPr/>
        </p:nvCxnSpPr>
        <p:spPr>
          <a:xfrm flipH="1">
            <a:off x="6407481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38218" y="590309"/>
            <a:ext cx="3171463" cy="2694950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180565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44516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 flipV="1">
            <a:off x="6407481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650550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71433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16599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03275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13171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847377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617721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47628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 rot="1878301">
            <a:off x="6631403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2327" y="4712236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300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451791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" idx="4"/>
          </p:cNvCxnSpPr>
          <p:nvPr/>
        </p:nvCxnSpPr>
        <p:spPr>
          <a:xfrm flipH="1">
            <a:off x="6407481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8" idx="6"/>
            <a:endCxn id="5" idx="6"/>
          </p:cNvCxnSpPr>
          <p:nvPr/>
        </p:nvCxnSpPr>
        <p:spPr>
          <a:xfrm flipV="1">
            <a:off x="7634398" y="2011593"/>
            <a:ext cx="4892" cy="3018082"/>
          </a:xfrm>
          <a:prstGeom prst="bentConnector3">
            <a:avLst>
              <a:gd name="adj1" fmla="val 168397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3"/>
          <p:cNvSpPr txBox="1">
            <a:spLocks/>
          </p:cNvSpPr>
          <p:nvPr/>
        </p:nvSpPr>
        <p:spPr>
          <a:xfrm>
            <a:off x="7939259" y="3285558"/>
            <a:ext cx="1170017" cy="411171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rescale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903285" y="3270953"/>
            <a:ext cx="2817029" cy="3165147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Add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barostat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  NPT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5073956"/>
            <a:ext cx="3979095" cy="128311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602146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6097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0"/>
          </p:cNvCxnSpPr>
          <p:nvPr/>
        </p:nvCxnSpPr>
        <p:spPr>
          <a:xfrm flipV="1">
            <a:off x="6829062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72131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93014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38180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524856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534752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268958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039302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869209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iangle 18"/>
          <p:cNvSpPr/>
          <p:nvPr/>
        </p:nvSpPr>
        <p:spPr>
          <a:xfrm>
            <a:off x="6647723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90455" y="1694154"/>
            <a:ext cx="139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1.0 </a:t>
            </a:r>
            <a:r>
              <a:rPr lang="en-US" sz="3200" dirty="0" smtClean="0">
                <a:solidFill>
                  <a:schemeClr val="bg2"/>
                </a:solidFill>
              </a:rPr>
              <a:t>bar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97254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61205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24170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067239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88122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33288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519964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529860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264066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034410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864317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 rot="1878301">
            <a:off x="7048092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71694" y="4712236"/>
            <a:ext cx="139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1.1 bar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6868480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4"/>
          </p:cNvCxnSpPr>
          <p:nvPr/>
        </p:nvCxnSpPr>
        <p:spPr>
          <a:xfrm flipH="1">
            <a:off x="6824170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1" idx="6"/>
          </p:cNvCxnSpPr>
          <p:nvPr/>
        </p:nvCxnSpPr>
        <p:spPr>
          <a:xfrm flipV="1">
            <a:off x="8051087" y="2011593"/>
            <a:ext cx="4892" cy="3018082"/>
          </a:xfrm>
          <a:prstGeom prst="bentConnector3">
            <a:avLst>
              <a:gd name="adj1" fmla="val 92684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/>
          <p:cNvSpPr txBox="1">
            <a:spLocks/>
          </p:cNvSpPr>
          <p:nvPr/>
        </p:nvSpPr>
        <p:spPr>
          <a:xfrm>
            <a:off x="7939259" y="3285558"/>
            <a:ext cx="1170017" cy="411171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392888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5937813"/>
            <a:ext cx="7221904" cy="82107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5497975"/>
            <a:ext cx="1249714" cy="42898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763465"/>
            <a:ext cx="8184662" cy="991998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55463"/>
            <a:ext cx="8197114" cy="381008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Why molecular </a:t>
            </a:r>
            <a:r>
              <a:rPr lang="en-US" i="1" dirty="0" smtClean="0">
                <a:solidFill>
                  <a:schemeClr val="accent4">
                    <a:lumMod val="10000"/>
                  </a:schemeClr>
                </a:solidFill>
              </a:rPr>
              <a:t>dynamics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sp. how does it differ from MC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MD basics</a:t>
            </a:r>
            <a:r>
              <a:rPr lang="mr-IN" dirty="0" smtClean="0">
                <a:solidFill>
                  <a:schemeClr val="accent4">
                    <a:lumMod val="10000"/>
                  </a:schemeClr>
                </a:solidFill>
              </a:rPr>
              <a:t>…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Newtonian mechanics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Integrators</a:t>
            </a:r>
          </a:p>
          <a:p>
            <a:r>
              <a:rPr lang="en-US" dirty="0" smtClean="0">
                <a:solidFill>
                  <a:schemeClr val="accent4">
                    <a:lumMod val="90000"/>
                  </a:schemeClr>
                </a:solidFill>
              </a:rPr>
              <a:t>Choosing our ensemble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Other considerations</a:t>
            </a:r>
            <a:r>
              <a:rPr lang="mr-IN" dirty="0" smtClean="0">
                <a:solidFill>
                  <a:schemeClr val="accent4">
                    <a:lumMod val="1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(ergodicity, PBC)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Basic 2D simulations in Python </a:t>
            </a: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7" y="3453652"/>
            <a:ext cx="30353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3308363"/>
            <a:ext cx="4889500" cy="128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251" y="3102015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want: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16" y="3104358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have: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8653" y="4271582"/>
            <a:ext cx="474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7616" y="4294732"/>
            <a:ext cx="760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5163425"/>
            <a:ext cx="2544475" cy="9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7" y="3453652"/>
            <a:ext cx="30353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3308363"/>
            <a:ext cx="4889500" cy="128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251" y="3102015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want: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16" y="3104358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18" y="4919247"/>
            <a:ext cx="1270000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1251" y="4764512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Thankfully: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8653" y="4271582"/>
            <a:ext cx="474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7616" y="4294732"/>
            <a:ext cx="760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978313"/>
            <a:ext cx="8184662" cy="411171"/>
          </a:xfrm>
        </p:spPr>
        <p:txBody>
          <a:bodyPr/>
          <a:lstStyle/>
          <a:p>
            <a:r>
              <a:rPr lang="en-US" dirty="0" smtClean="0"/>
              <a:t>Periodic Boundary Conditions (PBC)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5564" y="3209808"/>
            <a:ext cx="1640541" cy="16002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1779" y="34466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8817" y="42766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5908" y="43348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5446" y="37790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180" y="39426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9171" y="36266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26747" y="37772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 flipH="1">
            <a:off x="3169379" y="36073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97978" y="45343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52084" y="39703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850" y="44678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32130" y="40565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48026" y="5458015"/>
            <a:ext cx="39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this tiny box tell us </a:t>
            </a:r>
            <a:r>
              <a:rPr lang="en-US" smtClean="0"/>
              <a:t>anything </a:t>
            </a:r>
          </a:p>
          <a:p>
            <a:r>
              <a:rPr lang="en-US" dirty="0" smtClean="0"/>
              <a:t>about the macroscopic world??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455589" y="5023413"/>
            <a:ext cx="1640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46300" y="4873472"/>
            <a:ext cx="86453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~5 nm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978313"/>
            <a:ext cx="8184662" cy="411171"/>
          </a:xfrm>
        </p:spPr>
        <p:txBody>
          <a:bodyPr/>
          <a:lstStyle/>
          <a:p>
            <a:r>
              <a:rPr lang="en-US" dirty="0" smtClean="0"/>
              <a:t>Periodic Boundary Conditions (PBC)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5564" y="3209808"/>
            <a:ext cx="1640541" cy="16002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1779" y="34466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8817" y="42766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5908" y="43348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5446" y="37790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180" y="39426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9171" y="36266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26747" y="37772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 flipH="1">
            <a:off x="3169379" y="36073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97978" y="45343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52084" y="39703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850" y="44678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32130" y="40565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5564" y="1616335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21779" y="185317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08817" y="268313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15908" y="274140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55446" y="218559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93180" y="234920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19171" y="203319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26747" y="2183751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3"/>
          </p:cNvCxnSpPr>
          <p:nvPr/>
        </p:nvCxnSpPr>
        <p:spPr>
          <a:xfrm flipH="1">
            <a:off x="3169379" y="2013863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97978" y="2940862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52084" y="237684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57850" y="2874380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32130" y="2463126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55564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21779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8817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15908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55446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93180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19171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26747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3"/>
          </p:cNvCxnSpPr>
          <p:nvPr/>
        </p:nvCxnSpPr>
        <p:spPr>
          <a:xfrm flipH="1">
            <a:off x="3169379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397978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52084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57850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32130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03949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70164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57202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64293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03831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41565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67556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375132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5" idx="3"/>
          </p:cNvCxnSpPr>
          <p:nvPr/>
        </p:nvCxnSpPr>
        <p:spPr>
          <a:xfrm flipH="1">
            <a:off x="4817764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46363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400469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06235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80515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96105" y="3213917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62320" y="345075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49358" y="428071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56449" y="433898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95987" y="378317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33721" y="394678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259712" y="363077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367288" y="3781333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3"/>
          </p:cNvCxnSpPr>
          <p:nvPr/>
        </p:nvCxnSpPr>
        <p:spPr>
          <a:xfrm flipH="1">
            <a:off x="4809920" y="3611445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038519" y="453844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92625" y="3974423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98391" y="4471962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72671" y="406070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3949" y="1617667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70164" y="185450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57202" y="268446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64293" y="274273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3831" y="218692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41565" y="235053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267556" y="203452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75132" y="2185083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1" idx="3"/>
          </p:cNvCxnSpPr>
          <p:nvPr/>
        </p:nvCxnSpPr>
        <p:spPr>
          <a:xfrm flipH="1">
            <a:off x="4817764" y="2015195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46363" y="294219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400469" y="2378173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06235" y="2875712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80515" y="246445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20626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86841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73879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780970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20508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58242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84233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091809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4" idx="3"/>
          </p:cNvCxnSpPr>
          <p:nvPr/>
        </p:nvCxnSpPr>
        <p:spPr>
          <a:xfrm flipH="1">
            <a:off x="1534441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763040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2117146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222912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597192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23293" y="321279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89508" y="344963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76546" y="427959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783637" y="433786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23175" y="378205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60909" y="39456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6900" y="362965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94476" y="3780210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7" idx="3"/>
          </p:cNvCxnSpPr>
          <p:nvPr/>
        </p:nvCxnSpPr>
        <p:spPr>
          <a:xfrm flipH="1">
            <a:off x="1537108" y="3610322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765707" y="453732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119813" y="3973300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225579" y="4470839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599859" y="4059585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5960" y="1615580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692175" y="185241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79213" y="268238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786304" y="274064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25842" y="218484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63576" y="234844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89567" y="203244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097143" y="2182996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0" idx="3"/>
          </p:cNvCxnSpPr>
          <p:nvPr/>
        </p:nvCxnSpPr>
        <p:spPr>
          <a:xfrm flipH="1">
            <a:off x="1539775" y="2013108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1768374" y="2940107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122480" y="2376086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228246" y="2873625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602526" y="2462371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20833" y="1527858"/>
            <a:ext cx="5567423" cy="168195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0832" y="4845727"/>
            <a:ext cx="5567423" cy="167669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139383" y="3211553"/>
            <a:ext cx="1966107" cy="1617725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4775" y="3200868"/>
            <a:ext cx="1966107" cy="163960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060694" y="3314861"/>
            <a:ext cx="2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infinity</a:t>
            </a:r>
            <a:r>
              <a:rPr lang="mr-IN" sz="2400" dirty="0" smtClean="0"/>
              <a:t>…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and beyond?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5654" y="4175648"/>
            <a:ext cx="25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w</a:t>
            </a:r>
            <a:r>
              <a:rPr lang="en-US" dirty="0" smtClean="0"/>
              <a:t>ater NPT)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for the fun part!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250789"/>
            <a:ext cx="8197114" cy="165748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Initialize starting structure (positions, momenta)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Choose force field parameters (QM? Experiment? Both?)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Evolve system according to Newtonian mechanics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forces as we see fit. 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do we actually do it?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1757" y="423188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Together, let’s...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1757" y="4643058"/>
            <a:ext cx="8197114" cy="12091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Check out some simple Python code for MD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Simulate </a:t>
            </a:r>
            <a:r>
              <a:rPr lang="en-US" smtClean="0">
                <a:solidFill>
                  <a:schemeClr val="accent4">
                    <a:lumMod val="10000"/>
                  </a:schemeClr>
                </a:solidFill>
              </a:rPr>
              <a:t>a system of our very own!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MD?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Offers a dynamic evolution of interesting molecular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411" y="240702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2626" y="264386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9664" y="347382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06755" y="353209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6293" y="297628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84027" y="313988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10018" y="282388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4341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0556" y="455782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17594" y="538778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24685" y="544605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64223" y="489024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1957" y="5053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7948" y="473784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1802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6840" y="46478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38645" y="55476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7480" y="443599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44616" y="535936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39817" y="498437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893" y="512667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19263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83211" y="465041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87393" y="529365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14076" y="448303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65356" y="514797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05379" y="564175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42527" y="498661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03007" y="240925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9222" y="264609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56260" y="347605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63351" y="35343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202889" y="29785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45688" y="30457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66614" y="28261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59603" y="241148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125818" y="26483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12856" y="347828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19947" y="353655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59485" y="298074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7804" y="30457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4913" y="299869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10" idx="6"/>
          </p:cNvCxnSpPr>
          <p:nvPr/>
        </p:nvCxnSpPr>
        <p:spPr>
          <a:xfrm flipV="1">
            <a:off x="2372285" y="3118596"/>
            <a:ext cx="181536" cy="11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20134" y="2926252"/>
            <a:ext cx="198345" cy="19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38163" y="505384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35524" y="4888398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</p:cNvCxnSpPr>
          <p:nvPr/>
        </p:nvCxnSpPr>
        <p:spPr>
          <a:xfrm flipH="1">
            <a:off x="2278156" y="4718510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506755" y="5645509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860861" y="5081488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66627" y="5579027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136777" y="557604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40907" y="5167773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32774" y="5387781"/>
            <a:ext cx="42581" cy="26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044203" y="5078501"/>
            <a:ext cx="199461" cy="14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96065" y="4671294"/>
            <a:ext cx="291910" cy="10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733" y="2972963"/>
            <a:ext cx="800045" cy="411171"/>
          </a:xfrm>
        </p:spPr>
        <p:txBody>
          <a:bodyPr/>
          <a:lstStyle/>
          <a:p>
            <a:r>
              <a:rPr lang="en-US" u="sng" smtClean="0"/>
              <a:t>MC</a:t>
            </a:r>
            <a:endParaRPr lang="en-US" u="sng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733" y="4873614"/>
            <a:ext cx="761947" cy="411171"/>
          </a:xfrm>
        </p:spPr>
        <p:txBody>
          <a:bodyPr/>
          <a:lstStyle/>
          <a:p>
            <a:r>
              <a:rPr lang="en-US" b="1" u="sng" dirty="0" smtClean="0"/>
              <a:t>MD</a:t>
            </a:r>
            <a:endParaRPr lang="en-US" b="1" u="sng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28732" y="4807380"/>
            <a:ext cx="517124" cy="411171"/>
          </a:xfrm>
        </p:spPr>
        <p:txBody>
          <a:bodyPr/>
          <a:lstStyle/>
          <a:p>
            <a:r>
              <a:rPr lang="en-US" dirty="0" smtClean="0"/>
              <a:t>𝛅t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29826" y="4826048"/>
            <a:ext cx="517124" cy="411171"/>
          </a:xfrm>
        </p:spPr>
        <p:txBody>
          <a:bodyPr/>
          <a:lstStyle/>
          <a:p>
            <a:r>
              <a:rPr lang="en-US" dirty="0"/>
              <a:t>𝛅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416142" y="3017808"/>
            <a:ext cx="517124" cy="411171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47490" y="3022409"/>
            <a:ext cx="517124" cy="41117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6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MD?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questions can’t be answered with MC (or experiment)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7" y="2244207"/>
            <a:ext cx="2205881" cy="19931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Protein-ligand binding/unbinding kinetics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Does dehydration precede ligand capture?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Protein folding/unfolding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Does secondary structure form before or after folding?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Characterizing reaction pathways (QM-MM)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Kinetics for formation and reaction of intermediate species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3487" y="4184749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Trp</a:t>
            </a:r>
            <a:r>
              <a:rPr lang="en-US" dirty="0" smtClean="0"/>
              <a:t>-cage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2"/>
            <a:ext cx="5648439" cy="1313003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8" y="3327745"/>
            <a:ext cx="7221904" cy="342029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086" y="2882094"/>
            <a:ext cx="1249714" cy="44564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22" y="3470833"/>
            <a:ext cx="4702535" cy="13013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183" y="3897313"/>
            <a:ext cx="30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Lennard-Jones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5135806"/>
            <a:ext cx="6320229" cy="9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22" y="3470833"/>
            <a:ext cx="4702535" cy="13013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183" y="3897313"/>
            <a:ext cx="30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Lennard-Jones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alpha val="6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UW.thmx</Template>
  <TotalTime>1378</TotalTime>
  <Words>563</Words>
  <Application>Microsoft Macintosh PowerPoint</Application>
  <PresentationFormat>On-screen Show (4:3)</PresentationFormat>
  <Paragraphs>157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Encode Sans Normal Black</vt:lpstr>
      <vt:lpstr>Lucida Grande</vt:lpstr>
      <vt:lpstr>Mangal</vt:lpstr>
      <vt:lpstr>Open Sans Light</vt:lpstr>
      <vt:lpstr>Uni Sans Regular</vt:lpstr>
      <vt:lpstr>Wingdings</vt:lpstr>
      <vt:lpstr>UW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Smith</dc:creator>
  <cp:lastModifiedBy>Joshua K Smith</cp:lastModifiedBy>
  <cp:revision>117</cp:revision>
  <dcterms:created xsi:type="dcterms:W3CDTF">2017-05-17T18:43:44Z</dcterms:created>
  <dcterms:modified xsi:type="dcterms:W3CDTF">2019-02-01T18:09:18Z</dcterms:modified>
</cp:coreProperties>
</file>