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2"/>
  </p:notesMasterIdLst>
  <p:sldIdLst>
    <p:sldId id="259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70" r:id="rId13"/>
    <p:sldId id="275" r:id="rId14"/>
    <p:sldId id="274" r:id="rId15"/>
    <p:sldId id="276" r:id="rId16"/>
    <p:sldId id="273" r:id="rId17"/>
    <p:sldId id="277" r:id="rId18"/>
    <p:sldId id="278" r:id="rId19"/>
    <p:sldId id="272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74571"/>
  </p:normalViewPr>
  <p:slideViewPr>
    <p:cSldViewPr snapToGrid="0" snapToObjects="1" showGuides="1">
      <p:cViewPr>
        <p:scale>
          <a:sx n="68" d="100"/>
          <a:sy n="68" d="100"/>
        </p:scale>
        <p:origin x="536" y="-15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FB1B-AA99-554D-A6D0-A8A0397EA8A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3363-75FE-AE4F-9103-ED4DA7E8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/>
              <a:t>See figure,</a:t>
            </a:r>
            <a:r>
              <a:rPr lang="en-US" sz="1200" baseline="0" dirty="0" smtClean="0"/>
              <a:t> </a:t>
            </a:r>
            <a:r>
              <a:rPr lang="en-US" baseline="30000" dirty="0" smtClean="0"/>
              <a:t>3</a:t>
            </a:r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r>
              <a:rPr lang="en-US" dirty="0" smtClean="0"/>
              <a:t> half chairs, or B</a:t>
            </a:r>
            <a:r>
              <a:rPr lang="en-US" baseline="-25000" dirty="0" smtClean="0"/>
              <a:t>2,5</a:t>
            </a:r>
            <a:r>
              <a:rPr lang="en-US" dirty="0" smtClean="0"/>
              <a:t> are</a:t>
            </a:r>
            <a:r>
              <a:rPr lang="en-US" baseline="0" dirty="0" smtClean="0"/>
              <a:t> the TS conformations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analysis of these reaction coordinates is invaluable in the design and application of TS mimics as mechanistic probes and therapeutic agents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aseline="0" dirty="0" smtClean="0"/>
              <a:t> 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Glycosidase</a:t>
            </a:r>
            <a:r>
              <a:rPr lang="en-US" sz="1200" baseline="0" dirty="0" smtClean="0"/>
              <a:t> &gt; </a:t>
            </a:r>
            <a:r>
              <a:rPr lang="en-US" sz="1200" baseline="0" dirty="0" err="1" smtClean="0"/>
              <a:t>CAZy</a:t>
            </a:r>
            <a:r>
              <a:rPr lang="en-US" sz="1200" baseline="0" dirty="0" smtClean="0"/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carbohydrate-active enzymes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classification. </a:t>
            </a:r>
            <a:endParaRPr lang="en-US" dirty="0" smtClean="0"/>
          </a:p>
          <a:p>
            <a:r>
              <a:rPr lang="en-US" sz="1200" baseline="0" dirty="0" smtClean="0"/>
              <a:t>) &gt; alpha- and beta- </a:t>
            </a:r>
            <a:r>
              <a:rPr lang="en-US" sz="1200" baseline="0" dirty="0" err="1" smtClean="0"/>
              <a:t>mannosides</a:t>
            </a:r>
            <a:r>
              <a:rPr lang="en-US" sz="1200" baseline="0" dirty="0" smtClean="0"/>
              <a:t> and </a:t>
            </a:r>
            <a:r>
              <a:rPr lang="en-US" sz="1200" baseline="0" dirty="0" err="1" smtClean="0"/>
              <a:t>mannases</a:t>
            </a:r>
            <a:r>
              <a:rPr lang="en-US" sz="1200" baseline="0" dirty="0" smtClean="0"/>
              <a:t> (</a:t>
            </a:r>
            <a:r>
              <a:rPr lang="en-US" sz="1200" baseline="0" dirty="0" err="1" smtClean="0"/>
              <a:t>exo</a:t>
            </a:r>
            <a:r>
              <a:rPr lang="en-US" sz="1200" baseline="0" dirty="0" smtClean="0"/>
              <a:t> and endo acting</a:t>
            </a:r>
          </a:p>
          <a:p>
            <a:r>
              <a:rPr lang="en-US" sz="1200" baseline="0" dirty="0" smtClean="0"/>
              <a:t>- populate a large number of GH families</a:t>
            </a: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mechanistic insights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reaction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 and enlighten key challenges involved in the chemical synthesis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mannosides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also important for </a:t>
            </a:r>
            <a:r>
              <a:rPr lang="en-US" sz="1800" dirty="0" smtClean="0">
                <a:solidFill>
                  <a:schemeClr val="tx1"/>
                </a:solidFill>
              </a:rPr>
              <a:t>and other cellular reactions of high interest for therapeutic intervention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4.</a:t>
            </a:r>
            <a:r>
              <a:rPr lang="en-US" sz="1800" baseline="0" dirty="0" smtClean="0">
                <a:solidFill>
                  <a:schemeClr val="tx1"/>
                </a:solidFill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1,6-α-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thiomannobiose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substrate mimic spanning the active site, the mechanistically informative −1 subsite mannose residue was observed in an undistorted, ground-state 4C1 conformation, providing no insight into the conformational itinerary of this family of α-mannosidases.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Sinnott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postulated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glycosidases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react through TSs in one of 4 major conformations: 4H3 and 3H4 half chairs (or their related envelopes) or B2,5 and 2,5B boats.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Understand mechanism of 1-thio-α-</a:t>
            </a:r>
            <a:r>
              <a:rPr lang="en-US" dirty="0" err="1" smtClean="0"/>
              <a:t>mannosyl</a:t>
            </a:r>
            <a:r>
              <a:rPr lang="en-US" dirty="0" smtClean="0"/>
              <a:t> residue at the −1 site 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Explore power of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soley</a:t>
            </a:r>
            <a:r>
              <a:rPr lang="en-US" baseline="0" dirty="0" smtClean="0"/>
              <a:t> a computational approach to make testable predictions for the catalytic itinerary 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 symbol plots the conformation observed experimentally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 symbol plots the new conformation subsequently observed experimentally (see below). Contour lines are every1 kcal mol−1.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 symbol plots the conformation observed experimentally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 symbol plots the new conformation subsequently observed experimentally (see below). Contour lines are every1 kcal mol−1.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This agrees</a:t>
            </a:r>
            <a:r>
              <a:rPr lang="en-US" baseline="0" dirty="0" smtClean="0"/>
              <a:t> with experimental </a:t>
            </a:r>
            <a:r>
              <a:rPr lang="en-US" baseline="0" dirty="0" err="1" smtClean="0"/>
              <a:t>predicitons</a:t>
            </a:r>
            <a:r>
              <a:rPr lang="en-US" baseline="0" dirty="0" smtClean="0"/>
              <a:t> and results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4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HW1 for MOLSIM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To combat many of the limitations simulations face (discussed previously)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Lower computational expenses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6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Literature review. Read the paper and make a brief presentation (4 slides, &lt;= 10 minutes) that covers: </a:t>
            </a:r>
          </a:p>
          <a:p>
            <a:pPr lvl="1"/>
            <a:r>
              <a:rPr lang="en-US" dirty="0" smtClean="0"/>
              <a:t>Intro to purpose of paper </a:t>
            </a:r>
          </a:p>
          <a:p>
            <a:pPr lvl="1"/>
            <a:r>
              <a:rPr lang="en-US" dirty="0" smtClean="0"/>
              <a:t>Major methods used</a:t>
            </a:r>
          </a:p>
          <a:p>
            <a:pPr lvl="1"/>
            <a:r>
              <a:rPr lang="en-US" dirty="0" smtClean="0"/>
              <a:t>Major scientific conclusions </a:t>
            </a:r>
          </a:p>
          <a:p>
            <a:pPr lvl="1"/>
            <a:r>
              <a:rPr lang="en-US" dirty="0" smtClean="0"/>
              <a:t>Your assessment of the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1624" y="625510"/>
            <a:ext cx="8184662" cy="29135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Computational Design of Experiment Unveils the Conformational Reaction Coordinate of GH125 α‐Mannosidases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6238" y="3200400"/>
            <a:ext cx="8196210" cy="264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Santiago </a:t>
            </a:r>
            <a:r>
              <a:rPr lang="en-US" dirty="0" smtClean="0"/>
              <a:t>Alonso-Gil, Alexandra Males, Pearl </a:t>
            </a:r>
            <a:r>
              <a:rPr lang="en-US" dirty="0"/>
              <a:t>Z. </a:t>
            </a:r>
            <a:r>
              <a:rPr lang="en-US" dirty="0" err="1"/>
              <a:t>Fernandes</a:t>
            </a:r>
            <a:r>
              <a:rPr lang="en-US" dirty="0"/>
              <a:t>,§ Spencer J. </a:t>
            </a:r>
            <a:r>
              <a:rPr lang="en-US" dirty="0" smtClean="0"/>
              <a:t>Williams, Gideon </a:t>
            </a:r>
            <a:r>
              <a:rPr lang="en-US" dirty="0"/>
              <a:t>J. </a:t>
            </a:r>
            <a:r>
              <a:rPr lang="en-US" dirty="0" smtClean="0"/>
              <a:t>Davies, </a:t>
            </a:r>
            <a:r>
              <a:rPr lang="en-US" dirty="0"/>
              <a:t>and Carme </a:t>
            </a:r>
            <a:r>
              <a:rPr lang="en-US" dirty="0" err="1"/>
              <a:t>Rovira</a:t>
            </a:r>
            <a:r>
              <a:rPr lang="en-US" dirty="0" smtClean="0"/>
              <a:t>*,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8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28" y="714410"/>
            <a:ext cx="8184662" cy="58099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1578" y="1744509"/>
            <a:ext cx="8546612" cy="5113491"/>
          </a:xfrm>
        </p:spPr>
        <p:txBody>
          <a:bodyPr/>
          <a:lstStyle/>
          <a:p>
            <a:r>
              <a:rPr lang="en-US" sz="2300" dirty="0" err="1"/>
              <a:t>Sinnott</a:t>
            </a:r>
            <a:r>
              <a:rPr lang="en-US" sz="2300" dirty="0"/>
              <a:t> postulated that </a:t>
            </a:r>
            <a:r>
              <a:rPr lang="en-US" sz="2300" dirty="0" err="1"/>
              <a:t>glycosidases</a:t>
            </a:r>
            <a:r>
              <a:rPr lang="en-US" sz="2300" dirty="0"/>
              <a:t> must react through </a:t>
            </a:r>
            <a:r>
              <a:rPr lang="en-US" sz="2300" dirty="0" smtClean="0"/>
              <a:t>transitions states (TSs) </a:t>
            </a:r>
            <a:r>
              <a:rPr lang="en-US" sz="2300" dirty="0"/>
              <a:t>in one </a:t>
            </a:r>
            <a:r>
              <a:rPr lang="en-US" sz="2300" dirty="0" smtClean="0"/>
              <a:t>of these four conformations: </a:t>
            </a:r>
            <a:r>
              <a:rPr lang="en-US" sz="2300" baseline="30000" dirty="0" smtClean="0"/>
              <a:t>4</a:t>
            </a:r>
            <a:r>
              <a:rPr lang="en-US" sz="2300" dirty="0" smtClean="0"/>
              <a:t>H</a:t>
            </a:r>
            <a:r>
              <a:rPr lang="en-US" sz="2300" baseline="-25000" dirty="0" smtClean="0"/>
              <a:t>3</a:t>
            </a:r>
            <a:r>
              <a:rPr lang="en-US" sz="2300" dirty="0" smtClean="0"/>
              <a:t> </a:t>
            </a:r>
            <a:r>
              <a:rPr lang="en-US" sz="2300" dirty="0"/>
              <a:t>and </a:t>
            </a:r>
            <a:r>
              <a:rPr lang="en-US" sz="2300" baseline="30000" dirty="0"/>
              <a:t>3</a:t>
            </a:r>
            <a:r>
              <a:rPr lang="en-US" sz="2300" dirty="0"/>
              <a:t>H</a:t>
            </a:r>
            <a:r>
              <a:rPr lang="en-US" sz="2300" baseline="-25000" dirty="0"/>
              <a:t>4</a:t>
            </a:r>
            <a:r>
              <a:rPr lang="en-US" sz="2300" dirty="0"/>
              <a:t> half </a:t>
            </a:r>
            <a:r>
              <a:rPr lang="en-US" sz="2300" dirty="0" smtClean="0"/>
              <a:t>chairs, or </a:t>
            </a:r>
            <a:r>
              <a:rPr lang="en-US" sz="2300" dirty="0"/>
              <a:t>B</a:t>
            </a:r>
            <a:r>
              <a:rPr lang="en-US" sz="2300" baseline="-25000" dirty="0"/>
              <a:t>2,5</a:t>
            </a:r>
            <a:r>
              <a:rPr lang="en-US" sz="2300" dirty="0"/>
              <a:t> and </a:t>
            </a:r>
            <a:r>
              <a:rPr lang="en-US" sz="2300" baseline="30000" dirty="0"/>
              <a:t>2,5</a:t>
            </a:r>
            <a:r>
              <a:rPr lang="en-US" sz="2300" dirty="0"/>
              <a:t>B </a:t>
            </a:r>
            <a:r>
              <a:rPr lang="en-US" sz="2300" dirty="0" smtClean="0"/>
              <a:t>boats</a:t>
            </a:r>
          </a:p>
          <a:p>
            <a:r>
              <a:rPr lang="en-US" sz="2300" dirty="0" smtClean="0"/>
              <a:t>TS mimicry </a:t>
            </a:r>
            <a:r>
              <a:rPr lang="en-US" sz="2300" dirty="0"/>
              <a:t>provides a practical blueprint for the development of tight binding </a:t>
            </a:r>
            <a:r>
              <a:rPr lang="en-US" sz="2300" dirty="0" smtClean="0"/>
              <a:t>inhibitors</a:t>
            </a:r>
            <a:endParaRPr lang="en-US" sz="2300" dirty="0"/>
          </a:p>
          <a:p>
            <a:r>
              <a:rPr lang="en-US" sz="2300" dirty="0" smtClean="0"/>
              <a:t>α-mannosidases are interesting for their role in catalyzing sterically challenged reaction of mannose</a:t>
            </a:r>
          </a:p>
          <a:p>
            <a:pPr lvl="1"/>
            <a:r>
              <a:rPr lang="en-US" b="0" dirty="0" smtClean="0"/>
              <a:t>Important for </a:t>
            </a:r>
            <a:r>
              <a:rPr lang="en-US" b="0" dirty="0">
                <a:solidFill>
                  <a:schemeClr val="tx1"/>
                </a:solidFill>
              </a:rPr>
              <a:t>N-glycan maturation and processing</a:t>
            </a:r>
            <a:r>
              <a:rPr lang="en-US" b="0" dirty="0" smtClean="0">
                <a:solidFill>
                  <a:schemeClr val="tx1"/>
                </a:solidFill>
              </a:rPr>
              <a:t>, fungal </a:t>
            </a:r>
            <a:r>
              <a:rPr lang="en-US" b="0" dirty="0">
                <a:solidFill>
                  <a:schemeClr val="tx1"/>
                </a:solidFill>
              </a:rPr>
              <a:t>cell- wall </a:t>
            </a:r>
            <a:r>
              <a:rPr lang="en-US" b="0" dirty="0" smtClean="0">
                <a:solidFill>
                  <a:schemeClr val="tx1"/>
                </a:solidFill>
              </a:rPr>
              <a:t>biosynthesis, and catabolism, </a:t>
            </a:r>
            <a:endParaRPr lang="en-US" b="0" dirty="0" smtClean="0"/>
          </a:p>
          <a:p>
            <a:pPr lvl="1"/>
            <a:r>
              <a:rPr lang="en-US" b="0" dirty="0" smtClean="0"/>
              <a:t>Populates a large number of GH enzyme families</a:t>
            </a:r>
          </a:p>
          <a:p>
            <a:r>
              <a:rPr lang="en-US" sz="2300" dirty="0" smtClean="0"/>
              <a:t>Purpose: investigate the conformational itinerary of the GH family reported by Gregg et al. </a:t>
            </a:r>
            <a:endParaRPr lang="en-US" sz="23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9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5" y="652445"/>
            <a:ext cx="6791362" cy="56085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42501"/>
            <a:ext cx="586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Alonso-Gil, Santiago “</a:t>
            </a:r>
            <a:r>
              <a:rPr lang="en-US" sz="1100" dirty="0"/>
              <a:t>Computational Design of Experiment Unveils the Conformational Reaction Coordinate of GH125 </a:t>
            </a:r>
            <a:r>
              <a:rPr lang="en-US" sz="1100" dirty="0" smtClean="0"/>
              <a:t>α‐Mannosidases”. JACS. (2016) . </a:t>
            </a:r>
            <a:r>
              <a:rPr lang="nb-NO" sz="1100" dirty="0"/>
              <a:t>DOI: 10.1021/jacs.6b11247 </a:t>
            </a:r>
            <a:endParaRPr lang="nb-NO" sz="1100" dirty="0"/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205" y="361950"/>
            <a:ext cx="8184662" cy="58099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6267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9807" y="1744509"/>
            <a:ext cx="8546612" cy="51134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Lucida Grande"/>
              <a:buChar char="&gt;"/>
            </a:pPr>
            <a:r>
              <a:rPr lang="en-US" sz="2400" dirty="0"/>
              <a:t>Understand mechanism of 1-thio-α-</a:t>
            </a:r>
            <a:r>
              <a:rPr lang="en-US" sz="2400" dirty="0" err="1"/>
              <a:t>mannosyl</a:t>
            </a:r>
            <a:r>
              <a:rPr lang="en-US" sz="2400" dirty="0"/>
              <a:t> residue at the −1 </a:t>
            </a:r>
            <a:r>
              <a:rPr lang="en-US" sz="2400" dirty="0" smtClean="0"/>
              <a:t>site</a:t>
            </a:r>
            <a:endParaRPr lang="en-US" sz="2200" dirty="0" smtClean="0"/>
          </a:p>
          <a:p>
            <a:pPr lvl="1"/>
            <a:r>
              <a:rPr lang="en-US" b="0" dirty="0"/>
              <a:t>Used an ab initio QM/MM metadynamics approach to map the conformational free energy landscape (FEL) </a:t>
            </a:r>
            <a:endParaRPr lang="en-US" b="0" dirty="0" smtClean="0"/>
          </a:p>
          <a:p>
            <a:pPr lvl="1"/>
            <a:r>
              <a:rPr lang="en-US" b="0" dirty="0" smtClean="0"/>
              <a:t>Used Cremer-</a:t>
            </a:r>
            <a:r>
              <a:rPr lang="en-US" b="0" dirty="0" err="1" smtClean="0"/>
              <a:t>Pople</a:t>
            </a:r>
            <a:r>
              <a:rPr lang="en-US" b="0" dirty="0" smtClean="0"/>
              <a:t> Ring coordinates</a:t>
            </a:r>
            <a:endParaRPr lang="en-US" sz="2300" b="0" dirty="0"/>
          </a:p>
          <a:p>
            <a:r>
              <a:rPr lang="en-US" sz="2300" dirty="0" smtClean="0"/>
              <a:t>Substitute the </a:t>
            </a:r>
            <a:r>
              <a:rPr lang="en-US" sz="2300" dirty="0" err="1" smtClean="0"/>
              <a:t>glycosidic</a:t>
            </a:r>
            <a:r>
              <a:rPr lang="en-US" sz="2300" dirty="0" smtClean="0"/>
              <a:t> sulfur with oxygen </a:t>
            </a:r>
            <a:r>
              <a:rPr lang="en-US" sz="2300" i="1" dirty="0" smtClean="0"/>
              <a:t>in silico </a:t>
            </a:r>
            <a:r>
              <a:rPr lang="en-US" sz="2300" dirty="0" smtClean="0"/>
              <a:t>in the CpGH125 </a:t>
            </a:r>
            <a:r>
              <a:rPr lang="en-US" sz="2300" dirty="0"/>
              <a:t>1,6-α-</a:t>
            </a:r>
            <a:r>
              <a:rPr lang="en-US" sz="2300" dirty="0" err="1"/>
              <a:t>thiomannobiose</a:t>
            </a:r>
            <a:r>
              <a:rPr lang="en-US" sz="2300" dirty="0"/>
              <a:t> complex </a:t>
            </a:r>
            <a:endParaRPr lang="en-US" sz="2300" dirty="0" smtClean="0"/>
          </a:p>
          <a:p>
            <a:pPr lvl="1"/>
            <a:r>
              <a:rPr lang="en-US" sz="1900" b="0" dirty="0" smtClean="0"/>
              <a:t>MD Equilibration </a:t>
            </a:r>
          </a:p>
          <a:p>
            <a:pPr lvl="1"/>
            <a:r>
              <a:rPr lang="en-US" sz="1900" b="0" dirty="0" smtClean="0"/>
              <a:t>Perform QM/MM simulations of the reaction mechanism</a:t>
            </a:r>
          </a:p>
          <a:p>
            <a:pPr lvl="1"/>
            <a:r>
              <a:rPr lang="en-US" sz="1900" b="0" dirty="0" smtClean="0"/>
              <a:t>Compare simulations to experiments done on the same residue, using an inactive variant (D220) of CpGH125</a:t>
            </a:r>
            <a:endParaRPr lang="en-US" sz="1900" b="0" dirty="0"/>
          </a:p>
          <a:p>
            <a:endParaRPr lang="en-US" sz="2300" b="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38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b="20174"/>
          <a:stretch/>
        </p:blipFill>
        <p:spPr>
          <a:xfrm>
            <a:off x="2135188" y="0"/>
            <a:ext cx="5257800" cy="6347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42501"/>
            <a:ext cx="586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Alonso-Gil, Santiago “</a:t>
            </a:r>
            <a:r>
              <a:rPr lang="en-US" sz="1100" dirty="0"/>
              <a:t>Computational Design of Experiment Unveils the Conformational Reaction Coordinate of GH125 </a:t>
            </a:r>
            <a:r>
              <a:rPr lang="en-US" sz="1100" dirty="0" smtClean="0"/>
              <a:t>α‐Mannosidases”. JACS. (2016) . </a:t>
            </a:r>
            <a:r>
              <a:rPr lang="nb-NO" sz="1100" dirty="0"/>
              <a:t>DOI: 10.1021/jacs.6b11247 </a:t>
            </a:r>
            <a:endParaRPr lang="nb-NO" sz="1100" dirty="0"/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522794" y="3605880"/>
            <a:ext cx="25051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Conformational FEL of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1-thio-α-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mannosyl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residue at the −1 subsite of CpGH125 in complex with 1,6-α-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mannobiose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2794" y="486345"/>
            <a:ext cx="2095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dirty="0" err="1" smtClean="0"/>
              <a:t>Confirmational</a:t>
            </a:r>
            <a:r>
              <a:rPr lang="en-US" dirty="0" smtClean="0"/>
              <a:t> FEL of the 1-thio-α-</a:t>
            </a:r>
            <a:r>
              <a:rPr lang="en-US" dirty="0" err="1" smtClean="0"/>
              <a:t>mannosyl</a:t>
            </a:r>
            <a:r>
              <a:rPr lang="en-US" dirty="0" smtClean="0"/>
              <a:t> </a:t>
            </a:r>
            <a:r>
              <a:rPr lang="en-US" dirty="0"/>
              <a:t>residue at the −1 subsite of CpGH125 in complex </a:t>
            </a:r>
          </a:p>
        </p:txBody>
      </p:sp>
    </p:spTree>
    <p:extLst>
      <p:ext uri="{BB962C8B-B14F-4D97-AF65-F5344CB8AC3E}">
        <p14:creationId xmlns:p14="http://schemas.microsoft.com/office/powerpoint/2010/main" val="78412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42501"/>
            <a:ext cx="586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Alonso-Gil, Santiago “</a:t>
            </a:r>
            <a:r>
              <a:rPr lang="en-US" sz="1100" dirty="0"/>
              <a:t>Computational Design of Experiment Unveils the Conformational Reaction Coordinate of GH125 </a:t>
            </a:r>
            <a:r>
              <a:rPr lang="en-US" sz="1100" dirty="0" smtClean="0"/>
              <a:t>α‐Mannosidases”. JACS. (2016) . </a:t>
            </a:r>
            <a:r>
              <a:rPr lang="nb-NO" sz="1100" dirty="0"/>
              <a:t>DOI: 10.1021/jacs.6b11247 </a:t>
            </a:r>
            <a:endParaRPr lang="nb-NO" sz="1100" dirty="0"/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031999"/>
            <a:ext cx="5880100" cy="38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 was proven that for </a:t>
            </a:r>
            <a:r>
              <a:rPr lang="en-US" dirty="0"/>
              <a:t>α- </a:t>
            </a:r>
            <a:r>
              <a:rPr lang="en-US" dirty="0" err="1" smtClean="0"/>
              <a:t>mannopyranose</a:t>
            </a:r>
            <a:r>
              <a:rPr lang="en-US" dirty="0" smtClean="0"/>
              <a:t>, the </a:t>
            </a:r>
            <a:r>
              <a:rPr lang="en-US" dirty="0"/>
              <a:t>sugar has a preference for </a:t>
            </a:r>
            <a:r>
              <a:rPr lang="en-US" baseline="30000" dirty="0"/>
              <a:t>4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conformation 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supports the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→ </a:t>
            </a:r>
            <a:r>
              <a:rPr lang="en-US" baseline="30000" dirty="0"/>
              <a:t>3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→ </a:t>
            </a:r>
            <a:r>
              <a:rPr lang="en-US" baseline="30000" dirty="0"/>
              <a:t>1</a:t>
            </a:r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 pathway for </a:t>
            </a:r>
            <a:r>
              <a:rPr lang="en-US" dirty="0" smtClean="0"/>
              <a:t>α-mannose</a:t>
            </a:r>
          </a:p>
          <a:p>
            <a:pPr lvl="1"/>
            <a:r>
              <a:rPr lang="en-US" dirty="0" smtClean="0"/>
              <a:t>As predicted by experiments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 of an S- linked substrate analogue </a:t>
            </a:r>
            <a:r>
              <a:rPr lang="en-US" dirty="0" smtClean="0"/>
              <a:t>resulted </a:t>
            </a:r>
            <a:r>
              <a:rPr lang="en-US" dirty="0"/>
              <a:t>in a strong bias to a </a:t>
            </a:r>
            <a:r>
              <a:rPr lang="en-US" baseline="30000" dirty="0" smtClean="0"/>
              <a:t>4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err="1" smtClean="0"/>
              <a:t>Succesfully</a:t>
            </a:r>
            <a:r>
              <a:rPr lang="en-US" dirty="0" smtClean="0"/>
              <a:t> predicted </a:t>
            </a:r>
            <a:r>
              <a:rPr lang="en-US" dirty="0"/>
              <a:t>ES distortion for CpGH125 </a:t>
            </a:r>
            <a:endParaRPr lang="en-US" dirty="0" smtClean="0"/>
          </a:p>
          <a:p>
            <a:pPr lvl="1"/>
            <a:r>
              <a:rPr lang="en-US" dirty="0" smtClean="0"/>
              <a:t>Assigned a </a:t>
            </a:r>
            <a:r>
              <a:rPr lang="en-US" baseline="30000" dirty="0"/>
              <a:t>O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→ B</a:t>
            </a:r>
            <a:r>
              <a:rPr lang="en-US" baseline="-25000" dirty="0"/>
              <a:t>2,5</a:t>
            </a:r>
            <a:r>
              <a:rPr lang="en-US" dirty="0"/>
              <a:t> →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pathway for that </a:t>
            </a:r>
            <a:r>
              <a:rPr lang="en-US" dirty="0" err="1"/>
              <a:t>mannoimidazole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GH family 125 joins the growing list of mannose-active enzymes that follows a latitudinal pathway around a B2,5 TS </a:t>
            </a:r>
          </a:p>
        </p:txBody>
      </p:sp>
    </p:spTree>
    <p:extLst>
      <p:ext uri="{BB962C8B-B14F-4D97-AF65-F5344CB8AC3E}">
        <p14:creationId xmlns:p14="http://schemas.microsoft.com/office/powerpoint/2010/main" val="97953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enjoyed how they ended the paper with some food for thought:</a:t>
            </a:r>
          </a:p>
          <a:p>
            <a:pPr lvl="1"/>
            <a:r>
              <a:rPr lang="en-US" dirty="0"/>
              <a:t>discussing how their results could provide insight into other </a:t>
            </a:r>
            <a:r>
              <a:rPr lang="en-US" dirty="0" err="1"/>
              <a:t>thioglycoside</a:t>
            </a:r>
            <a:r>
              <a:rPr lang="en-US" dirty="0"/>
              <a:t> complexes</a:t>
            </a:r>
          </a:p>
          <a:p>
            <a:endParaRPr lang="en-US" dirty="0" smtClean="0"/>
          </a:p>
          <a:p>
            <a:r>
              <a:rPr lang="en-US" dirty="0" smtClean="0"/>
              <a:t> The use of both computational work supporting experimental results, and vise versa was cool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Save this template as “HW1_your </a:t>
            </a:r>
            <a:r>
              <a:rPr lang="en-US" dirty="0" err="1" smtClean="0"/>
              <a:t>name.pptx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will turn it in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this week you should learn how to add this file to </a:t>
            </a:r>
            <a:r>
              <a:rPr lang="en-US" dirty="0" err="1" smtClean="0"/>
              <a:t>Github</a:t>
            </a:r>
            <a:r>
              <a:rPr lang="en-US" dirty="0" smtClean="0"/>
              <a:t>, must be done by 9 am on Friday (ask questions in Slack channel! #</a:t>
            </a:r>
            <a:r>
              <a:rPr lang="en-US" dirty="0" err="1" smtClean="0"/>
              <a:t>simulationclass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Part 1, for each of the 4 slides w/the discussion questions I posed at the end of my lecture, add one slide and have 2-4 bullet points for each </a:t>
            </a:r>
          </a:p>
          <a:p>
            <a:r>
              <a:rPr lang="en-US" dirty="0" smtClean="0"/>
              <a:t>Part 2, See slide 11 for info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homework has two parts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due 9 am on Friday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9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basis for thinking simulations are accurate?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Simulations are done by performing theory-based calculations </a:t>
            </a:r>
          </a:p>
          <a:p>
            <a:pPr lvl="1"/>
            <a:r>
              <a:rPr lang="en-US" dirty="0" smtClean="0"/>
              <a:t>Newton’s Equations of Motion</a:t>
            </a:r>
          </a:p>
          <a:p>
            <a:pPr lvl="1"/>
            <a:r>
              <a:rPr lang="en-US" dirty="0" smtClean="0"/>
              <a:t>Statistical averages of ensembles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98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limitations of molecular simulations?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774825"/>
            <a:ext cx="8196210" cy="4015497"/>
          </a:xfrm>
        </p:spPr>
        <p:txBody>
          <a:bodyPr/>
          <a:lstStyle/>
          <a:p>
            <a:r>
              <a:rPr lang="en-US" sz="2800" dirty="0" smtClean="0"/>
              <a:t>Computational Time!!!</a:t>
            </a:r>
          </a:p>
          <a:p>
            <a:endParaRPr lang="en-US" sz="2800" dirty="0" smtClean="0"/>
          </a:p>
          <a:p>
            <a:r>
              <a:rPr lang="en-US" sz="2800" dirty="0" smtClean="0"/>
              <a:t>Time and size scales </a:t>
            </a:r>
            <a:r>
              <a:rPr lang="en-US" sz="2800" dirty="0" smtClean="0"/>
              <a:t>of these reactions can be larger than what is computationally feasible</a:t>
            </a:r>
          </a:p>
          <a:p>
            <a:endParaRPr lang="en-US" sz="2800" dirty="0" smtClean="0"/>
          </a:p>
          <a:p>
            <a:r>
              <a:rPr lang="en-US" sz="2800" dirty="0" smtClean="0"/>
              <a:t>Evaluating force fields is computationally expensive </a:t>
            </a: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8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benefits of molecular simulation?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516591"/>
            <a:ext cx="8196210" cy="4015497"/>
          </a:xfrm>
        </p:spPr>
        <p:txBody>
          <a:bodyPr/>
          <a:lstStyle/>
          <a:p>
            <a:r>
              <a:rPr lang="en-US" sz="2800" dirty="0" smtClean="0"/>
              <a:t>Provides molecular insight to many biological and energy reactions 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id experimentalists in proving their results by what happens on a molecular level</a:t>
            </a:r>
          </a:p>
          <a:p>
            <a:pPr lvl="1"/>
            <a:r>
              <a:rPr lang="en-US" sz="2400" dirty="0" smtClean="0"/>
              <a:t>Provide additional details to experiments, that would not be observed on a macroscale 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arrow the discovery pipeline (for experimentalists) by:</a:t>
            </a:r>
          </a:p>
          <a:p>
            <a:pPr lvl="1"/>
            <a:r>
              <a:rPr lang="en-US" sz="2400" dirty="0" smtClean="0"/>
              <a:t> Using big data approaches to observe large amounts of data</a:t>
            </a:r>
          </a:p>
          <a:p>
            <a:pPr lvl="1"/>
            <a:r>
              <a:rPr lang="en-US" sz="2400" dirty="0" smtClean="0"/>
              <a:t>Performing exploratory research</a:t>
            </a:r>
          </a:p>
        </p:txBody>
      </p:sp>
    </p:spTree>
    <p:extLst>
      <p:ext uri="{BB962C8B-B14F-4D97-AF65-F5344CB8AC3E}">
        <p14:creationId xmlns:p14="http://schemas.microsoft.com/office/powerpoint/2010/main" val="183098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sometimes work on new simulation methods?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1026</Words>
  <Application>Microsoft Macintosh PowerPoint</Application>
  <PresentationFormat>On-screen Show (4:3)</PresentationFormat>
  <Paragraphs>119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Sarah Alamdari</cp:lastModifiedBy>
  <cp:revision>55</cp:revision>
  <cp:lastPrinted>2016-02-10T20:19:12Z</cp:lastPrinted>
  <dcterms:created xsi:type="dcterms:W3CDTF">2014-10-14T00:51:43Z</dcterms:created>
  <dcterms:modified xsi:type="dcterms:W3CDTF">2017-01-13T10:09:20Z</dcterms:modified>
</cp:coreProperties>
</file>