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0"/>
  </p:notesMasterIdLst>
  <p:sldIdLst>
    <p:sldId id="259" r:id="rId3"/>
    <p:sldId id="265" r:id="rId4"/>
    <p:sldId id="261" r:id="rId5"/>
    <p:sldId id="266" r:id="rId6"/>
    <p:sldId id="262" r:id="rId7"/>
    <p:sldId id="267" r:id="rId8"/>
    <p:sldId id="263" r:id="rId9"/>
    <p:sldId id="268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3A2"/>
    <a:srgbClr val="E8E3D3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0" autoAdjust="0"/>
    <p:restoredTop sz="94607"/>
  </p:normalViewPr>
  <p:slideViewPr>
    <p:cSldViewPr snapToGrid="0" snapToObjects="1" showGuides="1">
      <p:cViewPr>
        <p:scale>
          <a:sx n="150" d="100"/>
          <a:sy n="150" d="100"/>
        </p:scale>
        <p:origin x="1520" y="-68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FB1B-AA99-554D-A6D0-A8A0397EA8A9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3363-75FE-AE4F-9103-ED4DA7E8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5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6972300" cy="1717836"/>
          </a:xfrm>
        </p:spPr>
        <p:txBody>
          <a:bodyPr/>
          <a:lstStyle/>
          <a:p>
            <a:r>
              <a:rPr lang="en-US" dirty="0" smtClean="0"/>
              <a:t>HW1 for MOLSIM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Different force filed results in different accuracy and application.</a:t>
            </a:r>
          </a:p>
          <a:p>
            <a:r>
              <a:rPr lang="en-US" dirty="0" smtClean="0"/>
              <a:t>Make it more efficient, which means lower cost and faster.</a:t>
            </a:r>
          </a:p>
          <a:p>
            <a:r>
              <a:rPr lang="en-US" dirty="0" smtClean="0"/>
              <a:t>Overcome the challenges encountered by using old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9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Literature review. Read the paper and make a brief presentation (4 slides, &lt;= 10 minutes) that covers: </a:t>
            </a:r>
          </a:p>
          <a:p>
            <a:pPr lvl="1"/>
            <a:r>
              <a:rPr lang="en-US" dirty="0" smtClean="0"/>
              <a:t>Intro to purpose of paper </a:t>
            </a:r>
          </a:p>
          <a:p>
            <a:pPr lvl="1"/>
            <a:r>
              <a:rPr lang="en-US" dirty="0" smtClean="0"/>
              <a:t>Major methods used</a:t>
            </a:r>
          </a:p>
          <a:p>
            <a:pPr lvl="1"/>
            <a:r>
              <a:rPr lang="en-US" dirty="0" smtClean="0"/>
              <a:t>Major scientific conclusions </a:t>
            </a:r>
          </a:p>
          <a:p>
            <a:pPr lvl="1"/>
            <a:r>
              <a:rPr lang="en-US" dirty="0" smtClean="0"/>
              <a:t>Your assessment of the paper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Paper assignments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Sarah / </a:t>
            </a:r>
            <a:r>
              <a:rPr lang="en-US" dirty="0" err="1" smtClean="0"/>
              <a:t>Kejia</a:t>
            </a:r>
            <a:r>
              <a:rPr lang="en-US" dirty="0" smtClean="0"/>
              <a:t>: </a:t>
            </a:r>
            <a:r>
              <a:rPr lang="nb-NO" dirty="0"/>
              <a:t>DOI: </a:t>
            </a:r>
            <a:r>
              <a:rPr lang="nb-NO" b="0" dirty="0" smtClean="0"/>
              <a:t>10.1021/jacs.6b11247</a:t>
            </a:r>
          </a:p>
          <a:p>
            <a:r>
              <a:rPr lang="nb-NO" dirty="0" smtClean="0"/>
              <a:t>Luke / Daniel: </a:t>
            </a:r>
            <a:r>
              <a:rPr lang="nb-NO" dirty="0"/>
              <a:t>DOI:</a:t>
            </a:r>
            <a:r>
              <a:rPr lang="nb-NO" b="0" dirty="0"/>
              <a:t> 10.1021/jacs.6b08534</a:t>
            </a:r>
            <a:endParaRPr lang="nb-NO" dirty="0" smtClean="0"/>
          </a:p>
          <a:p>
            <a:r>
              <a:rPr lang="nb-NO" dirty="0" smtClean="0"/>
              <a:t>Garrett / </a:t>
            </a:r>
            <a:r>
              <a:rPr lang="nb-NO" dirty="0" err="1" smtClean="0"/>
              <a:t>Khushmeen</a:t>
            </a:r>
            <a:r>
              <a:rPr lang="nb-NO" dirty="0" smtClean="0"/>
              <a:t>: </a:t>
            </a:r>
            <a:r>
              <a:rPr lang="hr-HR" dirty="0"/>
              <a:t>DOI: </a:t>
            </a:r>
            <a:r>
              <a:rPr lang="hr-HR" b="0" dirty="0"/>
              <a:t>10.1021/jacs.5b00660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Reaction Mechanisms for the Electrochemical Reduction of CO</a:t>
            </a:r>
            <a:r>
              <a:rPr lang="en-US" baseline="-25000" dirty="0"/>
              <a:t>2</a:t>
            </a:r>
            <a:r>
              <a:rPr lang="en-US" dirty="0"/>
              <a:t> to CO and </a:t>
            </a:r>
            <a:r>
              <a:rPr lang="en-US" dirty="0" err="1"/>
              <a:t>Formate</a:t>
            </a:r>
            <a:r>
              <a:rPr lang="en-US" dirty="0"/>
              <a:t> on the Cu(100) Surface at 298 K from Quantum Mechanics Free Energy Calculations with Explicit Water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757" y="4257652"/>
            <a:ext cx="460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Tao Cheng, Hai Xiao, and William A. Goddard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 is the only elemental metal that reduces large amount of CO</a:t>
            </a:r>
            <a:r>
              <a:rPr lang="en-US" baseline="-25000" dirty="0" smtClean="0"/>
              <a:t>2</a:t>
            </a:r>
            <a:r>
              <a:rPr lang="en-US" dirty="0" smtClean="0"/>
              <a:t>, but the atomistic reaction mechanism is not known.</a:t>
            </a:r>
          </a:p>
          <a:p>
            <a:r>
              <a:rPr lang="en-US" dirty="0" smtClean="0"/>
              <a:t>Reduce the carbon footprint and convert renewable energy production into stable chemical forms.</a:t>
            </a:r>
          </a:p>
          <a:p>
            <a:r>
              <a:rPr lang="en-US" dirty="0" smtClean="0"/>
              <a:t>CO and HCOO</a:t>
            </a:r>
            <a:r>
              <a:rPr lang="en-US" baseline="30000" dirty="0" smtClean="0"/>
              <a:t>- </a:t>
            </a:r>
            <a:r>
              <a:rPr lang="en-US" dirty="0" smtClean="0"/>
              <a:t>formation depends on the applied potential.</a:t>
            </a:r>
          </a:p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layers of explicit water </a:t>
            </a:r>
            <a:r>
              <a:rPr lang="en-US" dirty="0" smtClean="0"/>
              <a:t>are considered to describe reactions at the catalyst</a:t>
            </a:r>
            <a:r>
              <a:rPr lang="mr-IN" dirty="0" smtClean="0"/>
              <a:t>–</a:t>
            </a:r>
            <a:r>
              <a:rPr lang="en-US" dirty="0" smtClean="0"/>
              <a:t>solvent interface.</a:t>
            </a:r>
            <a:endParaRPr lang="en-US" dirty="0"/>
          </a:p>
          <a:p>
            <a:endParaRPr lang="en-US" baseline="30000" dirty="0" smtClean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925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QM-based reaction molecular dynamics.</a:t>
            </a:r>
          </a:p>
          <a:p>
            <a:r>
              <a:rPr lang="en-US" dirty="0" err="1" smtClean="0"/>
              <a:t>Metadynamics</a:t>
            </a:r>
            <a:r>
              <a:rPr lang="en-US" dirty="0" smtClean="0"/>
              <a:t> and constrained MD at 298K to obtain the free energy reaction barriers.</a:t>
            </a:r>
          </a:p>
          <a:p>
            <a:r>
              <a:rPr lang="en-US" dirty="0" smtClean="0"/>
              <a:t>5 explicit layers of water molecules.</a:t>
            </a:r>
          </a:p>
          <a:p>
            <a:r>
              <a:rPr lang="en-US" dirty="0" smtClean="0"/>
              <a:t>2 ns of RMD simulations using the </a:t>
            </a:r>
            <a:r>
              <a:rPr lang="en-US" dirty="0" err="1" smtClean="0"/>
              <a:t>ReaxFF</a:t>
            </a:r>
            <a:r>
              <a:rPr lang="en-US" dirty="0" smtClean="0"/>
              <a:t> reactive force field for Cu and H</a:t>
            </a:r>
            <a:r>
              <a:rPr lang="en-US" baseline="-25000" dirty="0" smtClean="0"/>
              <a:t>2</a:t>
            </a:r>
            <a:r>
              <a:rPr lang="en-US" dirty="0" smtClean="0"/>
              <a:t>O.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Eley-Rideal</a:t>
            </a:r>
            <a:r>
              <a:rPr lang="en-US" dirty="0" smtClean="0"/>
              <a:t> and Langmuir-Hinshelwood mechanisms are considered for each reaction.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*CO</a:t>
            </a:r>
            <a:r>
              <a:rPr lang="en-US" baseline="-25000" dirty="0" smtClean="0"/>
              <a:t>2</a:t>
            </a:r>
            <a:r>
              <a:rPr lang="el-GR" baseline="30000" dirty="0" smtClean="0"/>
              <a:t>δ</a:t>
            </a:r>
            <a:r>
              <a:rPr lang="en-US" baseline="30000" dirty="0" smtClean="0"/>
              <a:t>- </a:t>
            </a:r>
            <a:r>
              <a:rPr lang="en-US" dirty="0" smtClean="0"/>
              <a:t>leads only to CO formation, with no formation of HCOO</a:t>
            </a:r>
            <a:r>
              <a:rPr lang="en-US" baseline="30000" dirty="0" smtClean="0"/>
              <a:t>-</a:t>
            </a:r>
            <a:r>
              <a:rPr lang="en-US" dirty="0" smtClean="0"/>
              <a:t>.</a:t>
            </a:r>
          </a:p>
          <a:p>
            <a:r>
              <a:rPr lang="en-US" dirty="0" smtClean="0"/>
              <a:t>HCOO</a:t>
            </a:r>
            <a:r>
              <a:rPr lang="en-US" baseline="30000" dirty="0" smtClean="0"/>
              <a:t>- </a:t>
            </a:r>
            <a:r>
              <a:rPr lang="en-US" dirty="0" smtClean="0"/>
              <a:t>formation is the one-step direct reduction via </a:t>
            </a:r>
            <a:r>
              <a:rPr lang="en-US" dirty="0" err="1" smtClean="0"/>
              <a:t>physisorbed</a:t>
            </a:r>
            <a:r>
              <a:rPr lang="en-US" dirty="0" smtClean="0"/>
              <a:t> CO</a:t>
            </a:r>
            <a:r>
              <a:rPr lang="en-US" baseline="-25000" dirty="0" smtClean="0"/>
              <a:t>2</a:t>
            </a:r>
            <a:r>
              <a:rPr lang="en-US" dirty="0" smtClean="0"/>
              <a:t> reaction with H*.</a:t>
            </a:r>
          </a:p>
          <a:p>
            <a:r>
              <a:rPr lang="en-US" dirty="0" smtClean="0"/>
              <a:t>Due to very different reaction mechanisms, product distribution can be controlled by modifying binding energy of CO</a:t>
            </a:r>
            <a:r>
              <a:rPr lang="en-US" baseline="-25000" dirty="0" smtClean="0"/>
              <a:t>2 </a:t>
            </a:r>
            <a:r>
              <a:rPr lang="en-US" dirty="0" smtClean="0"/>
              <a:t>or the formation energy for H*</a:t>
            </a:r>
            <a:endParaRPr lang="en-US" baseline="-25000" dirty="0" smtClean="0"/>
          </a:p>
          <a:p>
            <a:endParaRPr lang="el-GR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4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My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article is brief and easy to read.</a:t>
            </a:r>
          </a:p>
          <a:p>
            <a:r>
              <a:rPr lang="en-US" dirty="0" smtClean="0"/>
              <a:t>Have clear conclusions which are different from previous research.</a:t>
            </a:r>
          </a:p>
          <a:p>
            <a:r>
              <a:rPr lang="en-US" dirty="0" smtClean="0"/>
              <a:t>Give a way for designing new catalysts to be selective and active for CO</a:t>
            </a:r>
            <a:r>
              <a:rPr lang="en-US" baseline="-25000" dirty="0" smtClean="0"/>
              <a:t>2</a:t>
            </a:r>
            <a:r>
              <a:rPr lang="en-US" dirty="0" smtClean="0"/>
              <a:t> reduction to valuable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7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Save this template as “HW1_your </a:t>
            </a:r>
            <a:r>
              <a:rPr lang="en-US" dirty="0" err="1" smtClean="0"/>
              <a:t>name.pptx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You will turn it in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 this week you should learn how to add this file to </a:t>
            </a:r>
            <a:r>
              <a:rPr lang="en-US" dirty="0" err="1" smtClean="0"/>
              <a:t>Github</a:t>
            </a:r>
            <a:r>
              <a:rPr lang="en-US" dirty="0" smtClean="0"/>
              <a:t>, must be done by 9 am on Friday (ask questions in Slack channel! #</a:t>
            </a:r>
            <a:r>
              <a:rPr lang="en-US" dirty="0" err="1" smtClean="0"/>
              <a:t>simulationclass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Part 1, for each of the 4 slides w/the discussion questions I posed at the end of my lecture, add one slide and have 2-4 bullet points for each </a:t>
            </a:r>
          </a:p>
          <a:p>
            <a:r>
              <a:rPr lang="en-US" dirty="0" smtClean="0"/>
              <a:t>Part 2, See slide 11 for info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homework has two parts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due 9 am on Friday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9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basis for thinking simulations are accurate?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 produce a simulation model, we will do calibration, verification, and validation by using statistical techniques.</a:t>
            </a:r>
          </a:p>
          <a:p>
            <a:r>
              <a:rPr lang="en-US" dirty="0" smtClean="0"/>
              <a:t>We can compare simulation results with experimental results and theoretical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4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major limitations of molecular simulations?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uality of </a:t>
            </a:r>
            <a:r>
              <a:rPr lang="en-US" dirty="0"/>
              <a:t>f</a:t>
            </a:r>
            <a:r>
              <a:rPr lang="en-US" dirty="0" smtClean="0"/>
              <a:t>orce field parameters.</a:t>
            </a:r>
          </a:p>
          <a:p>
            <a:r>
              <a:rPr lang="en-US" dirty="0" smtClean="0"/>
              <a:t>Improvements in computational resources.</a:t>
            </a:r>
          </a:p>
          <a:p>
            <a:r>
              <a:rPr lang="en-US" dirty="0" smtClean="0"/>
              <a:t>Simulation size, </a:t>
            </a:r>
            <a:r>
              <a:rPr lang="en-US" dirty="0" err="1" smtClean="0"/>
              <a:t>timestep</a:t>
            </a:r>
            <a:r>
              <a:rPr lang="en-US" dirty="0" smtClean="0"/>
              <a:t>, and total time duration must be selected, but should be long enough to be relevant to the time scale of the nature processes.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8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major benefits of molecular simulation?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 trial and error things in experiments.</a:t>
            </a:r>
          </a:p>
          <a:p>
            <a:r>
              <a:rPr lang="en-US" dirty="0"/>
              <a:t>S</a:t>
            </a:r>
            <a:r>
              <a:rPr lang="en-US" dirty="0" smtClean="0"/>
              <a:t>ee the mechanism in atomic and molecular level.</a:t>
            </a:r>
          </a:p>
          <a:p>
            <a:r>
              <a:rPr lang="en-US" dirty="0" smtClean="0"/>
              <a:t>By comparing experimental results, simulation results, and theoretical predictions, model and theory can be improved.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8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sometimes work on new simulation methods?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606</Words>
  <Application>Microsoft Macintosh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Microsoft Office User</cp:lastModifiedBy>
  <cp:revision>38</cp:revision>
  <cp:lastPrinted>2016-02-10T20:19:12Z</cp:lastPrinted>
  <dcterms:created xsi:type="dcterms:W3CDTF">2014-10-14T00:51:43Z</dcterms:created>
  <dcterms:modified xsi:type="dcterms:W3CDTF">2017-01-13T15:51:06Z</dcterms:modified>
</cp:coreProperties>
</file>