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9"/>
  </p:notesMasterIdLst>
  <p:sldIdLst>
    <p:sldId id="259" r:id="rId3"/>
    <p:sldId id="260" r:id="rId4"/>
    <p:sldId id="279" r:id="rId5"/>
    <p:sldId id="261" r:id="rId6"/>
    <p:sldId id="262" r:id="rId7"/>
    <p:sldId id="273" r:id="rId8"/>
    <p:sldId id="263" r:id="rId9"/>
    <p:sldId id="267" r:id="rId10"/>
    <p:sldId id="268" r:id="rId11"/>
    <p:sldId id="269" r:id="rId12"/>
    <p:sldId id="281" r:id="rId13"/>
    <p:sldId id="270" r:id="rId14"/>
    <p:sldId id="271" r:id="rId15"/>
    <p:sldId id="277" r:id="rId16"/>
    <p:sldId id="278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576"/>
  </p:normalViewPr>
  <p:slideViewPr>
    <p:cSldViewPr snapToGrid="0" snapToObjects="1" showGuides="1">
      <p:cViewPr>
        <p:scale>
          <a:sx n="110" d="100"/>
          <a:sy n="110" d="100"/>
        </p:scale>
        <p:origin x="352" y="664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ACDE-E9C7-2A40-A00F-47513C68DAF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601C-05C4-C748-9906-9BBC0F89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care because performance is different, and they influence the ensemble we’re trying to simulate. Thermostats and barostats prevent may prevent ergodicity if improperly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C601C-05C4-C748-9906-9BBC0F898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math.umass.edu/~markos/697SC/ThermostatMD_Final.pdf" TargetMode="External"/><Relationship Id="rId4" Type="http://schemas.openxmlformats.org/officeDocument/2006/relationships/hyperlink" Target="http://www.gromacs.org/Documentation/Terminology/Thermostats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rs-sim.de/cms/upload/Carloni/Tutorials/FMCP/Thermostats_and_Barostat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Ensembles, thermostats, and barostats, oh my!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8253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MOLSIM Win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Thermostats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Generates trajectories which recreate canonical ensemble for large systems.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Deterministic </a:t>
            </a:r>
            <a:r>
              <a:rPr lang="en-US" b="0" dirty="0" smtClean="0">
                <a:sym typeface="Wingdings"/>
              </a:rPr>
              <a:t> Time reversibility required for </a:t>
            </a:r>
            <a:r>
              <a:rPr lang="en-US" b="0" i="1" dirty="0" smtClean="0">
                <a:sym typeface="Wingdings"/>
              </a:rPr>
              <a:t>detailed balance.</a:t>
            </a:r>
            <a:endParaRPr lang="en-US" b="0" dirty="0" smtClean="0"/>
          </a:p>
          <a:p>
            <a:r>
              <a:rPr lang="en-US" b="0" dirty="0" smtClean="0"/>
              <a:t>Inefficient temperature control for large systems!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Nose-Hoover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57" y="3160208"/>
            <a:ext cx="6760080" cy="13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Thermostats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Visualization of temperature control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155222"/>
            <a:ext cx="6236504" cy="46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0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Barostats (equilibration o production)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Similar implementation as </a:t>
            </a:r>
            <a:r>
              <a:rPr lang="en-US" b="0" dirty="0" err="1" smtClean="0"/>
              <a:t>B</a:t>
            </a:r>
            <a:r>
              <a:rPr lang="en-US" b="0" dirty="0" err="1" smtClean="0"/>
              <a:t>erendsen</a:t>
            </a:r>
            <a:r>
              <a:rPr lang="en-US" b="0" dirty="0" smtClean="0"/>
              <a:t> thermostat</a:t>
            </a:r>
          </a:p>
          <a:p>
            <a:r>
              <a:rPr lang="en-US" b="0" dirty="0" smtClean="0"/>
              <a:t>Pressure (calculated with T and virial), </a:t>
            </a:r>
            <a:r>
              <a:rPr lang="en-US" b="0" dirty="0" err="1" smtClean="0"/>
              <a:t>dP</a:t>
            </a:r>
            <a:r>
              <a:rPr lang="en-US" b="0" dirty="0" smtClean="0"/>
              <a:t>/</a:t>
            </a:r>
            <a:r>
              <a:rPr lang="en-US" b="0" dirty="0" err="1" smtClean="0"/>
              <a:t>dt</a:t>
            </a:r>
            <a:r>
              <a:rPr lang="en-US" b="0" dirty="0" smtClean="0"/>
              <a:t> coupled</a:t>
            </a:r>
          </a:p>
          <a:p>
            <a:r>
              <a:rPr lang="en-US" b="0" dirty="0" smtClean="0"/>
              <a:t>Volume and coordinates scaled by: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Great for equilibration, not accurate enough for production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Berendsen</a:t>
            </a:r>
            <a:r>
              <a:rPr lang="en-US" dirty="0" smtClean="0"/>
              <a:t> (</a:t>
            </a:r>
            <a:r>
              <a:rPr lang="en-US" dirty="0" err="1" smtClean="0"/>
              <a:t>equil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30" y="3609533"/>
            <a:ext cx="3911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Barostats (equilibration o production)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Similar to the Nose-Hoover thermostat, though additional terms in EOM are more complex</a:t>
            </a:r>
          </a:p>
          <a:p>
            <a:r>
              <a:rPr lang="en-US" b="0" dirty="0" smtClean="0"/>
              <a:t>Most reliable for predicting equilibrium </a:t>
            </a:r>
            <a:r>
              <a:rPr lang="en-US" b="0" dirty="0" err="1" smtClean="0"/>
              <a:t>thermo</a:t>
            </a:r>
            <a:r>
              <a:rPr lang="en-US" b="0" dirty="0" smtClean="0"/>
              <a:t> properties in the NPT ensemble </a:t>
            </a:r>
          </a:p>
          <a:p>
            <a:r>
              <a:rPr lang="en-US" b="0" dirty="0" smtClean="0"/>
              <a:t>We ALWAYS use this for equilibrium production runs! (or at least I do)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Parrinello</a:t>
            </a:r>
            <a:r>
              <a:rPr lang="en-US" dirty="0" smtClean="0"/>
              <a:t>-Rahman (prod.)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3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Typical workflow may include multiple barostats</a:t>
            </a:r>
            <a:r>
              <a:rPr lang="mr-IN" b="0" dirty="0" smtClean="0"/>
              <a:t>…</a:t>
            </a:r>
            <a:endParaRPr lang="en-US" b="0" dirty="0" smtClean="0"/>
          </a:p>
          <a:p>
            <a:r>
              <a:rPr lang="en-US" b="0" dirty="0" smtClean="0"/>
              <a:t>Check out the </a:t>
            </a:r>
            <a:r>
              <a:rPr lang="en-US" b="0" dirty="0" err="1" smtClean="0"/>
              <a:t>mdp</a:t>
            </a:r>
            <a:r>
              <a:rPr lang="en-US" b="0" dirty="0" smtClean="0"/>
              <a:t> files!</a:t>
            </a:r>
          </a:p>
          <a:p>
            <a:r>
              <a:rPr lang="en-US" b="0" dirty="0" smtClean="0"/>
              <a:t>Quickly run the HW problem (with different thermostat and </a:t>
            </a:r>
            <a:r>
              <a:rPr lang="en-US" b="0" dirty="0" err="1" smtClean="0"/>
              <a:t>barostat</a:t>
            </a:r>
            <a:r>
              <a:rPr lang="en-US" b="0" dirty="0" smtClean="0"/>
              <a:t>) for crash course on requirements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does this translate to what you’ll see in </a:t>
            </a:r>
            <a:r>
              <a:rPr lang="en-US" dirty="0" err="1" smtClean="0"/>
              <a:t>Gromacs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218639"/>
            <a:ext cx="8197114" cy="3810086"/>
          </a:xfrm>
        </p:spPr>
        <p:txBody>
          <a:bodyPr/>
          <a:lstStyle/>
          <a:p>
            <a:r>
              <a:rPr lang="en-US" dirty="0" smtClean="0"/>
              <a:t>Make something pretty</a:t>
            </a:r>
            <a:r>
              <a:rPr lang="mr-IN" dirty="0" smtClean="0"/>
              <a:t>……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Coupling time constant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2829297"/>
            <a:ext cx="5072628" cy="36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Selected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http://www.grs-sim.de/cms/upload/Carloni/Tutorials/FMCP/Thermostats_and_Barostats.pdf</a:t>
            </a:r>
          </a:p>
          <a:p>
            <a:r>
              <a:rPr lang="en-US" dirty="0">
                <a:hlinkClick r:id="rId3"/>
              </a:rPr>
              <a:t>http://people.math.umass.edu/~</a:t>
            </a:r>
            <a:r>
              <a:rPr lang="en-US" dirty="0" smtClean="0">
                <a:hlinkClick r:id="rId3"/>
              </a:rPr>
              <a:t>markos/697SC/ThermostatMD_Final.pdf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www.gromacs.org/Documentation/Terminology/Thermostats</a:t>
            </a:r>
            <a:r>
              <a:rPr lang="en-US" dirty="0" smtClean="0"/>
              <a:t> (</a:t>
            </a:r>
            <a:r>
              <a:rPr lang="en-US" dirty="0" err="1" smtClean="0"/>
              <a:t>gromacs</a:t>
            </a:r>
            <a:r>
              <a:rPr lang="en-US" dirty="0" smtClean="0"/>
              <a:t> documentation is invaluable)</a:t>
            </a:r>
          </a:p>
          <a:p>
            <a:r>
              <a:rPr lang="en-US" dirty="0" err="1" smtClean="0"/>
              <a:t>Frenkel</a:t>
            </a:r>
            <a:r>
              <a:rPr lang="en-US" dirty="0" smtClean="0"/>
              <a:t> and Smit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sz="1800" dirty="0" smtClean="0"/>
              <a:t>(</a:t>
            </a:r>
            <a:r>
              <a:rPr lang="en-US" sz="1800" dirty="0" err="1" smtClean="0"/>
              <a:t>git</a:t>
            </a:r>
            <a:r>
              <a:rPr lang="en-US" sz="1800" dirty="0" smtClean="0"/>
              <a:t> with </a:t>
            </a:r>
            <a:r>
              <a:rPr lang="en-US" sz="1800" dirty="0" smtClean="0"/>
              <a:t>it)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59836"/>
            <a:ext cx="8197114" cy="381008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Ensembles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b="0" dirty="0" smtClean="0"/>
              <a:t>NVE, NVT, NPT</a:t>
            </a:r>
          </a:p>
          <a:p>
            <a:pPr defTabSz="914400">
              <a:spcBef>
                <a:spcPts val="0"/>
              </a:spcBef>
              <a:buFontTx/>
              <a:buChar char="-"/>
              <a:defRPr/>
            </a:pPr>
            <a:r>
              <a:rPr lang="en-US" sz="2000" b="0" dirty="0" smtClean="0"/>
              <a:t>Ergodicity</a:t>
            </a:r>
            <a:endParaRPr lang="en-US" sz="20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Thermo</a:t>
            </a:r>
            <a:r>
              <a:rPr lang="en-US" dirty="0" smtClean="0"/>
              <a:t>/Barostats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b="0" dirty="0" smtClean="0"/>
              <a:t>Types (Stochastic, strong/weak-coupling, extended dynamics)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b="0" dirty="0" smtClean="0"/>
              <a:t>Thermostats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b="0" dirty="0" smtClean="0"/>
              <a:t>Barostats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dirty="0"/>
              <a:t>Practical application</a:t>
            </a:r>
          </a:p>
          <a:p>
            <a:pPr defTabSz="914400">
              <a:spcBef>
                <a:spcPts val="0"/>
              </a:spcBef>
              <a:buFontTx/>
              <a:buChar char="-"/>
            </a:pPr>
            <a:r>
              <a:rPr lang="en-US" sz="2000" b="0" dirty="0" smtClean="0"/>
              <a:t>Selecting </a:t>
            </a:r>
            <a:r>
              <a:rPr lang="en-US" sz="2000" b="0" dirty="0"/>
              <a:t>these in </a:t>
            </a:r>
            <a:r>
              <a:rPr lang="en-US" sz="2000" b="0" dirty="0" err="1" smtClean="0"/>
              <a:t>gmx</a:t>
            </a:r>
            <a:endParaRPr lang="en-US" sz="20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Homework: </a:t>
            </a:r>
            <a:r>
              <a:rPr lang="en-US" b="0" dirty="0" smtClean="0"/>
              <a:t>fun with ensembles and coupling!</a:t>
            </a:r>
          </a:p>
        </p:txBody>
      </p:sp>
    </p:spTree>
    <p:extLst>
      <p:ext uri="{BB962C8B-B14F-4D97-AF65-F5344CB8AC3E}">
        <p14:creationId xmlns:p14="http://schemas.microsoft.com/office/powerpoint/2010/main" val="133519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Ensembles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5694181"/>
            <a:ext cx="8076956" cy="613486"/>
          </a:xfrm>
        </p:spPr>
        <p:txBody>
          <a:bodyPr/>
          <a:lstStyle/>
          <a:p>
            <a:r>
              <a:rPr lang="en-US" b="0" dirty="0" smtClean="0"/>
              <a:t>Belmont University Wind Ensemble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8" y="1567647"/>
            <a:ext cx="5892800" cy="39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Statistical Ensembles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839421"/>
            <a:ext cx="8197114" cy="3810086"/>
          </a:xfrm>
        </p:spPr>
        <p:txBody>
          <a:bodyPr/>
          <a:lstStyle/>
          <a:p>
            <a:r>
              <a:rPr lang="en-US" dirty="0" err="1" smtClean="0"/>
              <a:t>Microcanonical</a:t>
            </a:r>
            <a:r>
              <a:rPr lang="en-US" dirty="0" smtClean="0"/>
              <a:t>: NVE</a:t>
            </a:r>
          </a:p>
          <a:p>
            <a:pPr lvl="1"/>
            <a:r>
              <a:rPr lang="en-US" b="0" dirty="0" smtClean="0"/>
              <a:t>Characteristic of classical MD </a:t>
            </a:r>
            <a:endParaRPr lang="en-US" dirty="0"/>
          </a:p>
          <a:p>
            <a:r>
              <a:rPr lang="en-US" dirty="0" smtClean="0"/>
              <a:t>Canonical: </a:t>
            </a:r>
            <a:r>
              <a:rPr lang="en-US" dirty="0" smtClean="0"/>
              <a:t>NVT</a:t>
            </a:r>
          </a:p>
          <a:p>
            <a:pPr lvl="1"/>
            <a:r>
              <a:rPr lang="en-US" b="0" dirty="0" smtClean="0"/>
              <a:t>Characteristic of Metropolis Monte Carlo</a:t>
            </a:r>
            <a:endParaRPr lang="en-US" b="0" dirty="0" smtClean="0"/>
          </a:p>
          <a:p>
            <a:pPr lvl="1"/>
            <a:r>
              <a:rPr lang="en-US" b="0" dirty="0" smtClean="0"/>
              <a:t>Add thermostat to MD for experimental relevance</a:t>
            </a:r>
            <a:endParaRPr lang="en-US" dirty="0" smtClean="0"/>
          </a:p>
          <a:p>
            <a:r>
              <a:rPr lang="en-US" dirty="0" smtClean="0"/>
              <a:t>Isobaric-Isothermal: </a:t>
            </a:r>
            <a:r>
              <a:rPr lang="en-US" dirty="0" smtClean="0"/>
              <a:t>NPT</a:t>
            </a:r>
          </a:p>
          <a:p>
            <a:pPr lvl="1"/>
            <a:r>
              <a:rPr lang="en-US" b="0" dirty="0" smtClean="0"/>
              <a:t>Add a </a:t>
            </a:r>
            <a:r>
              <a:rPr lang="en-US" b="0" dirty="0" err="1" smtClean="0"/>
              <a:t>barostat</a:t>
            </a:r>
            <a:r>
              <a:rPr lang="en-US" b="0" dirty="0" smtClean="0"/>
              <a:t> to control the pressure</a:t>
            </a:r>
            <a:r>
              <a:rPr lang="en-US" b="0" dirty="0" smtClean="0"/>
              <a:t>!</a:t>
            </a:r>
            <a:endParaRPr lang="en-US" b="0" dirty="0"/>
          </a:p>
          <a:p>
            <a:pPr lvl="1"/>
            <a:r>
              <a:rPr lang="en-US" b="0" dirty="0" smtClean="0"/>
              <a:t>Ensemble of choice for biomolecular simulations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860750"/>
            <a:ext cx="8184662" cy="792404"/>
          </a:xfrm>
        </p:spPr>
        <p:txBody>
          <a:bodyPr/>
          <a:lstStyle/>
          <a:p>
            <a:r>
              <a:rPr lang="en-US" b="1" dirty="0" smtClean="0"/>
              <a:t>Ensemble: </a:t>
            </a:r>
            <a:r>
              <a:rPr lang="en-US" dirty="0" smtClean="0"/>
              <a:t>collection of </a:t>
            </a:r>
            <a:r>
              <a:rPr lang="en-US" smtClean="0"/>
              <a:t>microstates </a:t>
            </a:r>
            <a:r>
              <a:rPr lang="en-US" smtClean="0"/>
              <a:t>sharing constant </a:t>
            </a:r>
            <a:r>
              <a:rPr lang="en-US" smtClean="0"/>
              <a:t>macroscopic </a:t>
            </a:r>
            <a:r>
              <a:rPr lang="en-US" smtClean="0"/>
              <a:t>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are statistical ensembles relevant to MD?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5308600"/>
            <a:ext cx="8197114" cy="9148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If our property stops changing with time, we’ve approximated the time limit which in turn approximates the ensemble.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Ergodic Hypothesis:</a:t>
            </a:r>
            <a:r>
              <a:rPr lang="en-US" dirty="0" smtClean="0"/>
              <a:t> time avg. approximates ensemble avg.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7" y="2141838"/>
            <a:ext cx="5232400" cy="30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Thermostats and Barostats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1636573"/>
            <a:ext cx="7549557" cy="41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are thermostats and barostats?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Methods of controlling T and P</a:t>
            </a:r>
          </a:p>
          <a:p>
            <a:pPr lvl="1"/>
            <a:r>
              <a:rPr lang="en-US" dirty="0" smtClean="0"/>
              <a:t>Why should we </a:t>
            </a:r>
            <a:r>
              <a:rPr lang="en-US" dirty="0" smtClean="0"/>
              <a:t>care? </a:t>
            </a:r>
            <a:r>
              <a:rPr lang="en-US" b="0" dirty="0" smtClean="0"/>
              <a:t>(because I wouldn’t otherwise be discussing them)</a:t>
            </a:r>
          </a:p>
          <a:p>
            <a:endParaRPr lang="en-US" dirty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Stochastic (</a:t>
            </a:r>
            <a:r>
              <a:rPr lang="en-US" b="0" dirty="0" err="1" smtClean="0"/>
              <a:t>Langevin</a:t>
            </a:r>
            <a:r>
              <a:rPr lang="en-US" b="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Strong/weak-coupling </a:t>
            </a:r>
            <a:r>
              <a:rPr lang="en-US" b="0" dirty="0" smtClean="0"/>
              <a:t>(Rescale, </a:t>
            </a:r>
            <a:r>
              <a:rPr lang="en-US" b="0" dirty="0" err="1" smtClean="0"/>
              <a:t>Berendsen</a:t>
            </a:r>
            <a:r>
              <a:rPr lang="en-US" b="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Extended </a:t>
            </a:r>
            <a:r>
              <a:rPr lang="en-US" dirty="0" smtClean="0"/>
              <a:t>dynamics </a:t>
            </a:r>
            <a:r>
              <a:rPr lang="en-US" b="0" dirty="0" smtClean="0"/>
              <a:t>(Nose-Hoover, </a:t>
            </a:r>
            <a:r>
              <a:rPr lang="en-US" b="0" dirty="0" err="1" smtClean="0"/>
              <a:t>Parinello</a:t>
            </a:r>
            <a:r>
              <a:rPr lang="en-US" b="0" dirty="0" smtClean="0"/>
              <a:t>-Rahman)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future reference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8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Thermostats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Weak coupling to constant temperature heat bath</a:t>
            </a:r>
          </a:p>
          <a:p>
            <a:pPr lvl="1"/>
            <a:r>
              <a:rPr lang="en-US" b="0" dirty="0" smtClean="0"/>
              <a:t>Does not correspond directly to canonical ensemble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Nudges system in the right direction</a:t>
            </a:r>
          </a:p>
          <a:p>
            <a:pPr lvl="1"/>
            <a:r>
              <a:rPr lang="en-US" b="0" dirty="0" smtClean="0"/>
              <a:t>Effective approximation for large systems - O(1000)</a:t>
            </a:r>
          </a:p>
          <a:p>
            <a:pPr lvl="1"/>
            <a:r>
              <a:rPr lang="en-US" b="0" dirty="0" smtClean="0"/>
              <a:t>Typically used for equilibration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Berendsen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65" y="3398134"/>
            <a:ext cx="2743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9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Thermostats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Traditional velocity rescaling doesn’t allow fluctuation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V-rescale as implemented in GROMACS includes an additional stochastic term for random coupling</a:t>
            </a:r>
          </a:p>
          <a:p>
            <a:r>
              <a:rPr lang="en-US" b="0" dirty="0" smtClean="0"/>
              <a:t>GROMACS implementation IS canonical or close enough?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V-rescale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93" y="2754936"/>
            <a:ext cx="4690479" cy="18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2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1New1" id="{15EA7CEC-4138-4945-991C-D00F34FDE552}" vid="{344E082B-8B90-C04B-9A61-BF4B1201E6CB}"/>
    </a:ext>
  </a:extLst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1New1" id="{15EA7CEC-4138-4945-991C-D00F34FDE552}" vid="{23563B69-BE8D-F94F-AE0C-302BCE9F16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UW-template-1</Template>
  <TotalTime>1220</TotalTime>
  <Words>487</Words>
  <Application>Microsoft Macintosh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K. Smith</dc:creator>
  <cp:lastModifiedBy>Joshua K. Smith</cp:lastModifiedBy>
  <cp:revision>32</cp:revision>
  <cp:lastPrinted>2016-02-10T20:19:12Z</cp:lastPrinted>
  <dcterms:created xsi:type="dcterms:W3CDTF">2017-01-18T23:39:55Z</dcterms:created>
  <dcterms:modified xsi:type="dcterms:W3CDTF">2017-01-20T16:41:25Z</dcterms:modified>
</cp:coreProperties>
</file>