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3004800" cy="9753600"/>
  <p:notesSz cx="6858000" cy="9144000"/>
  <p:embeddedFontLst>
    <p:embeddedFont>
      <p:font typeface="Helvetica Neue" panose="02010600030101010101" charset="0"/>
      <p:regular r:id="rId16"/>
      <p:bold r:id="rId17"/>
      <p:italic r:id="rId18"/>
      <p:boldItalic r:id="rId19"/>
    </p:embeddedFont>
    <p:embeddedFont>
      <p:font typeface="Helvetica Neue Light" panose="02010600030101010101"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5" d="100"/>
          <a:sy n="55" d="100"/>
        </p:scale>
        <p:origin x="149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lnSpc>
                <a:spcPct val="117999"/>
              </a:lnSpc>
              <a:spcBef>
                <a:spcPts val="0"/>
              </a:spcBef>
              <a:buSzPts val="1400"/>
              <a:buNone/>
              <a:defRPr sz="2200" b="0" i="0" u="none" strike="noStrike" cap="none">
                <a:latin typeface="Helvetica Neue"/>
                <a:ea typeface="Helvetica Neue"/>
                <a:cs typeface="Helvetica Neue"/>
                <a:sym typeface="Helvetica Neue"/>
              </a:defRPr>
            </a:lvl1pPr>
            <a:lvl2pPr marL="0" marR="0" lvl="1" indent="228600" algn="l" rtl="0">
              <a:lnSpc>
                <a:spcPct val="117999"/>
              </a:lnSpc>
              <a:spcBef>
                <a:spcPts val="0"/>
              </a:spcBef>
              <a:buSzPts val="1400"/>
              <a:buNone/>
              <a:defRPr sz="2200" b="0" i="0" u="none" strike="noStrike" cap="none">
                <a:latin typeface="Helvetica Neue"/>
                <a:ea typeface="Helvetica Neue"/>
                <a:cs typeface="Helvetica Neue"/>
                <a:sym typeface="Helvetica Neue"/>
              </a:defRPr>
            </a:lvl2pPr>
            <a:lvl3pPr marL="0" marR="0" lvl="2" indent="457200" algn="l" rtl="0">
              <a:lnSpc>
                <a:spcPct val="117999"/>
              </a:lnSpc>
              <a:spcBef>
                <a:spcPts val="0"/>
              </a:spcBef>
              <a:buSzPts val="1400"/>
              <a:buNone/>
              <a:defRPr sz="2200" b="0" i="0" u="none" strike="noStrike" cap="none">
                <a:latin typeface="Helvetica Neue"/>
                <a:ea typeface="Helvetica Neue"/>
                <a:cs typeface="Helvetica Neue"/>
                <a:sym typeface="Helvetica Neue"/>
              </a:defRPr>
            </a:lvl3pPr>
            <a:lvl4pPr marL="0" marR="0" lvl="3" indent="685800" algn="l" rtl="0">
              <a:lnSpc>
                <a:spcPct val="117999"/>
              </a:lnSpc>
              <a:spcBef>
                <a:spcPts val="0"/>
              </a:spcBef>
              <a:buSzPts val="1400"/>
              <a:buNone/>
              <a:defRPr sz="2200" b="0" i="0" u="none" strike="noStrike" cap="none">
                <a:latin typeface="Helvetica Neue"/>
                <a:ea typeface="Helvetica Neue"/>
                <a:cs typeface="Helvetica Neue"/>
                <a:sym typeface="Helvetica Neue"/>
              </a:defRPr>
            </a:lvl4pPr>
            <a:lvl5pPr marL="0" marR="0" lvl="4" indent="914400" algn="l" rtl="0">
              <a:lnSpc>
                <a:spcPct val="117999"/>
              </a:lnSpc>
              <a:spcBef>
                <a:spcPts val="0"/>
              </a:spcBef>
              <a:buSzPts val="1400"/>
              <a:buNone/>
              <a:defRPr sz="2200" b="0" i="0" u="none" strike="noStrike" cap="none">
                <a:latin typeface="Helvetica Neue"/>
                <a:ea typeface="Helvetica Neue"/>
                <a:cs typeface="Helvetica Neue"/>
                <a:sym typeface="Helvetica Neue"/>
              </a:defRPr>
            </a:lvl5pPr>
            <a:lvl6pPr marL="0" marR="0" lvl="5" indent="1143000" algn="l" rtl="0">
              <a:lnSpc>
                <a:spcPct val="117999"/>
              </a:lnSpc>
              <a:spcBef>
                <a:spcPts val="0"/>
              </a:spcBef>
              <a:buSzPts val="1400"/>
              <a:buNone/>
              <a:defRPr sz="2200" b="0" i="0" u="none" strike="noStrike" cap="none">
                <a:latin typeface="Helvetica Neue"/>
                <a:ea typeface="Helvetica Neue"/>
                <a:cs typeface="Helvetica Neue"/>
                <a:sym typeface="Helvetica Neue"/>
              </a:defRPr>
            </a:lvl6pPr>
            <a:lvl7pPr marL="0" marR="0" lvl="6" indent="1371600" algn="l" rtl="0">
              <a:lnSpc>
                <a:spcPct val="117999"/>
              </a:lnSpc>
              <a:spcBef>
                <a:spcPts val="0"/>
              </a:spcBef>
              <a:buSzPts val="1400"/>
              <a:buNone/>
              <a:defRPr sz="2200" b="0" i="0" u="none" strike="noStrike" cap="none">
                <a:latin typeface="Helvetica Neue"/>
                <a:ea typeface="Helvetica Neue"/>
                <a:cs typeface="Helvetica Neue"/>
                <a:sym typeface="Helvetica Neue"/>
              </a:defRPr>
            </a:lvl7pPr>
            <a:lvl8pPr marL="0" marR="0" lvl="7" indent="1600200" algn="l" rtl="0">
              <a:lnSpc>
                <a:spcPct val="117999"/>
              </a:lnSpc>
              <a:spcBef>
                <a:spcPts val="0"/>
              </a:spcBef>
              <a:buSzPts val="1400"/>
              <a:buNone/>
              <a:defRPr sz="2200" b="0" i="0" u="none" strike="noStrike" cap="none">
                <a:latin typeface="Helvetica Neue"/>
                <a:ea typeface="Helvetica Neue"/>
                <a:cs typeface="Helvetica Neue"/>
                <a:sym typeface="Helvetica Neue"/>
              </a:defRPr>
            </a:lvl8pPr>
            <a:lvl9pPr marL="0" marR="0" lvl="8" indent="1828800" algn="l" rtl="0">
              <a:lnSpc>
                <a:spcPct val="117999"/>
              </a:lnSpc>
              <a:spcBef>
                <a:spcPts val="0"/>
              </a:spcBef>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AutoNum type="arabicPeriod"/>
            </a:pPr>
            <a:r>
              <a:rPr lang="en-US"/>
              <a:t>We used Github for version control and collaboration, opencv for reading the realtime camera input, tensorflow for model training and object detection. TK interface for building the graphic user interface.</a:t>
            </a:r>
          </a:p>
          <a:p>
            <a:pPr marL="457200" lvl="0" indent="-317500">
              <a:spcBef>
                <a:spcPts val="0"/>
              </a:spcBef>
              <a:buSzPts val="1400"/>
              <a:buAutoNum type="arabicPeriod"/>
            </a:pPr>
            <a:r>
              <a:rPr lang="en-US"/>
              <a:t>Also we learned how to deal with a lot of different </a:t>
            </a:r>
            <a:r>
              <a:rPr lang="en-US">
                <a:solidFill>
                  <a:schemeClr val="dk1"/>
                </a:solidFill>
              </a:rPr>
              <a:t>datafile </a:t>
            </a:r>
            <a:r>
              <a:rPr lang="en-US"/>
              <a:t>formats for different tools.  for example, , we learned how to convert between them, and integrate them into our workflow. </a:t>
            </a: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r>
              <a:rPr lang="en-US"/>
              <a:t>Hello everyone, we are team zero. Just six days ago, I heard a news: a self-driving bus start to run on city roads in Shenzhen, China. But soon it turns out this piece of news is just sensational: this self-driving bus is still in test. But now, let’s just imagine, one day you get on a bus, after scan your husky card, you find there is no driver. </a:t>
            </a:r>
          </a:p>
          <a:p>
            <a:pPr marL="0" lvl="0" indent="0">
              <a:spcBef>
                <a:spcPts val="0"/>
              </a:spcBef>
              <a:buNone/>
            </a:pPr>
            <a:r>
              <a:rPr lang="en-US"/>
              <a:t>You feel a little bit nervous, a little bit exciting. You may start to think, what makes it happen? </a:t>
            </a:r>
            <a:r>
              <a:rPr lang="en-US">
                <a:solidFill>
                  <a:schemeClr val="dk1"/>
                </a:solidFill>
              </a:rPr>
              <a:t>First thing first, </a:t>
            </a:r>
            <a:r>
              <a:rPr lang="en-US"/>
              <a:t>if you want to teach a car to drive, you have to teach it to see! Yes, this is object detection. A robust perception system is the starting point of a self-driving car. </a:t>
            </a:r>
          </a:p>
          <a:p>
            <a:pPr marL="0" lvl="0" indent="0">
              <a:spcBef>
                <a:spcPts val="0"/>
              </a:spcBef>
              <a:buNone/>
            </a:pPr>
            <a:r>
              <a:rPr lang="en-US"/>
              <a:t>Meanwhile, in the past few years, significant advances have done in the field of computer vision and deep learning (especially CNNs). Actually, our team’s name -- ‘zero’ is named after alphago zero. </a:t>
            </a:r>
            <a:r>
              <a:rPr lang="en-US">
                <a:solidFill>
                  <a:schemeClr val="dk1"/>
                </a:solidFill>
              </a:rPr>
              <a:t>These contexts motivate us to make a software based on the state of art algorithms to deal with object detection problem.</a:t>
            </a:r>
          </a:p>
          <a:p>
            <a:pPr marL="0" lvl="0" indent="0">
              <a:spcBef>
                <a:spcPts val="0"/>
              </a:spcBef>
              <a:buNone/>
            </a:pPr>
            <a:endParaRPr>
              <a:solidFill>
                <a:schemeClr val="dk1"/>
              </a:solidFill>
            </a:endParaRPr>
          </a:p>
          <a:p>
            <a:pPr marL="0" lvl="0" indent="0">
              <a:spcBef>
                <a:spcPts val="0"/>
              </a:spcBef>
              <a:buNone/>
            </a:pPr>
            <a:endParaRPr>
              <a:solidFill>
                <a:schemeClr val="dk1"/>
              </a:solidFill>
            </a:endParaRPr>
          </a:p>
          <a:p>
            <a:pPr marL="0" lvl="0" indent="0">
              <a:spcBef>
                <a:spcPts val="0"/>
              </a:spcBef>
              <a:buNone/>
            </a:pPr>
            <a:r>
              <a:rPr lang="en-US"/>
              <a:t>As I just said, our software is just the beginning of the whole system, so our users could be researchers who are working on the rest part of self driving cars or beginners who are interested in object detection. </a:t>
            </a: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r>
              <a:rPr lang="en-US"/>
              <a:t>To describe an object in an image, we need 5 variables: four fixes a bounding box, and one indicate the class name.</a:t>
            </a: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r>
              <a:rPr lang="en-US"/>
              <a:t>researcher has own pre-model of a specific DL algorithm and a label map file relates to it. ---import / use our default ssd</a:t>
            </a:r>
          </a:p>
          <a:p>
            <a:pPr marL="0" lvl="0" indent="0">
              <a:spcBef>
                <a:spcPts val="0"/>
              </a:spcBef>
              <a:buNone/>
            </a:pPr>
            <a:r>
              <a:rPr lang="en-US"/>
              <a:t>save or not</a:t>
            </a:r>
          </a:p>
          <a:p>
            <a:pPr marL="0" lvl="0" indent="0">
              <a:spcBef>
                <a:spcPts val="0"/>
              </a:spcBef>
              <a:buNone/>
            </a:pPr>
            <a:r>
              <a:rPr lang="en-US"/>
              <a:t>Static image --- processing --- </a:t>
            </a:r>
          </a:p>
          <a:p>
            <a:pPr marL="0" lvl="0" indent="0">
              <a:spcBef>
                <a:spcPts val="0"/>
              </a:spcBef>
              <a:buNone/>
            </a:pPr>
            <a:r>
              <a:rPr lang="en-US"/>
              <a:t>want to detect the video recorded yesterday on the University Way</a:t>
            </a:r>
          </a:p>
          <a:p>
            <a:pPr marL="0" lvl="0" indent="0">
              <a:spcBef>
                <a:spcPts val="0"/>
              </a:spcBef>
              <a:buNone/>
            </a:pPr>
            <a:r>
              <a:rPr lang="en-US"/>
              <a:t>once we succeed in video detection, we can move to live camera to see how it goes.</a:t>
            </a:r>
          </a:p>
          <a:p>
            <a:pPr marL="0" lvl="0" indent="0">
              <a:spcBef>
                <a:spcPts val="0"/>
              </a:spcBef>
              <a:buNone/>
            </a:pPr>
            <a:r>
              <a:rPr lang="en-US"/>
              <a:t>If install a camera on the bus, then it can see what’s going on on the street. To detect there is a car or a person. But there’s no cars in classroom still, it can see us.</a:t>
            </a:r>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r>
              <a:rPr lang="en-US" sz="1000"/>
              <a:t>there are two main module in our software. The first one is training module, it has one component which is the training function. it take the data and train a model. the second module is the user interface. with model select component we can select the model we trained or the models trained by other people, with the label map select, we can select the corresponding label map for the model, and with different input we has different components for different media data. After we read the input data, select the label maps and models, the interface we show us the detec result as we see in the demo. that’s all for component design.</a:t>
            </a: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r>
              <a:rPr lang="en-US" sz="1000"/>
              <a:t>In terms of project structure. In the root we have readme file, license, setup script and two folders. in the doc folder, there are some documentation, such as component design and function specification. in the object detection folder, there are some label maps data, pretrained models, and source code scripts. As you can see, it’s not well organized yet, we will work on that later. that’s all for project structure. our last teammate will talk about lesson learned and future work.</a:t>
            </a: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20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41900"/>
            <a:ext cx="10464800" cy="11303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1366"/>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000000"/>
              </a:buClr>
              <a:buSzPts val="2400"/>
              <a:buFont typeface="Helvetica Neue"/>
              <a:buNone/>
              <a:defRPr sz="2400" b="0" i="1"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112"/>
            <a:ext cx="10464800" cy="609776"/>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3400"/>
              <a:buFont typeface="Helvetica Neue"/>
              <a:buNone/>
              <a:defRPr sz="34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13004800" cy="97536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894080"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body" idx="1"/>
          </p:nvPr>
        </p:nvSpPr>
        <p:spPr>
          <a:xfrm>
            <a:off x="894080" y="2596444"/>
            <a:ext cx="11216700" cy="61884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625600" y="1596248"/>
            <a:ext cx="9753600" cy="3395700"/>
          </a:xfrm>
          <a:prstGeom prst="rect">
            <a:avLst/>
          </a:prstGeom>
          <a:noFill/>
          <a:ln>
            <a:noFill/>
          </a:ln>
        </p:spPr>
        <p:txBody>
          <a:bodyPr wrap="square" lIns="108350" tIns="108350" rIns="108350" bIns="108350" anchor="b" anchorCtr="0"/>
          <a:lstStyle>
            <a:lvl1pPr marL="0" marR="0" lvl="0" indent="0" algn="ctr" rtl="0">
              <a:lnSpc>
                <a:spcPct val="90000"/>
              </a:lnSpc>
              <a:spcBef>
                <a:spcPts val="0"/>
              </a:spcBef>
              <a:spcAft>
                <a:spcPts val="0"/>
              </a:spcAft>
              <a:buClr>
                <a:srgbClr val="000000"/>
              </a:buClr>
              <a:buSzPts val="7100"/>
              <a:buFont typeface="Arial"/>
              <a:buNone/>
              <a:defRPr sz="71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body" idx="1"/>
          </p:nvPr>
        </p:nvSpPr>
        <p:spPr>
          <a:xfrm>
            <a:off x="1625600" y="5122897"/>
            <a:ext cx="9753600" cy="2354700"/>
          </a:xfrm>
          <a:prstGeom prst="rect">
            <a:avLst/>
          </a:prstGeom>
          <a:noFill/>
          <a:ln>
            <a:noFill/>
          </a:ln>
        </p:spPr>
        <p:txBody>
          <a:bodyPr wrap="square" lIns="108350" tIns="108350" rIns="108350" bIns="108350" anchor="t" anchorCtr="0"/>
          <a:lstStyle>
            <a:lvl1pPr marL="0" marR="0" lvl="0" indent="0" algn="ctr"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0" marR="0" lvl="1" indent="546100" algn="ctr"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0" marR="0" lvl="2" indent="1079500" algn="ctr"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0" marR="0" lvl="3" indent="1625600" algn="ctr"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0" marR="0" lvl="4" indent="2171700" algn="ctr"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节标题">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87307" y="2431627"/>
            <a:ext cx="11216700" cy="4057200"/>
          </a:xfrm>
          <a:prstGeom prst="rect">
            <a:avLst/>
          </a:prstGeom>
          <a:noFill/>
          <a:ln>
            <a:noFill/>
          </a:ln>
        </p:spPr>
        <p:txBody>
          <a:bodyPr wrap="square" lIns="108350" tIns="108350" rIns="108350" bIns="108350" anchor="b" anchorCtr="0"/>
          <a:lstStyle>
            <a:lvl1pPr marL="0" marR="0" lvl="0" indent="0" algn="l" rtl="0">
              <a:lnSpc>
                <a:spcPct val="90000"/>
              </a:lnSpc>
              <a:spcBef>
                <a:spcPts val="0"/>
              </a:spcBef>
              <a:spcAft>
                <a:spcPts val="0"/>
              </a:spcAft>
              <a:buClr>
                <a:srgbClr val="000000"/>
              </a:buClr>
              <a:buSzPts val="7100"/>
              <a:buFont typeface="Arial"/>
              <a:buNone/>
              <a:defRPr sz="71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body" idx="1"/>
          </p:nvPr>
        </p:nvSpPr>
        <p:spPr>
          <a:xfrm>
            <a:off x="887307" y="6527235"/>
            <a:ext cx="11216700" cy="2133900"/>
          </a:xfrm>
          <a:prstGeom prst="rect">
            <a:avLst/>
          </a:prstGeom>
          <a:noFill/>
          <a:ln>
            <a:noFill/>
          </a:ln>
        </p:spPr>
        <p:txBody>
          <a:bodyPr wrap="square" lIns="108350" tIns="108350" rIns="108350" bIns="108350" anchor="t" anchorCtr="0"/>
          <a:lstStyle>
            <a:lvl1pPr marL="0" marR="0" lvl="0" indent="0" algn="l" rtl="0">
              <a:lnSpc>
                <a:spcPct val="90000"/>
              </a:lnSpc>
              <a:spcBef>
                <a:spcPts val="12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1pPr>
            <a:lvl2pPr marL="0" marR="0" lvl="1" indent="546100" algn="l" rtl="0">
              <a:lnSpc>
                <a:spcPct val="90000"/>
              </a:lnSpc>
              <a:spcBef>
                <a:spcPts val="12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L="0" marR="0" lvl="2" indent="1079500" algn="l" rtl="0">
              <a:lnSpc>
                <a:spcPct val="90000"/>
              </a:lnSpc>
              <a:spcBef>
                <a:spcPts val="12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3pPr>
            <a:lvl4pPr marL="0" marR="0" lvl="3" indent="1625600" algn="l" rtl="0">
              <a:lnSpc>
                <a:spcPct val="90000"/>
              </a:lnSpc>
              <a:spcBef>
                <a:spcPts val="12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4pPr>
            <a:lvl5pPr marL="0" marR="0" lvl="4" indent="2171700" algn="l" rtl="0">
              <a:lnSpc>
                <a:spcPct val="90000"/>
              </a:lnSpc>
              <a:spcBef>
                <a:spcPts val="12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两栏内容">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894080"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body" idx="1"/>
          </p:nvPr>
        </p:nvSpPr>
        <p:spPr>
          <a:xfrm>
            <a:off x="894080" y="2596444"/>
            <a:ext cx="5526900" cy="61884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比较">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95773"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body" idx="1"/>
          </p:nvPr>
        </p:nvSpPr>
        <p:spPr>
          <a:xfrm>
            <a:off x="895773" y="2390987"/>
            <a:ext cx="5501700" cy="1171500"/>
          </a:xfrm>
          <a:prstGeom prst="rect">
            <a:avLst/>
          </a:prstGeom>
          <a:noFill/>
          <a:ln>
            <a:noFill/>
          </a:ln>
        </p:spPr>
        <p:txBody>
          <a:bodyPr wrap="square" lIns="108350" tIns="108350" rIns="108350" bIns="108350" anchor="b" anchorCtr="0"/>
          <a:lstStyle>
            <a:lvl1pPr marL="0" marR="0" lvl="0" indent="0" algn="l" rtl="0">
              <a:lnSpc>
                <a:spcPct val="90000"/>
              </a:lnSpc>
              <a:spcBef>
                <a:spcPts val="120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1pPr>
            <a:lvl2pPr marL="0" marR="0" lvl="1" indent="546100" algn="l" rtl="0">
              <a:lnSpc>
                <a:spcPct val="90000"/>
              </a:lnSpc>
              <a:spcBef>
                <a:spcPts val="120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2pPr>
            <a:lvl3pPr marL="0" marR="0" lvl="2" indent="1079500" algn="l" rtl="0">
              <a:lnSpc>
                <a:spcPct val="90000"/>
              </a:lnSpc>
              <a:spcBef>
                <a:spcPts val="120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3pPr>
            <a:lvl4pPr marL="0" marR="0" lvl="3" indent="1625600" algn="l" rtl="0">
              <a:lnSpc>
                <a:spcPct val="90000"/>
              </a:lnSpc>
              <a:spcBef>
                <a:spcPts val="120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4pPr>
            <a:lvl5pPr marL="0" marR="0" lvl="4" indent="2171700" algn="l" rtl="0">
              <a:lnSpc>
                <a:spcPct val="90000"/>
              </a:lnSpc>
              <a:spcBef>
                <a:spcPts val="120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body" idx="2"/>
          </p:nvPr>
        </p:nvSpPr>
        <p:spPr>
          <a:xfrm>
            <a:off x="6583680" y="2390987"/>
            <a:ext cx="5528700" cy="1171500"/>
          </a:xfrm>
          <a:prstGeom prst="rect">
            <a:avLst/>
          </a:prstGeom>
          <a:noFill/>
          <a:ln>
            <a:noFill/>
          </a:ln>
        </p:spPr>
        <p:txBody>
          <a:bodyPr wrap="square" lIns="108350" tIns="108350" rIns="108350" bIns="108350" anchor="b"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仅标题">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94080"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空白">
    <p:spTree>
      <p:nvGrpSpPr>
        <p:cNvPr id="1" name="Shape 83"/>
        <p:cNvGrpSpPr/>
        <p:nvPr/>
      </p:nvGrpSpPr>
      <p:grpSpPr>
        <a:xfrm>
          <a:off x="0" y="0"/>
          <a:ext cx="0" cy="0"/>
          <a:chOff x="0" y="0"/>
          <a:chExt cx="0" cy="0"/>
        </a:xfrm>
      </p:grpSpPr>
      <p:sp>
        <p:nvSpPr>
          <p:cNvPr id="84" name="Shape 84"/>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800" cy="2159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800" cy="6286500"/>
          </a:xfrm>
          <a:prstGeom prst="rect">
            <a:avLst/>
          </a:prstGeom>
          <a:noFill/>
          <a:ln>
            <a:noFill/>
          </a:ln>
        </p:spPr>
        <p:txBody>
          <a:bodyPr wrap="square" lIns="91425" tIns="91425" rIns="91425" bIns="91425" anchor="ctr"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内容与标题">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95773" y="650240"/>
            <a:ext cx="4194300" cy="2275800"/>
          </a:xfrm>
          <a:prstGeom prst="rect">
            <a:avLst/>
          </a:prstGeom>
          <a:noFill/>
          <a:ln>
            <a:noFill/>
          </a:ln>
        </p:spPr>
        <p:txBody>
          <a:bodyPr wrap="square" lIns="108350" tIns="108350" rIns="108350" bIns="108350" anchor="b" anchorCtr="0"/>
          <a:lstStyle>
            <a:lvl1pPr marL="0" marR="0" lvl="0" indent="0" algn="l" rtl="0">
              <a:lnSpc>
                <a:spcPct val="90000"/>
              </a:lnSpc>
              <a:spcBef>
                <a:spcPts val="0"/>
              </a:spcBef>
              <a:spcAft>
                <a:spcPts val="0"/>
              </a:spcAft>
              <a:buClr>
                <a:srgbClr val="000000"/>
              </a:buClr>
              <a:buSzPts val="3800"/>
              <a:buFont typeface="Arial"/>
              <a:buNone/>
              <a:defRPr sz="38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body" idx="1"/>
          </p:nvPr>
        </p:nvSpPr>
        <p:spPr>
          <a:xfrm>
            <a:off x="5528733" y="1404338"/>
            <a:ext cx="6583800" cy="6931200"/>
          </a:xfrm>
          <a:prstGeom prst="rect">
            <a:avLst/>
          </a:prstGeom>
          <a:noFill/>
          <a:ln>
            <a:noFill/>
          </a:ln>
        </p:spPr>
        <p:txBody>
          <a:bodyPr wrap="square" lIns="108350" tIns="108350" rIns="108350" bIns="108350" anchor="t" anchorCtr="0"/>
          <a:lstStyle>
            <a:lvl1pPr marL="266700" marR="0" lvl="0" indent="-25400" algn="l" rtl="0">
              <a:lnSpc>
                <a:spcPct val="90000"/>
              </a:lnSpc>
              <a:spcBef>
                <a:spcPts val="1200"/>
              </a:spcBef>
              <a:spcAft>
                <a:spcPts val="0"/>
              </a:spcAft>
              <a:buClr>
                <a:srgbClr val="000000"/>
              </a:buClr>
              <a:buSzPts val="3800"/>
              <a:buFont typeface="Arial"/>
              <a:buChar char="•"/>
              <a:defRPr sz="3800" b="0" i="0" u="none" strike="noStrike" cap="none">
                <a:solidFill>
                  <a:srgbClr val="000000"/>
                </a:solidFill>
                <a:latin typeface="Arial"/>
                <a:ea typeface="Arial"/>
                <a:cs typeface="Arial"/>
                <a:sym typeface="Arial"/>
              </a:defRPr>
            </a:lvl1pPr>
            <a:lvl2pPr marL="850900" marR="0" lvl="1" indent="-63500" algn="l" rtl="0">
              <a:lnSpc>
                <a:spcPct val="90000"/>
              </a:lnSpc>
              <a:spcBef>
                <a:spcPts val="1200"/>
              </a:spcBef>
              <a:spcAft>
                <a:spcPts val="0"/>
              </a:spcAft>
              <a:buClr>
                <a:srgbClr val="000000"/>
              </a:buClr>
              <a:buSzPts val="3800"/>
              <a:buFont typeface="Arial"/>
              <a:buChar char="•"/>
              <a:defRPr sz="3800" b="0" i="0" u="none" strike="noStrike" cap="none">
                <a:solidFill>
                  <a:srgbClr val="000000"/>
                </a:solidFill>
                <a:latin typeface="Arial"/>
                <a:ea typeface="Arial"/>
                <a:cs typeface="Arial"/>
                <a:sym typeface="Arial"/>
              </a:defRPr>
            </a:lvl2pPr>
            <a:lvl3pPr marL="1447800" marR="0" lvl="2" indent="-127000" algn="l" rtl="0">
              <a:lnSpc>
                <a:spcPct val="90000"/>
              </a:lnSpc>
              <a:spcBef>
                <a:spcPts val="1200"/>
              </a:spcBef>
              <a:spcAft>
                <a:spcPts val="0"/>
              </a:spcAft>
              <a:buClr>
                <a:srgbClr val="000000"/>
              </a:buClr>
              <a:buSzPts val="3800"/>
              <a:buFont typeface="Arial"/>
              <a:buChar char="•"/>
              <a:defRPr sz="3800" b="0" i="0" u="none" strike="noStrike" cap="none">
                <a:solidFill>
                  <a:srgbClr val="000000"/>
                </a:solidFill>
                <a:latin typeface="Arial"/>
                <a:ea typeface="Arial"/>
                <a:cs typeface="Arial"/>
                <a:sym typeface="Arial"/>
              </a:defRPr>
            </a:lvl3pPr>
            <a:lvl4pPr marL="2057400" marR="0" lvl="3" indent="-190500" algn="l" rtl="0">
              <a:lnSpc>
                <a:spcPct val="90000"/>
              </a:lnSpc>
              <a:spcBef>
                <a:spcPts val="1200"/>
              </a:spcBef>
              <a:spcAft>
                <a:spcPts val="0"/>
              </a:spcAft>
              <a:buClr>
                <a:srgbClr val="000000"/>
              </a:buClr>
              <a:buSzPts val="3800"/>
              <a:buFont typeface="Arial"/>
              <a:buChar char="•"/>
              <a:defRPr sz="3800" b="0" i="0" u="none" strike="noStrike" cap="none">
                <a:solidFill>
                  <a:srgbClr val="000000"/>
                </a:solidFill>
                <a:latin typeface="Arial"/>
                <a:ea typeface="Arial"/>
                <a:cs typeface="Arial"/>
                <a:sym typeface="Arial"/>
              </a:defRPr>
            </a:lvl4pPr>
            <a:lvl5pPr marL="2603500" marR="0" lvl="4" indent="-190500" algn="l" rtl="0">
              <a:lnSpc>
                <a:spcPct val="90000"/>
              </a:lnSpc>
              <a:spcBef>
                <a:spcPts val="1200"/>
              </a:spcBef>
              <a:spcAft>
                <a:spcPts val="0"/>
              </a:spcAft>
              <a:buClr>
                <a:srgbClr val="000000"/>
              </a:buClr>
              <a:buSzPts val="3800"/>
              <a:buFont typeface="Arial"/>
              <a:buChar char="•"/>
              <a:defRPr sz="38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88" name="Shape 88"/>
          <p:cNvSpPr txBox="1">
            <a:spLocks noGrp="1"/>
          </p:cNvSpPr>
          <p:nvPr>
            <p:ph type="body" idx="2"/>
          </p:nvPr>
        </p:nvSpPr>
        <p:spPr>
          <a:xfrm>
            <a:off x="895773" y="2926080"/>
            <a:ext cx="4194300" cy="54207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图片与标题">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95773" y="650240"/>
            <a:ext cx="4194300" cy="2275800"/>
          </a:xfrm>
          <a:prstGeom prst="rect">
            <a:avLst/>
          </a:prstGeom>
          <a:noFill/>
          <a:ln>
            <a:noFill/>
          </a:ln>
        </p:spPr>
        <p:txBody>
          <a:bodyPr wrap="square" lIns="108350" tIns="108350" rIns="108350" bIns="108350" anchor="b" anchorCtr="0"/>
          <a:lstStyle>
            <a:lvl1pPr marL="0" marR="0" lvl="0" indent="0" algn="l" rtl="0">
              <a:lnSpc>
                <a:spcPct val="90000"/>
              </a:lnSpc>
              <a:spcBef>
                <a:spcPts val="0"/>
              </a:spcBef>
              <a:spcAft>
                <a:spcPts val="0"/>
              </a:spcAft>
              <a:buClr>
                <a:srgbClr val="000000"/>
              </a:buClr>
              <a:buSzPts val="3800"/>
              <a:buFont typeface="Arial"/>
              <a:buNone/>
              <a:defRPr sz="38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92" name="Shape 92"/>
          <p:cNvSpPr>
            <a:spLocks noGrp="1"/>
          </p:cNvSpPr>
          <p:nvPr>
            <p:ph type="pic" idx="2"/>
          </p:nvPr>
        </p:nvSpPr>
        <p:spPr>
          <a:xfrm>
            <a:off x="5528733" y="1404338"/>
            <a:ext cx="6583800" cy="69312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body" idx="1"/>
          </p:nvPr>
        </p:nvSpPr>
        <p:spPr>
          <a:xfrm>
            <a:off x="895773" y="2926080"/>
            <a:ext cx="4194300" cy="5420700"/>
          </a:xfrm>
          <a:prstGeom prst="rect">
            <a:avLst/>
          </a:prstGeom>
          <a:noFill/>
          <a:ln>
            <a:noFill/>
          </a:ln>
        </p:spPr>
        <p:txBody>
          <a:bodyPr wrap="square" lIns="108350" tIns="108350" rIns="108350" bIns="108350" anchor="t" anchorCtr="0"/>
          <a:lstStyle>
            <a:lvl1pPr marL="0" marR="0" lvl="0" indent="0" algn="l" rtl="0">
              <a:lnSpc>
                <a:spcPct val="90000"/>
              </a:lnSpc>
              <a:spcBef>
                <a:spcPts val="120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546100" algn="l" rtl="0">
              <a:lnSpc>
                <a:spcPct val="90000"/>
              </a:lnSpc>
              <a:spcBef>
                <a:spcPts val="120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1079500" algn="l" rtl="0">
              <a:lnSpc>
                <a:spcPct val="90000"/>
              </a:lnSpc>
              <a:spcBef>
                <a:spcPts val="120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1625600" algn="l" rtl="0">
              <a:lnSpc>
                <a:spcPct val="90000"/>
              </a:lnSpc>
              <a:spcBef>
                <a:spcPts val="120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2171700" algn="l" rtl="0">
              <a:lnSpc>
                <a:spcPct val="90000"/>
              </a:lnSpc>
              <a:spcBef>
                <a:spcPts val="120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94" name="Shape 94"/>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94080"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1"/>
          </p:nvPr>
        </p:nvSpPr>
        <p:spPr>
          <a:xfrm>
            <a:off x="894080" y="2596444"/>
            <a:ext cx="11216700" cy="61884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306560" y="519289"/>
            <a:ext cx="2804100" cy="82659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1"/>
          </p:nvPr>
        </p:nvSpPr>
        <p:spPr>
          <a:xfrm>
            <a:off x="894080" y="519289"/>
            <a:ext cx="8250000" cy="82659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25600" y="673100"/>
            <a:ext cx="9753600" cy="59055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53400"/>
            <a:ext cx="10464800" cy="11303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2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300" y="635000"/>
            <a:ext cx="5334000" cy="82169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4000" cy="39878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rgbClr val="000000"/>
              </a:buClr>
              <a:buSzPts val="6000"/>
              <a:buFont typeface="Helvetica Neue"/>
              <a:buNone/>
              <a:defRPr sz="6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24400"/>
            <a:ext cx="5334000" cy="41148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800" cy="2159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4000" cy="62865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800" cy="2159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4000" cy="6286500"/>
          </a:xfrm>
          <a:prstGeom prst="rect">
            <a:avLst/>
          </a:prstGeom>
          <a:noFill/>
          <a:ln>
            <a:noFill/>
          </a:ln>
        </p:spPr>
        <p:txBody>
          <a:bodyPr wrap="square" lIns="91425" tIns="91425" rIns="91425" bIns="91425" anchor="ctr" anchorCtr="0"/>
          <a:lstStyle>
            <a:lvl1pPr marL="342900" marR="0" lvl="0" indent="-8509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1pPr>
            <a:lvl2pPr marL="685800" marR="0" lvl="1" indent="-8509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2pPr>
            <a:lvl3pPr marL="1028700" marR="0" lvl="2" indent="-85089"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3pPr>
            <a:lvl4pPr marL="1371600" marR="0" lvl="3" indent="-85089"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4pPr>
            <a:lvl5pPr marL="1714500" marR="0" lvl="4" indent="-85089"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28884" y="9296400"/>
            <a:ext cx="340259" cy="342900"/>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952500" y="1270000"/>
            <a:ext cx="11099800" cy="7213600"/>
          </a:xfrm>
          <a:prstGeom prst="rect">
            <a:avLst/>
          </a:prstGeom>
          <a:noFill/>
          <a:ln>
            <a:noFill/>
          </a:ln>
        </p:spPr>
        <p:txBody>
          <a:bodyPr wrap="square" lIns="91425" tIns="91425" rIns="91425" bIns="91425" anchor="ctr"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18300" y="5092700"/>
            <a:ext cx="5334000" cy="37719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18300" y="889000"/>
            <a:ext cx="5334000" cy="37719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889000"/>
            <a:ext cx="5334000" cy="7975600"/>
          </a:xfrm>
          <a:prstGeom prst="rect">
            <a:avLst/>
          </a:prstGeom>
          <a:noFill/>
          <a:ln>
            <a:noFill/>
          </a:ln>
        </p:spPr>
        <p:txBody>
          <a:bodyPr wrap="square" lIns="91425" tIns="91425" rIns="91425" bIns="91425" anchor="t"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800" cy="2159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800" cy="6286500"/>
          </a:xfrm>
          <a:prstGeom prst="rect">
            <a:avLst/>
          </a:prstGeom>
          <a:noFill/>
          <a:ln>
            <a:noFill/>
          </a:ln>
        </p:spPr>
        <p:txBody>
          <a:bodyPr wrap="square" lIns="91425" tIns="91425" rIns="91425" bIns="91425" anchor="ctr" anchorCtr="0"/>
          <a:lstStyle>
            <a:lvl1pPr marL="444500" marR="0" lvl="0"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889000" marR="0" lvl="1"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33500" marR="0" lvl="2"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778000" marR="0" lvl="3"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22500" marR="0" lvl="4"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667000" marR="0" lvl="5"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111500" marR="0" lvl="6" indent="-14986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556000" marR="0" lvl="7"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000500" marR="0" lvl="8" indent="-14985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28884" y="9296400"/>
            <a:ext cx="340259" cy="324306"/>
          </a:xfrm>
          <a:prstGeom prst="rect">
            <a:avLst/>
          </a:prstGeom>
          <a:noFill/>
          <a:ln>
            <a:noFill/>
          </a:ln>
        </p:spPr>
        <p:txBody>
          <a:bodyPr wrap="square" lIns="50800" tIns="50800" rIns="50800" bIns="50800" anchor="t" anchorCtr="0">
            <a:noAutofit/>
          </a:bodyPr>
          <a:lstStyle/>
          <a:p>
            <a:pPr marL="0" marR="0" lvl="0" indent="-101600" algn="ctr" rtl="0">
              <a:lnSpc>
                <a:spcPct val="100000"/>
              </a:lnSpc>
              <a:spcBef>
                <a:spcPts val="0"/>
              </a:spcBef>
              <a:spcAft>
                <a:spcPts val="0"/>
              </a:spcAft>
              <a:buClr>
                <a:srgbClr val="000000"/>
              </a:buClr>
              <a:buSzPts val="1600"/>
              <a:buFont typeface="Helvetica Neue Light"/>
              <a:buNone/>
            </a:pPr>
            <a:fld id="{00000000-1234-1234-1234-123412341234}" type="slidenum">
              <a:rPr lang="en-US" sz="1600" b="0" i="0" u="none" strike="noStrike" cap="none">
                <a:solidFill>
                  <a:srgbClr val="000000"/>
                </a:solidFill>
                <a:latin typeface="Helvetica Neue Light"/>
                <a:ea typeface="Helvetica Neue Light"/>
                <a:cs typeface="Helvetica Neue Light"/>
                <a:sym typeface="Helvetica Neue Light"/>
              </a:rPr>
              <a:t>‹#›</a:t>
            </a:fld>
            <a:endParaRPr lang="en-US" sz="1600" b="0" i="0" u="none" strike="noStrike" cap="none">
              <a:solidFill>
                <a:srgbClr val="000000"/>
              </a:solidFill>
              <a:latin typeface="Helvetica Neue Light"/>
              <a:ea typeface="Helvetica Neue Light"/>
              <a:cs typeface="Helvetica Neue Light"/>
              <a:sym typeface="Helvetica Neue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94080" y="519289"/>
            <a:ext cx="11216700" cy="1885500"/>
          </a:xfrm>
          <a:prstGeom prst="rect">
            <a:avLst/>
          </a:prstGeom>
          <a:noFill/>
          <a:ln>
            <a:noFill/>
          </a:ln>
        </p:spPr>
        <p:txBody>
          <a:bodyPr wrap="square" lIns="108350" tIns="108350" rIns="108350" bIns="108350" anchor="ctr" anchorCtr="0"/>
          <a:lstStyle>
            <a:lvl1pPr marL="0" marR="0" lvl="0"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L="0" marR="0" lvl="1"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L="0" marR="0" lvl="2"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L="0" marR="0" lvl="3"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L="0" marR="0" lvl="4"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L="0" marR="0" lvl="5"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L="0" marR="0" lvl="6"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L="0" marR="0" lvl="7"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L="0" marR="0" lvl="8" indent="0" algn="l" rtl="0">
              <a:lnSpc>
                <a:spcPct val="9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body" idx="1"/>
          </p:nvPr>
        </p:nvSpPr>
        <p:spPr>
          <a:xfrm>
            <a:off x="894080" y="2596444"/>
            <a:ext cx="11216700" cy="6188400"/>
          </a:xfrm>
          <a:prstGeom prst="rect">
            <a:avLst/>
          </a:prstGeom>
          <a:noFill/>
          <a:ln>
            <a:noFill/>
          </a:ln>
        </p:spPr>
        <p:txBody>
          <a:bodyPr wrap="square" lIns="108350" tIns="108350" rIns="108350" bIns="108350" anchor="t" anchorCtr="0"/>
          <a:lstStyle>
            <a:lvl1pPr marL="266700" marR="0" lvl="0" indent="-508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1pPr>
            <a:lvl2pPr marL="863600" marR="0" lvl="1" indent="-1143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2pPr>
            <a:lvl3pPr marL="1460500" marR="0" lvl="2" indent="-1651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3pPr>
            <a:lvl4pPr marL="2044700" marR="0" lvl="3"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4pPr>
            <a:lvl5pPr marL="2590800" marR="0" lvl="4"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5pPr>
            <a:lvl6pPr marL="3136900" marR="0" lvl="5"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6pPr>
            <a:lvl7pPr marL="3670300" marR="0" lvl="6" indent="-2032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7pPr>
            <a:lvl8pPr marL="4216400" marR="0" lvl="7"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8pPr>
            <a:lvl9pPr marL="4762500" marR="0" lvl="8" indent="-215900" algn="l" rtl="0">
              <a:lnSpc>
                <a:spcPct val="90000"/>
              </a:lnSpc>
              <a:spcBef>
                <a:spcPts val="1200"/>
              </a:spcBef>
              <a:spcAft>
                <a:spcPts val="0"/>
              </a:spcAft>
              <a:buClr>
                <a:srgbClr val="000000"/>
              </a:buClr>
              <a:buSzPts val="3300"/>
              <a:buFont typeface="Arial"/>
              <a:buChar char="•"/>
              <a:defRPr sz="33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818820" y="9108327"/>
            <a:ext cx="291900" cy="382800"/>
          </a:xfrm>
          <a:prstGeom prst="rect">
            <a:avLst/>
          </a:prstGeom>
          <a:noFill/>
          <a:ln>
            <a:noFill/>
          </a:ln>
        </p:spPr>
        <p:txBody>
          <a:bodyPr wrap="square" lIns="54175" tIns="54175" rIns="54175" bIns="54175" anchor="ctr" anchorCtr="0">
            <a:noAutofit/>
          </a:bodyPr>
          <a:lstStyle/>
          <a:p>
            <a:pPr marL="0" marR="0" lvl="0" indent="-88900" algn="r" rtl="0">
              <a:lnSpc>
                <a:spcPct val="100000"/>
              </a:lnSpc>
              <a:spcBef>
                <a:spcPts val="0"/>
              </a:spcBef>
              <a:spcAft>
                <a:spcPts val="0"/>
              </a:spcAft>
              <a:buClr>
                <a:srgbClr val="888888"/>
              </a:buClr>
              <a:buSzPts val="1400"/>
              <a:buFont typeface="Arial"/>
              <a:buNone/>
            </a:pPr>
            <a:fld id="{00000000-1234-1234-1234-123412341234}" type="slidenum">
              <a:rPr lang="en-US" sz="1400" b="0" i="0" u="none" strike="noStrike" cap="none">
                <a:solidFill>
                  <a:srgbClr val="888888"/>
                </a:solidFill>
                <a:latin typeface="Arial"/>
                <a:ea typeface="Arial"/>
                <a:cs typeface="Arial"/>
                <a:sym typeface="Arial"/>
              </a:rPr>
              <a:t>‹#›</a:t>
            </a:fld>
            <a:endParaRPr lang="en-US" sz="14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s3-us-west-2.amazonaws.com/us-office/competition/training.zi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cvlibs.net/datasets/kitti/eval_object.php?obj_benchmark=2d" TargetMode="External"/><Relationship Id="rId4" Type="http://schemas.openxmlformats.org/officeDocument/2006/relationships/hyperlink" Target="https://s3-us-west-2.amazonaws.com/us-office/competition/testing.zi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2" name="矩形 1">
            <a:extLst>
              <a:ext uri="{FF2B5EF4-FFF2-40B4-BE49-F238E27FC236}">
                <a16:creationId xmlns:a16="http://schemas.microsoft.com/office/drawing/2014/main" id="{93817C68-1512-4BE3-B1B0-104A29F5AEAB}"/>
              </a:ext>
            </a:extLst>
          </p:cNvPr>
          <p:cNvSpPr/>
          <p:nvPr/>
        </p:nvSpPr>
        <p:spPr>
          <a:xfrm>
            <a:off x="0" y="0"/>
            <a:ext cx="5949387" cy="98921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2">
            <a:extLst>
              <a:ext uri="{FF2B5EF4-FFF2-40B4-BE49-F238E27FC236}">
                <a16:creationId xmlns:a16="http://schemas.microsoft.com/office/drawing/2014/main" id="{22267E8B-F0D1-4078-8779-85870124210F}"/>
              </a:ext>
            </a:extLst>
          </p:cNvPr>
          <p:cNvSpPr/>
          <p:nvPr/>
        </p:nvSpPr>
        <p:spPr>
          <a:xfrm>
            <a:off x="4535612" y="2614122"/>
            <a:ext cx="2788537" cy="2788537"/>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Shape 107"/>
          <p:cNvSpPr txBox="1">
            <a:spLocks noGrp="1"/>
          </p:cNvSpPr>
          <p:nvPr>
            <p:ph type="ctrTitle" idx="4294967295"/>
          </p:nvPr>
        </p:nvSpPr>
        <p:spPr>
          <a:xfrm>
            <a:off x="1044849" y="2570695"/>
            <a:ext cx="11959951" cy="3302000"/>
          </a:xfrm>
          <a:prstGeom prst="rect">
            <a:avLst/>
          </a:prstGeom>
          <a:noFill/>
          <a:ln>
            <a:noFill/>
          </a:ln>
        </p:spPr>
        <p:txBody>
          <a:bodyPr wrap="square" lIns="50800" tIns="50800" rIns="50800" bIns="50800" anchor="b"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8000" b="0" i="0" u="none" strike="noStrike" cap="none" dirty="0">
                <a:solidFill>
                  <a:schemeClr val="bg1"/>
                </a:solidFill>
                <a:latin typeface="Helvetica Neue"/>
                <a:ea typeface="Helvetica Neue"/>
                <a:cs typeface="Helvetica Neue"/>
                <a:sym typeface="Helvetica Neue"/>
              </a:rPr>
              <a:t>OBJECT</a:t>
            </a:r>
            <a:br>
              <a:rPr lang="en-US" sz="8000" b="0" i="0" u="none" strike="noStrike" cap="none" dirty="0">
                <a:solidFill>
                  <a:srgbClr val="000000"/>
                </a:solidFill>
                <a:latin typeface="Helvetica Neue"/>
                <a:ea typeface="Helvetica Neue"/>
                <a:cs typeface="Helvetica Neue"/>
                <a:sym typeface="Helvetica Neue"/>
              </a:rPr>
            </a:br>
            <a:r>
              <a:rPr lang="en-US" sz="8000" b="0" i="0" u="none" strike="noStrike" cap="none" dirty="0">
                <a:solidFill>
                  <a:srgbClr val="000000"/>
                </a:solidFill>
                <a:latin typeface="Helvetica Neue"/>
                <a:ea typeface="Helvetica Neue"/>
                <a:cs typeface="Helvetica Neue"/>
                <a:sym typeface="Helvetica Neue"/>
              </a:rPr>
              <a:t>              </a:t>
            </a:r>
            <a:r>
              <a:rPr lang="en-US" sz="23000" b="0" i="0" u="none" strike="noStrike" cap="none" dirty="0">
                <a:solidFill>
                  <a:srgbClr val="000000"/>
                </a:solidFill>
                <a:latin typeface="Helvetica Neue"/>
                <a:ea typeface="Helvetica Neue"/>
                <a:cs typeface="Helvetica Neue"/>
                <a:sym typeface="Helvetica Neue"/>
              </a:rPr>
              <a:t>D</a:t>
            </a:r>
            <a:r>
              <a:rPr lang="en-US" sz="13300" b="0" i="0" u="none" strike="noStrike" cap="none" dirty="0">
                <a:solidFill>
                  <a:srgbClr val="000000"/>
                </a:solidFill>
                <a:latin typeface="Helvetica Neue"/>
                <a:ea typeface="Helvetica Neue"/>
                <a:cs typeface="Helvetica Neue"/>
                <a:sym typeface="Helvetica Neue"/>
              </a:rPr>
              <a:t> </a:t>
            </a:r>
            <a:r>
              <a:rPr lang="en-US" sz="8000" b="0" i="0" u="none" strike="noStrike" cap="none" dirty="0">
                <a:solidFill>
                  <a:srgbClr val="000000"/>
                </a:solidFill>
                <a:latin typeface="Helvetica Neue"/>
                <a:ea typeface="Helvetica Neue"/>
                <a:cs typeface="Helvetica Neue"/>
                <a:sym typeface="Helvetica Neue"/>
              </a:rPr>
              <a:t>ETECTION</a:t>
            </a:r>
          </a:p>
        </p:txBody>
      </p:sp>
      <p:sp>
        <p:nvSpPr>
          <p:cNvPr id="108" name="Shape 108"/>
          <p:cNvSpPr txBox="1">
            <a:spLocks noGrp="1"/>
          </p:cNvSpPr>
          <p:nvPr>
            <p:ph type="subTitle" idx="4294967295"/>
          </p:nvPr>
        </p:nvSpPr>
        <p:spPr>
          <a:xfrm>
            <a:off x="390882" y="6089728"/>
            <a:ext cx="10464800" cy="1692640"/>
          </a:xfrm>
          <a:prstGeom prst="rect">
            <a:avLst/>
          </a:prstGeom>
          <a:noFill/>
          <a:ln>
            <a:noFill/>
          </a:ln>
        </p:spPr>
        <p:txBody>
          <a:bodyPr wrap="square" lIns="50800" tIns="50800" rIns="50800" bIns="50800" anchor="t" anchorCtr="0">
            <a:noAutofit/>
          </a:bodyPr>
          <a:lstStyle/>
          <a:p>
            <a:pPr marL="0" marR="0" lvl="0" indent="-216154" algn="l" rtl="0">
              <a:lnSpc>
                <a:spcPct val="100000"/>
              </a:lnSpc>
              <a:spcBef>
                <a:spcPts val="0"/>
              </a:spcBef>
              <a:spcAft>
                <a:spcPts val="0"/>
              </a:spcAft>
              <a:buClr>
                <a:srgbClr val="000000"/>
              </a:buClr>
              <a:buSzPts val="3404"/>
              <a:buFont typeface="Helvetica Neue"/>
              <a:buNone/>
            </a:pPr>
            <a:r>
              <a:rPr lang="en-US" sz="3404" b="0" i="0" u="none" strike="noStrike" cap="none" dirty="0">
                <a:solidFill>
                  <a:srgbClr val="000000"/>
                </a:solidFill>
                <a:latin typeface="Helvetica Neue"/>
                <a:ea typeface="Helvetica Neue"/>
                <a:cs typeface="Helvetica Neue"/>
                <a:sym typeface="Helvetica Neue"/>
              </a:rPr>
              <a:t>                     </a:t>
            </a:r>
          </a:p>
          <a:p>
            <a:pPr marL="0" marR="0" lvl="0" indent="-216154" algn="l" rtl="0">
              <a:lnSpc>
                <a:spcPct val="100000"/>
              </a:lnSpc>
              <a:spcBef>
                <a:spcPts val="0"/>
              </a:spcBef>
              <a:spcAft>
                <a:spcPts val="0"/>
              </a:spcAft>
              <a:buClr>
                <a:srgbClr val="000000"/>
              </a:buClr>
              <a:buSzPts val="3404"/>
              <a:buFont typeface="Helvetica Neue"/>
              <a:buNone/>
            </a:pPr>
            <a:r>
              <a:rPr lang="en-US" sz="3404" b="0" i="0" u="none" strike="noStrike" cap="none" dirty="0">
                <a:solidFill>
                  <a:srgbClr val="000000"/>
                </a:solidFill>
                <a:latin typeface="Helvetica Neue"/>
                <a:ea typeface="Helvetica Neue"/>
                <a:cs typeface="Helvetica Neue"/>
                <a:sym typeface="Helvetica Neue"/>
              </a:rPr>
              <a:t>                       </a:t>
            </a:r>
          </a:p>
          <a:p>
            <a:pPr marL="0" marR="0" lvl="0" indent="-216154" algn="l" rtl="0">
              <a:lnSpc>
                <a:spcPct val="100000"/>
              </a:lnSpc>
              <a:spcBef>
                <a:spcPts val="0"/>
              </a:spcBef>
              <a:spcAft>
                <a:spcPts val="0"/>
              </a:spcAft>
              <a:buClr>
                <a:srgbClr val="000000"/>
              </a:buClr>
              <a:buSzPts val="3404"/>
              <a:buFont typeface="Helvetica Neue"/>
              <a:buNone/>
            </a:pPr>
            <a:r>
              <a:rPr lang="en-US" sz="3404" dirty="0"/>
              <a:t>                       </a:t>
            </a:r>
            <a:r>
              <a:rPr lang="en-US" sz="4000" b="0" i="0" u="none" strike="noStrike" cap="none" dirty="0">
                <a:solidFill>
                  <a:schemeClr val="bg1"/>
                </a:solidFill>
                <a:latin typeface="Helvetica Neue"/>
                <a:ea typeface="Helvetica Neue"/>
                <a:cs typeface="Helvetica Neue"/>
                <a:sym typeface="Helvetica Neue"/>
              </a:rPr>
              <a:t>GROUP</a:t>
            </a:r>
          </a:p>
        </p:txBody>
      </p:sp>
      <p:pic>
        <p:nvPicPr>
          <p:cNvPr id="109" name="Shape 109" descr="屏幕快照 2017-12-06 20.48.27.png"/>
          <p:cNvPicPr preferRelativeResize="0"/>
          <p:nvPr/>
        </p:nvPicPr>
        <p:blipFill rotWithShape="1">
          <a:blip r:embed="rId3">
            <a:alphaModFix/>
          </a:blip>
          <a:srcRect/>
          <a:stretch/>
        </p:blipFill>
        <p:spPr>
          <a:xfrm>
            <a:off x="6649190" y="6936048"/>
            <a:ext cx="2343825" cy="1438255"/>
          </a:xfrm>
          <a:prstGeom prst="rect">
            <a:avLst/>
          </a:prstGeom>
          <a:noFill/>
          <a:ln>
            <a:noFill/>
          </a:ln>
        </p:spPr>
      </p:pic>
      <p:pic>
        <p:nvPicPr>
          <p:cNvPr id="1026" name="Picture 2" descr="Image result for scope">
            <a:extLst>
              <a:ext uri="{FF2B5EF4-FFF2-40B4-BE49-F238E27FC236}">
                <a16:creationId xmlns:a16="http://schemas.microsoft.com/office/drawing/2014/main" id="{E1890E66-8F7D-4143-A812-2FFD98BFC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9" b="518"/>
          <a:stretch/>
        </p:blipFill>
        <p:spPr bwMode="auto">
          <a:xfrm>
            <a:off x="4486863" y="2570694"/>
            <a:ext cx="2886034" cy="2859825"/>
          </a:xfrm>
          <a:prstGeom prst="rect">
            <a:avLst/>
          </a:prstGeom>
          <a:noFill/>
          <a:extLst>
            <a:ext uri="{909E8E84-426E-40DD-AFC4-6F175D3DCCD1}">
              <a14:hiddenFill xmlns:a14="http://schemas.microsoft.com/office/drawing/2010/main">
                <a:solidFill>
                  <a:srgbClr val="FFFFFF"/>
                </a:solidFill>
              </a14:hiddenFill>
            </a:ext>
          </a:extLst>
        </p:spPr>
      </p:pic>
      <p:sp>
        <p:nvSpPr>
          <p:cNvPr id="8" name="椭圆 7">
            <a:extLst>
              <a:ext uri="{FF2B5EF4-FFF2-40B4-BE49-F238E27FC236}">
                <a16:creationId xmlns:a16="http://schemas.microsoft.com/office/drawing/2014/main" id="{FF2190C1-667A-4D0D-A4AF-AA9254C65E22}"/>
              </a:ext>
            </a:extLst>
          </p:cNvPr>
          <p:cNvSpPr/>
          <p:nvPr/>
        </p:nvSpPr>
        <p:spPr>
          <a:xfrm>
            <a:off x="12036644"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7DC282B-91CA-4779-88F6-C0D371A40DDA}"/>
              </a:ext>
            </a:extLst>
          </p:cNvPr>
          <p:cNvSpPr/>
          <p:nvPr/>
        </p:nvSpPr>
        <p:spPr>
          <a:xfrm>
            <a:off x="12220611" y="9163834"/>
            <a:ext cx="784189" cy="461665"/>
          </a:xfrm>
          <a:prstGeom prst="rect">
            <a:avLst/>
          </a:prstGeom>
        </p:spPr>
        <p:txBody>
          <a:bodyPr wrap="none">
            <a:spAutoFit/>
          </a:bodyPr>
          <a:lstStyle/>
          <a:p>
            <a:r>
              <a:rPr lang="en-US" altLang="zh-CN" sz="2400" dirty="0">
                <a:solidFill>
                  <a:schemeClr val="bg1"/>
                </a:solidFill>
              </a:rPr>
              <a:t>1/11</a:t>
            </a:r>
            <a:endParaRPr lang="zh-CN" altLang="en-US" sz="2400" dirty="0">
              <a:solidFill>
                <a:schemeClr val="bg1"/>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2" name="矩形 11">
            <a:extLst>
              <a:ext uri="{FF2B5EF4-FFF2-40B4-BE49-F238E27FC236}">
                <a16:creationId xmlns:a16="http://schemas.microsoft.com/office/drawing/2014/main" id="{699C673B-01D1-40D6-B680-4DDA2D0284AA}"/>
              </a:ext>
            </a:extLst>
          </p:cNvPr>
          <p:cNvSpPr/>
          <p:nvPr/>
        </p:nvSpPr>
        <p:spPr>
          <a:xfrm>
            <a:off x="207818" y="1814625"/>
            <a:ext cx="12796982" cy="5063171"/>
          </a:xfrm>
          <a:prstGeom prst="rect">
            <a:avLst/>
          </a:prstGeom>
          <a:solidFill>
            <a:schemeClr val="bg1">
              <a:lumMod val="8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4786D18-08D2-45D5-8F9D-804BE8EF2DBE}"/>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Shape 222"/>
          <p:cNvSpPr txBox="1">
            <a:spLocks noGrp="1"/>
          </p:cNvSpPr>
          <p:nvPr>
            <p:ph type="title"/>
          </p:nvPr>
        </p:nvSpPr>
        <p:spPr>
          <a:xfrm>
            <a:off x="952500" y="254000"/>
            <a:ext cx="11099800" cy="2159000"/>
          </a:xfrm>
          <a:prstGeom prst="rect">
            <a:avLst/>
          </a:prstGeom>
          <a:noFill/>
          <a:ln>
            <a:noFill/>
          </a:ln>
        </p:spPr>
        <p:txBody>
          <a:bodyPr wrap="square" lIns="50800" tIns="50800" rIns="50800" bIns="50800" anchor="ctr"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b="0" i="0" u="none" strike="noStrike" cap="none">
                <a:solidFill>
                  <a:srgbClr val="000000"/>
                </a:solidFill>
                <a:latin typeface="Helvetica Neue"/>
                <a:ea typeface="Helvetica Neue"/>
                <a:cs typeface="Helvetica Neue"/>
                <a:sym typeface="Helvetica Neue"/>
              </a:rPr>
              <a:t>LESSON LEARN</a:t>
            </a:r>
            <a:r>
              <a:rPr lang="en-US" sz="5000"/>
              <a:t>ED</a:t>
            </a:r>
          </a:p>
        </p:txBody>
      </p:sp>
      <p:sp>
        <p:nvSpPr>
          <p:cNvPr id="223" name="Shape 223"/>
          <p:cNvSpPr txBox="1">
            <a:spLocks noGrp="1"/>
          </p:cNvSpPr>
          <p:nvPr>
            <p:ph type="body" idx="1"/>
          </p:nvPr>
        </p:nvSpPr>
        <p:spPr>
          <a:xfrm>
            <a:off x="952500" y="1814625"/>
            <a:ext cx="11099700" cy="6708300"/>
          </a:xfrm>
          <a:prstGeom prst="rect">
            <a:avLst/>
          </a:prstGeom>
          <a:noFill/>
          <a:ln>
            <a:noFill/>
          </a:ln>
        </p:spPr>
        <p:txBody>
          <a:bodyPr wrap="square" lIns="50800" tIns="50800" rIns="50800" bIns="50800" anchor="t" anchorCtr="0">
            <a:noAutofit/>
          </a:bodyPr>
          <a:lstStyle/>
          <a:p>
            <a:pPr marL="0" marR="0" lvl="0" indent="0" algn="l" rtl="0">
              <a:lnSpc>
                <a:spcPct val="100000"/>
              </a:lnSpc>
              <a:spcBef>
                <a:spcPts val="0"/>
              </a:spcBef>
              <a:spcAft>
                <a:spcPts val="0"/>
              </a:spcAft>
              <a:buNone/>
            </a:pPr>
            <a:endParaRPr dirty="0"/>
          </a:p>
          <a:p>
            <a:pPr marL="444500" lvl="0" indent="-444500" rtl="0">
              <a:spcBef>
                <a:spcPts val="0"/>
              </a:spcBef>
              <a:buClr>
                <a:srgbClr val="000000"/>
              </a:buClr>
              <a:buSzPts val="4640"/>
              <a:buFont typeface="Helvetica Neue"/>
              <a:buChar char="•"/>
            </a:pPr>
            <a:r>
              <a:rPr lang="en-US" dirty="0">
                <a:solidFill>
                  <a:schemeClr val="dk1"/>
                </a:solidFill>
              </a:rPr>
              <a:t>Design and implemented a complete software (detection algorithm, component, interface, test...)</a:t>
            </a:r>
          </a:p>
          <a:p>
            <a:pPr marL="444500" marR="0" lvl="0" indent="-444500" algn="l" rtl="0">
              <a:lnSpc>
                <a:spcPct val="100000"/>
              </a:lnSpc>
              <a:spcBef>
                <a:spcPts val="0"/>
              </a:spcBef>
              <a:spcAft>
                <a:spcPts val="0"/>
              </a:spcAft>
              <a:buClr>
                <a:srgbClr val="000000"/>
              </a:buClr>
              <a:buSzPts val="4640"/>
              <a:buFont typeface="Helvetica Neue"/>
              <a:buChar char="•"/>
            </a:pPr>
            <a:r>
              <a:rPr lang="en-US" dirty="0"/>
              <a:t>Git </a:t>
            </a:r>
            <a:r>
              <a:rPr lang="en-US" dirty="0">
                <a:solidFill>
                  <a:schemeClr val="dk1"/>
                </a:solidFill>
              </a:rPr>
              <a:t>version control </a:t>
            </a:r>
          </a:p>
          <a:p>
            <a:pPr marL="0" marR="0" lvl="0" indent="0" algn="l" rtl="0">
              <a:lnSpc>
                <a:spcPct val="100000"/>
              </a:lnSpc>
              <a:spcBef>
                <a:spcPts val="0"/>
              </a:spcBef>
              <a:spcAft>
                <a:spcPts val="0"/>
              </a:spcAft>
              <a:buNone/>
            </a:pPr>
            <a:endParaRPr dirty="0"/>
          </a:p>
          <a:p>
            <a:pPr marL="444500" lvl="0" indent="-444500" rtl="0">
              <a:spcBef>
                <a:spcPts val="0"/>
              </a:spcBef>
              <a:buClr>
                <a:srgbClr val="000000"/>
              </a:buClr>
              <a:buSzPts val="4640"/>
              <a:buFont typeface="Helvetica Neue"/>
              <a:buChar char="•"/>
            </a:pPr>
            <a:r>
              <a:rPr lang="en-US" dirty="0">
                <a:solidFill>
                  <a:schemeClr val="dk1"/>
                </a:solidFill>
              </a:rPr>
              <a:t>                                                     </a:t>
            </a:r>
            <a:r>
              <a:rPr lang="en-US" dirty="0">
                <a:solidFill>
                  <a:schemeClr val="tx1"/>
                </a:solidFill>
              </a:rPr>
              <a:t>(</a:t>
            </a:r>
            <a:r>
              <a:rPr lang="en-US" dirty="0" err="1">
                <a:solidFill>
                  <a:schemeClr val="tx1"/>
                </a:solidFill>
              </a:rPr>
              <a:t>Tkinter</a:t>
            </a:r>
            <a:r>
              <a:rPr lang="en-US" dirty="0">
                <a:solidFill>
                  <a:schemeClr val="tx1"/>
                </a:solidFill>
              </a:rPr>
              <a:t>)</a:t>
            </a:r>
          </a:p>
          <a:p>
            <a:pPr marL="0" marR="0" lvl="0" indent="0" algn="l" rtl="0">
              <a:lnSpc>
                <a:spcPct val="100000"/>
              </a:lnSpc>
              <a:spcBef>
                <a:spcPts val="0"/>
              </a:spcBef>
              <a:spcAft>
                <a:spcPts val="0"/>
              </a:spcAft>
              <a:buNone/>
            </a:pPr>
            <a:endParaRPr dirty="0"/>
          </a:p>
          <a:p>
            <a:pPr marL="444500" marR="0" lvl="0" indent="-444500" algn="l" rtl="0">
              <a:lnSpc>
                <a:spcPct val="100000"/>
              </a:lnSpc>
              <a:spcBef>
                <a:spcPts val="0"/>
              </a:spcBef>
              <a:spcAft>
                <a:spcPts val="0"/>
              </a:spcAft>
              <a:buClr>
                <a:srgbClr val="000000"/>
              </a:buClr>
              <a:buSzPts val="4640"/>
              <a:buFont typeface="Helvetica Neue"/>
              <a:buChar char="•"/>
            </a:pPr>
            <a:r>
              <a:rPr lang="en-US" dirty="0"/>
              <a:t>Dealing with different data format (</a:t>
            </a:r>
            <a:r>
              <a:rPr lang="en-US" sz="3200" b="0" i="0" u="none" strike="noStrike" cap="none" dirty="0">
                <a:solidFill>
                  <a:srgbClr val="000000"/>
                </a:solidFill>
                <a:latin typeface="Helvetica Neue"/>
                <a:ea typeface="Helvetica Neue"/>
                <a:cs typeface="Helvetica Neue"/>
                <a:sym typeface="Helvetica Neue"/>
              </a:rPr>
              <a:t>image</a:t>
            </a:r>
            <a:r>
              <a:rPr lang="en-US" dirty="0"/>
              <a:t>s, </a:t>
            </a:r>
            <a:r>
              <a:rPr lang="en-US" dirty="0" err="1"/>
              <a:t>json</a:t>
            </a:r>
            <a:r>
              <a:rPr lang="en-US" dirty="0"/>
              <a:t>, csv, </a:t>
            </a:r>
            <a:r>
              <a:rPr lang="en-US" dirty="0" err="1"/>
              <a:t>pbtxt</a:t>
            </a:r>
            <a:r>
              <a:rPr lang="en-US" dirty="0"/>
              <a:t> ,  camera input, </a:t>
            </a:r>
            <a:r>
              <a:rPr lang="en-US" dirty="0" err="1"/>
              <a:t>tensorflow</a:t>
            </a:r>
            <a:r>
              <a:rPr lang="en-US" dirty="0"/>
              <a:t> </a:t>
            </a:r>
            <a:r>
              <a:rPr lang="en-US" dirty="0" err="1"/>
              <a:t>tf</a:t>
            </a:r>
            <a:r>
              <a:rPr lang="en-US" dirty="0"/>
              <a:t> record, </a:t>
            </a:r>
            <a:r>
              <a:rPr lang="en-US" dirty="0" err="1"/>
              <a:t>etc</a:t>
            </a:r>
            <a:r>
              <a:rPr lang="en-US" dirty="0"/>
              <a:t>)</a:t>
            </a:r>
          </a:p>
          <a:p>
            <a:pPr marL="0" marR="0" lvl="0" indent="0" algn="l" rtl="0">
              <a:lnSpc>
                <a:spcPct val="100000"/>
              </a:lnSpc>
              <a:spcBef>
                <a:spcPts val="0"/>
              </a:spcBef>
              <a:spcAft>
                <a:spcPts val="0"/>
              </a:spcAft>
              <a:buNone/>
            </a:pPr>
            <a:endParaRPr dirty="0"/>
          </a:p>
        </p:txBody>
      </p:sp>
      <p:pic>
        <p:nvPicPr>
          <p:cNvPr id="225" name="Shape 225"/>
          <p:cNvPicPr preferRelativeResize="0"/>
          <p:nvPr/>
        </p:nvPicPr>
        <p:blipFill>
          <a:blip r:embed="rId3">
            <a:alphaModFix/>
          </a:blip>
          <a:stretch>
            <a:fillRect/>
          </a:stretch>
        </p:blipFill>
        <p:spPr>
          <a:xfrm>
            <a:off x="3286911" y="4080224"/>
            <a:ext cx="893886" cy="1108700"/>
          </a:xfrm>
          <a:prstGeom prst="rect">
            <a:avLst/>
          </a:prstGeom>
          <a:noFill/>
          <a:ln>
            <a:noFill/>
          </a:ln>
        </p:spPr>
      </p:pic>
      <p:pic>
        <p:nvPicPr>
          <p:cNvPr id="226" name="Shape 226"/>
          <p:cNvPicPr preferRelativeResize="0"/>
          <p:nvPr/>
        </p:nvPicPr>
        <p:blipFill>
          <a:blip r:embed="rId4">
            <a:alphaModFix/>
          </a:blip>
          <a:stretch>
            <a:fillRect/>
          </a:stretch>
        </p:blipFill>
        <p:spPr>
          <a:xfrm>
            <a:off x="4561258" y="3973625"/>
            <a:ext cx="1039425" cy="1108723"/>
          </a:xfrm>
          <a:prstGeom prst="rect">
            <a:avLst/>
          </a:prstGeom>
          <a:noFill/>
          <a:ln>
            <a:noFill/>
          </a:ln>
        </p:spPr>
      </p:pic>
      <p:pic>
        <p:nvPicPr>
          <p:cNvPr id="227" name="Shape 227"/>
          <p:cNvPicPr preferRelativeResize="0"/>
          <p:nvPr/>
        </p:nvPicPr>
        <p:blipFill>
          <a:blip r:embed="rId5">
            <a:alphaModFix/>
          </a:blip>
          <a:stretch>
            <a:fillRect/>
          </a:stretch>
        </p:blipFill>
        <p:spPr>
          <a:xfrm>
            <a:off x="5726923" y="4113128"/>
            <a:ext cx="1593050" cy="829716"/>
          </a:xfrm>
          <a:prstGeom prst="rect">
            <a:avLst/>
          </a:prstGeom>
          <a:noFill/>
          <a:ln>
            <a:noFill/>
          </a:ln>
        </p:spPr>
      </p:pic>
      <p:pic>
        <p:nvPicPr>
          <p:cNvPr id="228" name="Shape 228"/>
          <p:cNvPicPr preferRelativeResize="0"/>
          <p:nvPr/>
        </p:nvPicPr>
        <p:blipFill>
          <a:blip r:embed="rId6">
            <a:alphaModFix/>
          </a:blip>
          <a:stretch>
            <a:fillRect/>
          </a:stretch>
        </p:blipFill>
        <p:spPr>
          <a:xfrm>
            <a:off x="1669574" y="3830776"/>
            <a:ext cx="1454100" cy="1454100"/>
          </a:xfrm>
          <a:prstGeom prst="rect">
            <a:avLst/>
          </a:prstGeom>
          <a:noFill/>
          <a:ln>
            <a:noFill/>
          </a:ln>
        </p:spPr>
      </p:pic>
      <p:sp>
        <p:nvSpPr>
          <p:cNvPr id="9" name="椭圆 8">
            <a:extLst>
              <a:ext uri="{FF2B5EF4-FFF2-40B4-BE49-F238E27FC236}">
                <a16:creationId xmlns:a16="http://schemas.microsoft.com/office/drawing/2014/main" id="{FE948385-399C-4E57-8B9F-423A75C86BBD}"/>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CBAD138-FF3F-4AC6-A50E-FB4EFE5BCB89}"/>
              </a:ext>
            </a:extLst>
          </p:cNvPr>
          <p:cNvSpPr/>
          <p:nvPr/>
        </p:nvSpPr>
        <p:spPr>
          <a:xfrm>
            <a:off x="-3211" y="9268767"/>
            <a:ext cx="955711" cy="461665"/>
          </a:xfrm>
          <a:prstGeom prst="rect">
            <a:avLst/>
          </a:prstGeom>
        </p:spPr>
        <p:txBody>
          <a:bodyPr wrap="none">
            <a:spAutoFit/>
          </a:bodyPr>
          <a:lstStyle/>
          <a:p>
            <a:r>
              <a:rPr lang="en-US" altLang="zh-CN" sz="2400" dirty="0">
                <a:solidFill>
                  <a:schemeClr val="bg1"/>
                </a:solidFill>
              </a:rPr>
              <a:t>10/11</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9" name="矩形 8">
            <a:extLst>
              <a:ext uri="{FF2B5EF4-FFF2-40B4-BE49-F238E27FC236}">
                <a16:creationId xmlns:a16="http://schemas.microsoft.com/office/drawing/2014/main" id="{6674018F-E750-40AF-A9DA-D012D5A57903}"/>
              </a:ext>
            </a:extLst>
          </p:cNvPr>
          <p:cNvSpPr/>
          <p:nvPr/>
        </p:nvSpPr>
        <p:spPr>
          <a:xfrm>
            <a:off x="207818" y="1814625"/>
            <a:ext cx="12796982" cy="4712019"/>
          </a:xfrm>
          <a:prstGeom prst="rect">
            <a:avLst/>
          </a:prstGeom>
          <a:solidFill>
            <a:schemeClr val="bg1">
              <a:lumMod val="8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1B38F7D-0851-4F06-8102-31A3A5AEB8ED}"/>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Shape 233"/>
          <p:cNvSpPr txBox="1">
            <a:spLocks noGrp="1"/>
          </p:cNvSpPr>
          <p:nvPr>
            <p:ph type="title"/>
          </p:nvPr>
        </p:nvSpPr>
        <p:spPr>
          <a:xfrm>
            <a:off x="952500" y="254000"/>
            <a:ext cx="11099800" cy="2159000"/>
          </a:xfrm>
          <a:prstGeom prst="rect">
            <a:avLst/>
          </a:prstGeom>
          <a:noFill/>
          <a:ln>
            <a:noFill/>
          </a:ln>
        </p:spPr>
        <p:txBody>
          <a:bodyPr wrap="square" lIns="50800" tIns="50800" rIns="50800" bIns="50800" anchor="ctr"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b="0" i="0" u="none" strike="noStrike" cap="none">
                <a:solidFill>
                  <a:srgbClr val="000000"/>
                </a:solidFill>
                <a:latin typeface="Helvetica Neue"/>
                <a:ea typeface="Helvetica Neue"/>
                <a:cs typeface="Helvetica Neue"/>
                <a:sym typeface="Helvetica Neue"/>
              </a:rPr>
              <a:t>FUTURE WORK</a:t>
            </a:r>
          </a:p>
        </p:txBody>
      </p:sp>
      <p:sp>
        <p:nvSpPr>
          <p:cNvPr id="234" name="Shape 234"/>
          <p:cNvSpPr txBox="1">
            <a:spLocks noGrp="1"/>
          </p:cNvSpPr>
          <p:nvPr>
            <p:ph type="body" idx="1"/>
          </p:nvPr>
        </p:nvSpPr>
        <p:spPr>
          <a:xfrm>
            <a:off x="952500" y="2260926"/>
            <a:ext cx="11099700" cy="3610014"/>
          </a:xfrm>
          <a:prstGeom prst="rect">
            <a:avLst/>
          </a:prstGeom>
          <a:noFill/>
          <a:ln>
            <a:noFill/>
          </a:ln>
        </p:spPr>
        <p:txBody>
          <a:bodyPr wrap="square" lIns="50800" tIns="50800" rIns="50800" bIns="50800" anchor="t" anchorCtr="0">
            <a:noAutofit/>
          </a:bodyPr>
          <a:lstStyle/>
          <a:p>
            <a:pPr lvl="0" indent="-444500">
              <a:spcBef>
                <a:spcPts val="0"/>
              </a:spcBef>
            </a:pPr>
            <a:r>
              <a:rPr lang="en-US" sz="3200" b="0" i="0" u="none" strike="noStrike" cap="none" dirty="0">
                <a:solidFill>
                  <a:srgbClr val="000000"/>
                </a:solidFill>
                <a:latin typeface="Helvetica Neue"/>
                <a:ea typeface="Helvetica Neue"/>
                <a:cs typeface="Helvetica Neue"/>
                <a:sym typeface="Helvetica Neue"/>
              </a:rPr>
              <a:t>Tune hyperparameters in Faster R</a:t>
            </a:r>
            <a:r>
              <a:rPr lang="en-US" altLang="zh-CN" dirty="0"/>
              <a:t>-</a:t>
            </a:r>
            <a:r>
              <a:rPr lang="en-US" sz="3200" b="0" i="0" u="none" strike="noStrike" cap="none" dirty="0">
                <a:solidFill>
                  <a:srgbClr val="000000"/>
                </a:solidFill>
                <a:latin typeface="Helvetica Neue"/>
                <a:ea typeface="Helvetica Neue"/>
                <a:cs typeface="Helvetica Neue"/>
                <a:sym typeface="Helvetica Neue"/>
              </a:rPr>
              <a:t>CNN Model</a:t>
            </a:r>
          </a:p>
          <a:p>
            <a:pPr marL="444500" marR="0" lvl="0" indent="-444500" algn="l" rtl="0">
              <a:lnSpc>
                <a:spcPct val="100000"/>
              </a:lnSpc>
              <a:spcBef>
                <a:spcPts val="4200"/>
              </a:spcBef>
              <a:spcAft>
                <a:spcPts val="0"/>
              </a:spcAft>
              <a:buClr>
                <a:srgbClr val="000000"/>
              </a:buClr>
              <a:buSzPts val="4640"/>
              <a:buFont typeface="Helvetica Neue"/>
              <a:buChar char="•"/>
            </a:pPr>
            <a:r>
              <a:rPr lang="en-US" sz="3200" b="0" i="0" u="none" strike="noStrike" cap="none" dirty="0">
                <a:solidFill>
                  <a:srgbClr val="000000"/>
                </a:solidFill>
                <a:latin typeface="Helvetica Neue"/>
                <a:ea typeface="Helvetica Neue"/>
                <a:cs typeface="Helvetica Neue"/>
                <a:sym typeface="Helvetica Neue"/>
              </a:rPr>
              <a:t>Upgrade user interface</a:t>
            </a:r>
          </a:p>
          <a:p>
            <a:pPr marL="444500" marR="0" lvl="0" indent="-444500" algn="l" rtl="0">
              <a:lnSpc>
                <a:spcPct val="100000"/>
              </a:lnSpc>
              <a:spcBef>
                <a:spcPts val="4200"/>
              </a:spcBef>
              <a:spcAft>
                <a:spcPts val="0"/>
              </a:spcAft>
              <a:buClr>
                <a:srgbClr val="000000"/>
              </a:buClr>
              <a:buSzPts val="4640"/>
              <a:buFont typeface="Helvetica Neue"/>
              <a:buChar char="•"/>
            </a:pPr>
            <a:r>
              <a:rPr lang="en-US" dirty="0"/>
              <a:t>Add input</a:t>
            </a:r>
            <a:r>
              <a:rPr lang="en-US" sz="3200" b="0" i="0" u="none" strike="noStrike" cap="none" dirty="0">
                <a:solidFill>
                  <a:srgbClr val="000000"/>
                </a:solidFill>
                <a:latin typeface="Helvetica Neue"/>
                <a:ea typeface="Helvetica Neue"/>
                <a:cs typeface="Helvetica Neue"/>
                <a:sym typeface="Helvetica Neue"/>
              </a:rPr>
              <a:t> </a:t>
            </a:r>
            <a:r>
              <a:rPr lang="en-US" dirty="0"/>
              <a:t>data from other s</a:t>
            </a:r>
            <a:r>
              <a:rPr lang="en-US" sz="3200" b="0" i="0" u="none" strike="noStrike" cap="none" dirty="0">
                <a:solidFill>
                  <a:srgbClr val="000000"/>
                </a:solidFill>
                <a:latin typeface="Helvetica Neue"/>
                <a:ea typeface="Helvetica Neue"/>
                <a:cs typeface="Helvetica Neue"/>
                <a:sym typeface="Helvetica Neue"/>
              </a:rPr>
              <a:t>ensors (radar, lidar) to m</a:t>
            </a:r>
            <a:r>
              <a:rPr lang="en-US" dirty="0"/>
              <a:t>ake </a:t>
            </a:r>
            <a:r>
              <a:rPr lang="en-US" sz="3200" b="0" i="0" u="none" strike="noStrike" cap="none" dirty="0">
                <a:solidFill>
                  <a:srgbClr val="000000"/>
                </a:solidFill>
                <a:latin typeface="Helvetica Neue"/>
                <a:ea typeface="Helvetica Neue"/>
                <a:cs typeface="Helvetica Neue"/>
                <a:sym typeface="Helvetica Neue"/>
              </a:rPr>
              <a:t>more </a:t>
            </a:r>
            <a:r>
              <a:rPr lang="en-US" dirty="0"/>
              <a:t>robust detection</a:t>
            </a:r>
            <a:r>
              <a:rPr lang="en-US" sz="3200" b="0" i="0" u="none" strike="noStrike" cap="none" dirty="0">
                <a:solidFill>
                  <a:srgbClr val="000000"/>
                </a:solidFill>
                <a:latin typeface="Helvetica Neue"/>
                <a:ea typeface="Helvetica Neue"/>
                <a:cs typeface="Helvetica Neue"/>
                <a:sym typeface="Helvetica Neue"/>
              </a:rPr>
              <a:t>. </a:t>
            </a:r>
          </a:p>
        </p:txBody>
      </p:sp>
      <p:sp>
        <p:nvSpPr>
          <p:cNvPr id="5" name="椭圆 4">
            <a:extLst>
              <a:ext uri="{FF2B5EF4-FFF2-40B4-BE49-F238E27FC236}">
                <a16:creationId xmlns:a16="http://schemas.microsoft.com/office/drawing/2014/main" id="{802FC1A7-EF65-491A-9DC7-D3A1020C8EB6}"/>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44C9771-59C2-44F6-97E6-73EE42F3D0E8}"/>
              </a:ext>
            </a:extLst>
          </p:cNvPr>
          <p:cNvSpPr/>
          <p:nvPr/>
        </p:nvSpPr>
        <p:spPr>
          <a:xfrm>
            <a:off x="-3211" y="9268767"/>
            <a:ext cx="955711" cy="461665"/>
          </a:xfrm>
          <a:prstGeom prst="rect">
            <a:avLst/>
          </a:prstGeom>
        </p:spPr>
        <p:txBody>
          <a:bodyPr wrap="none">
            <a:spAutoFit/>
          </a:bodyPr>
          <a:lstStyle/>
          <a:p>
            <a:r>
              <a:rPr lang="en-US" altLang="zh-CN" sz="2400" dirty="0">
                <a:solidFill>
                  <a:schemeClr val="bg1"/>
                </a:solidFill>
              </a:rPr>
              <a:t>11/11</a:t>
            </a:r>
            <a:endParaRPr lang="zh-CN" altLang="en-US" sz="2400" dirty="0">
              <a:solidFill>
                <a:schemeClr val="bg1"/>
              </a:solidFill>
            </a:endParaRPr>
          </a:p>
        </p:txBody>
      </p:sp>
      <p:sp>
        <p:nvSpPr>
          <p:cNvPr id="8" name="矩形 7">
            <a:extLst>
              <a:ext uri="{FF2B5EF4-FFF2-40B4-BE49-F238E27FC236}">
                <a16:creationId xmlns:a16="http://schemas.microsoft.com/office/drawing/2014/main" id="{D6907D89-39FC-4D50-8E8F-94231A0DD371}"/>
              </a:ext>
            </a:extLst>
          </p:cNvPr>
          <p:cNvSpPr/>
          <p:nvPr/>
        </p:nvSpPr>
        <p:spPr>
          <a:xfrm>
            <a:off x="0" y="5555672"/>
            <a:ext cx="13004800" cy="9709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2A2AEAE-B619-41D6-A593-FAE0831D5EA3}"/>
              </a:ext>
            </a:extLst>
          </p:cNvPr>
          <p:cNvSpPr/>
          <p:nvPr/>
        </p:nvSpPr>
        <p:spPr>
          <a:xfrm>
            <a:off x="0" y="2590800"/>
            <a:ext cx="13004800" cy="296487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hape 233">
            <a:extLst>
              <a:ext uri="{FF2B5EF4-FFF2-40B4-BE49-F238E27FC236}">
                <a16:creationId xmlns:a16="http://schemas.microsoft.com/office/drawing/2014/main" id="{F2252579-67ED-41A3-84C6-629CAC623846}"/>
              </a:ext>
            </a:extLst>
          </p:cNvPr>
          <p:cNvSpPr txBox="1">
            <a:spLocks/>
          </p:cNvSpPr>
          <p:nvPr/>
        </p:nvSpPr>
        <p:spPr>
          <a:xfrm>
            <a:off x="4803486" y="2993736"/>
            <a:ext cx="3397827" cy="2159000"/>
          </a:xfrm>
          <a:prstGeom prst="rect">
            <a:avLst/>
          </a:prstGeom>
          <a:noFill/>
          <a:ln>
            <a:noFill/>
          </a:ln>
        </p:spPr>
        <p:txBody>
          <a:bodyPr wrap="square" lIns="50800" tIns="50800" rIns="50800" bIns="508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pPr indent="-508000" algn="l"/>
            <a:r>
              <a:rPr lang="en-US" sz="5000" dirty="0">
                <a:solidFill>
                  <a:schemeClr val="bg1">
                    <a:lumMod val="95000"/>
                  </a:schemeClr>
                </a:solidFill>
              </a:rPr>
              <a:t>Thank you!</a:t>
            </a:r>
          </a:p>
        </p:txBody>
      </p:sp>
      <p:sp>
        <p:nvSpPr>
          <p:cNvPr id="6" name="矩形 5">
            <a:extLst>
              <a:ext uri="{FF2B5EF4-FFF2-40B4-BE49-F238E27FC236}">
                <a16:creationId xmlns:a16="http://schemas.microsoft.com/office/drawing/2014/main" id="{FBB6C507-2BBE-4944-8A4F-FBFD820BE55B}"/>
              </a:ext>
            </a:extLst>
          </p:cNvPr>
          <p:cNvSpPr/>
          <p:nvPr/>
        </p:nvSpPr>
        <p:spPr>
          <a:xfrm>
            <a:off x="0" y="5555672"/>
            <a:ext cx="13004800" cy="9709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https://github.com/UWSEDS-aut17/uwseds-group-zero</a:t>
            </a:r>
            <a:endParaRPr lang="zh-CN" altLang="en-US" sz="2400" dirty="0"/>
          </a:p>
        </p:txBody>
      </p:sp>
      <p:pic>
        <p:nvPicPr>
          <p:cNvPr id="7" name="Shape 109" descr="屏幕快照 2017-12-06 20.48.27.png">
            <a:extLst>
              <a:ext uri="{FF2B5EF4-FFF2-40B4-BE49-F238E27FC236}">
                <a16:creationId xmlns:a16="http://schemas.microsoft.com/office/drawing/2014/main" id="{8260C825-49D3-4084-A334-B1C88FF5D01E}"/>
              </a:ext>
            </a:extLst>
          </p:cNvPr>
          <p:cNvPicPr preferRelativeResize="0"/>
          <p:nvPr/>
        </p:nvPicPr>
        <p:blipFill rotWithShape="1">
          <a:blip r:embed="rId2">
            <a:alphaModFix/>
          </a:blip>
          <a:srcRect/>
          <a:stretch/>
        </p:blipFill>
        <p:spPr>
          <a:xfrm>
            <a:off x="3484898" y="7198812"/>
            <a:ext cx="1803497" cy="1106690"/>
          </a:xfrm>
          <a:prstGeom prst="rect">
            <a:avLst/>
          </a:prstGeom>
          <a:noFill/>
          <a:ln>
            <a:noFill/>
          </a:ln>
        </p:spPr>
      </p:pic>
      <p:pic>
        <p:nvPicPr>
          <p:cNvPr id="1026" name="Picture 2" descr="eScience Institute">
            <a:extLst>
              <a:ext uri="{FF2B5EF4-FFF2-40B4-BE49-F238E27FC236}">
                <a16:creationId xmlns:a16="http://schemas.microsoft.com/office/drawing/2014/main" id="{A90B88AC-E8C5-4A39-8770-FD330C300C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38"/>
          <a:stretch/>
        </p:blipFill>
        <p:spPr bwMode="auto">
          <a:xfrm>
            <a:off x="6502399" y="7364675"/>
            <a:ext cx="4374152" cy="77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51152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8" name="矩形 17">
            <a:extLst>
              <a:ext uri="{FF2B5EF4-FFF2-40B4-BE49-F238E27FC236}">
                <a16:creationId xmlns:a16="http://schemas.microsoft.com/office/drawing/2014/main" id="{BD606DA0-A0BF-439B-AD3D-30FCEC821F29}"/>
              </a:ext>
            </a:extLst>
          </p:cNvPr>
          <p:cNvSpPr/>
          <p:nvPr/>
        </p:nvSpPr>
        <p:spPr>
          <a:xfrm>
            <a:off x="0" y="1"/>
            <a:ext cx="5949387" cy="5389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DDB398-0FC5-42F9-B7A4-BB9976F4007E}"/>
              </a:ext>
            </a:extLst>
          </p:cNvPr>
          <p:cNvSpPr/>
          <p:nvPr/>
        </p:nvSpPr>
        <p:spPr>
          <a:xfrm>
            <a:off x="5949387" y="5389419"/>
            <a:ext cx="7055413" cy="5389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CBFC260-646C-4904-B674-0B4B0A12E405}"/>
              </a:ext>
            </a:extLst>
          </p:cNvPr>
          <p:cNvSpPr/>
          <p:nvPr/>
        </p:nvSpPr>
        <p:spPr>
          <a:xfrm>
            <a:off x="0" y="1"/>
            <a:ext cx="5915891" cy="5389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Shape 114"/>
          <p:cNvSpPr txBox="1">
            <a:spLocks noGrp="1"/>
          </p:cNvSpPr>
          <p:nvPr>
            <p:ph type="title"/>
          </p:nvPr>
        </p:nvSpPr>
        <p:spPr>
          <a:xfrm>
            <a:off x="-1931201" y="476750"/>
            <a:ext cx="9945600" cy="1856700"/>
          </a:xfrm>
          <a:prstGeom prst="rect">
            <a:avLst/>
          </a:prstGeom>
          <a:noFill/>
          <a:ln>
            <a:noFill/>
          </a:ln>
        </p:spPr>
        <p:txBody>
          <a:bodyPr wrap="square" lIns="50800" tIns="50800" rIns="50800" bIns="50800" anchor="ctr" anchorCtr="0">
            <a:noAutofit/>
          </a:bodyPr>
          <a:lstStyle/>
          <a:p>
            <a:pPr marL="0" marR="0" lvl="0" indent="-508000" algn="ctr" rtl="0">
              <a:lnSpc>
                <a:spcPct val="100000"/>
              </a:lnSpc>
              <a:spcBef>
                <a:spcPts val="0"/>
              </a:spcBef>
              <a:spcAft>
                <a:spcPts val="0"/>
              </a:spcAft>
              <a:buClr>
                <a:srgbClr val="000000"/>
              </a:buClr>
              <a:buSzPts val="8000"/>
              <a:buFont typeface="Helvetica Neue"/>
              <a:buNone/>
            </a:pPr>
            <a:r>
              <a:rPr lang="en-US" sz="5000" b="0" i="0" u="none" strike="noStrike" cap="none" dirty="0">
                <a:solidFill>
                  <a:schemeClr val="bg1"/>
                </a:solidFill>
                <a:latin typeface="Helvetica Neue"/>
                <a:ea typeface="Helvetica Neue"/>
                <a:cs typeface="Helvetica Neue"/>
                <a:sym typeface="Helvetica Neue"/>
              </a:rPr>
              <a:t>BACKGROUND</a:t>
            </a:r>
          </a:p>
        </p:txBody>
      </p:sp>
      <p:sp>
        <p:nvSpPr>
          <p:cNvPr id="115" name="Shape 115"/>
          <p:cNvSpPr txBox="1">
            <a:spLocks noGrp="1"/>
          </p:cNvSpPr>
          <p:nvPr>
            <p:ph type="body" idx="1"/>
          </p:nvPr>
        </p:nvSpPr>
        <p:spPr>
          <a:xfrm>
            <a:off x="6258183" y="1405100"/>
            <a:ext cx="7313092" cy="4674912"/>
          </a:xfrm>
          <a:prstGeom prst="rect">
            <a:avLst/>
          </a:prstGeom>
          <a:noFill/>
          <a:ln>
            <a:noFill/>
          </a:ln>
        </p:spPr>
        <p:txBody>
          <a:bodyPr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640"/>
              <a:buNone/>
            </a:pPr>
            <a:r>
              <a:rPr lang="en-US" b="1" dirty="0"/>
              <a:t>Potential of s</a:t>
            </a:r>
            <a:r>
              <a:rPr lang="en-US" sz="3200" b="1" i="0" u="none" strike="noStrike" cap="none" dirty="0">
                <a:solidFill>
                  <a:srgbClr val="000000"/>
                </a:solidFill>
                <a:latin typeface="Helvetica Neue"/>
                <a:ea typeface="Helvetica Neue"/>
                <a:cs typeface="Helvetica Neue"/>
                <a:sym typeface="Helvetica Neue"/>
              </a:rPr>
              <a:t>elf</a:t>
            </a:r>
            <a:r>
              <a:rPr lang="en-US" b="1" dirty="0"/>
              <a:t>-</a:t>
            </a:r>
            <a:r>
              <a:rPr lang="en-US" sz="3200" b="1" i="0" u="none" strike="noStrike" cap="none" dirty="0">
                <a:solidFill>
                  <a:srgbClr val="000000"/>
                </a:solidFill>
                <a:latin typeface="Helvetica Neue"/>
                <a:ea typeface="Helvetica Neue"/>
                <a:cs typeface="Helvetica Neue"/>
                <a:sym typeface="Helvetica Neue"/>
              </a:rPr>
              <a:t>driving car </a:t>
            </a:r>
          </a:p>
          <a:p>
            <a:pPr marL="444500" marR="0" lvl="0" indent="-444500" algn="l" rtl="0">
              <a:lnSpc>
                <a:spcPct val="100000"/>
              </a:lnSpc>
              <a:spcBef>
                <a:spcPts val="0"/>
              </a:spcBef>
              <a:spcAft>
                <a:spcPts val="0"/>
              </a:spcAft>
              <a:buClr>
                <a:srgbClr val="000000"/>
              </a:buClr>
              <a:buSzPts val="4640"/>
              <a:buFont typeface="Helvetica Neue"/>
              <a:buChar char="•"/>
            </a:pPr>
            <a:endParaRPr lang="en-US" b="1" dirty="0"/>
          </a:p>
          <a:p>
            <a:pPr marL="0" marR="0" lvl="0" indent="0" algn="l" rtl="0">
              <a:lnSpc>
                <a:spcPct val="100000"/>
              </a:lnSpc>
              <a:spcBef>
                <a:spcPts val="0"/>
              </a:spcBef>
              <a:spcAft>
                <a:spcPts val="0"/>
              </a:spcAft>
              <a:buClr>
                <a:srgbClr val="000000"/>
              </a:buClr>
              <a:buSzPts val="4640"/>
              <a:buNone/>
            </a:pPr>
            <a:r>
              <a:rPr lang="en-US" b="1" dirty="0"/>
              <a:t>Need robust perception systems</a:t>
            </a:r>
          </a:p>
          <a:p>
            <a:pPr marL="444500" marR="0" lvl="0" indent="-444500" algn="l" rtl="0">
              <a:lnSpc>
                <a:spcPct val="100000"/>
              </a:lnSpc>
              <a:spcBef>
                <a:spcPts val="0"/>
              </a:spcBef>
              <a:spcAft>
                <a:spcPts val="0"/>
              </a:spcAft>
              <a:buClr>
                <a:srgbClr val="000000"/>
              </a:buClr>
              <a:buSzPts val="4640"/>
              <a:buFont typeface="Helvetica Neue"/>
              <a:buChar char="•"/>
            </a:pPr>
            <a:endParaRPr lang="en-US" b="1" dirty="0"/>
          </a:p>
          <a:p>
            <a:pPr marL="0" marR="0" lvl="0" indent="0" algn="l" rtl="0">
              <a:lnSpc>
                <a:spcPct val="100000"/>
              </a:lnSpc>
              <a:spcBef>
                <a:spcPts val="0"/>
              </a:spcBef>
              <a:spcAft>
                <a:spcPts val="0"/>
              </a:spcAft>
              <a:buClr>
                <a:srgbClr val="000000"/>
              </a:buClr>
              <a:buSzPts val="4640"/>
              <a:buNone/>
            </a:pPr>
            <a:r>
              <a:rPr lang="en-US" b="1" dirty="0"/>
              <a:t>Deep learning (specifically CNNs) advances</a:t>
            </a:r>
          </a:p>
        </p:txBody>
      </p:sp>
      <p:pic>
        <p:nvPicPr>
          <p:cNvPr id="116" name="Shape 116"/>
          <p:cNvPicPr preferRelativeResize="0"/>
          <p:nvPr/>
        </p:nvPicPr>
        <p:blipFill>
          <a:blip r:embed="rId3">
            <a:alphaModFix/>
          </a:blip>
          <a:stretch>
            <a:fillRect/>
          </a:stretch>
        </p:blipFill>
        <p:spPr>
          <a:xfrm>
            <a:off x="509599" y="5866168"/>
            <a:ext cx="5064000" cy="2866850"/>
          </a:xfrm>
          <a:prstGeom prst="rect">
            <a:avLst/>
          </a:prstGeom>
          <a:noFill/>
          <a:ln>
            <a:noFill/>
          </a:ln>
        </p:spPr>
      </p:pic>
      <p:pic>
        <p:nvPicPr>
          <p:cNvPr id="117" name="Shape 117"/>
          <p:cNvPicPr preferRelativeResize="0"/>
          <p:nvPr/>
        </p:nvPicPr>
        <p:blipFill rotWithShape="1">
          <a:blip r:embed="rId4">
            <a:alphaModFix/>
          </a:blip>
          <a:srcRect r="15135"/>
          <a:stretch/>
        </p:blipFill>
        <p:spPr>
          <a:xfrm>
            <a:off x="7040436" y="5866168"/>
            <a:ext cx="4839817" cy="2866850"/>
          </a:xfrm>
          <a:prstGeom prst="rect">
            <a:avLst/>
          </a:prstGeom>
          <a:noFill/>
          <a:ln>
            <a:noFill/>
          </a:ln>
        </p:spPr>
      </p:pic>
      <p:pic>
        <p:nvPicPr>
          <p:cNvPr id="9" name="Shape 109" descr="屏幕快照 2017-12-06 20.48.27.png">
            <a:extLst>
              <a:ext uri="{FF2B5EF4-FFF2-40B4-BE49-F238E27FC236}">
                <a16:creationId xmlns:a16="http://schemas.microsoft.com/office/drawing/2014/main" id="{E81FE797-D524-4F6A-898E-F441E732E3AC}"/>
              </a:ext>
            </a:extLst>
          </p:cNvPr>
          <p:cNvPicPr preferRelativeResize="0"/>
          <p:nvPr/>
        </p:nvPicPr>
        <p:blipFill rotWithShape="1">
          <a:blip r:embed="rId5">
            <a:alphaModFix/>
          </a:blip>
          <a:srcRect/>
          <a:stretch/>
        </p:blipFill>
        <p:spPr>
          <a:xfrm>
            <a:off x="10960509" y="47237"/>
            <a:ext cx="1076135" cy="628530"/>
          </a:xfrm>
          <a:prstGeom prst="rect">
            <a:avLst/>
          </a:prstGeom>
          <a:noFill/>
          <a:ln>
            <a:noFill/>
          </a:ln>
        </p:spPr>
      </p:pic>
      <p:sp>
        <p:nvSpPr>
          <p:cNvPr id="2" name="椭圆 1">
            <a:extLst>
              <a:ext uri="{FF2B5EF4-FFF2-40B4-BE49-F238E27FC236}">
                <a16:creationId xmlns:a16="http://schemas.microsoft.com/office/drawing/2014/main" id="{77161D94-6210-40F7-8FEF-CED88D38F3A6}"/>
              </a:ext>
            </a:extLst>
          </p:cNvPr>
          <p:cNvSpPr/>
          <p:nvPr/>
        </p:nvSpPr>
        <p:spPr>
          <a:xfrm>
            <a:off x="2957945" y="2395796"/>
            <a:ext cx="332509" cy="298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48F8A3B-9F42-4212-AC36-763A3681747C}"/>
              </a:ext>
            </a:extLst>
          </p:cNvPr>
          <p:cNvCxnSpPr/>
          <p:nvPr/>
        </p:nvCxnSpPr>
        <p:spPr>
          <a:xfrm>
            <a:off x="3290454" y="2545253"/>
            <a:ext cx="2625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42A804A9-4BF8-4B6F-B60A-A272DF22ED6F}"/>
              </a:ext>
            </a:extLst>
          </p:cNvPr>
          <p:cNvSpPr/>
          <p:nvPr/>
        </p:nvSpPr>
        <p:spPr>
          <a:xfrm>
            <a:off x="2957945" y="3319631"/>
            <a:ext cx="332509" cy="298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CB75D5C7-E3E0-4AB5-9A35-FF498DC78D9F}"/>
              </a:ext>
            </a:extLst>
          </p:cNvPr>
          <p:cNvCxnSpPr/>
          <p:nvPr/>
        </p:nvCxnSpPr>
        <p:spPr>
          <a:xfrm>
            <a:off x="3290454" y="3469088"/>
            <a:ext cx="2625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5F7D6764-5562-4A23-BC5D-1A704082EAA2}"/>
              </a:ext>
            </a:extLst>
          </p:cNvPr>
          <p:cNvSpPr/>
          <p:nvPr/>
        </p:nvSpPr>
        <p:spPr>
          <a:xfrm>
            <a:off x="2957945" y="4319449"/>
            <a:ext cx="332509" cy="298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0F6AD379-C7B1-4DE4-8250-C1343E934FAC}"/>
              </a:ext>
            </a:extLst>
          </p:cNvPr>
          <p:cNvCxnSpPr/>
          <p:nvPr/>
        </p:nvCxnSpPr>
        <p:spPr>
          <a:xfrm>
            <a:off x="3290454" y="4468906"/>
            <a:ext cx="2625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CAB47B64-6E57-4432-8843-C1BFB7C0B51B}"/>
              </a:ext>
            </a:extLst>
          </p:cNvPr>
          <p:cNvSpPr/>
          <p:nvPr/>
        </p:nvSpPr>
        <p:spPr>
          <a:xfrm>
            <a:off x="12036644" y="-9283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D44A6B7-042E-46F9-9FFC-D42ADAA4E742}"/>
              </a:ext>
            </a:extLst>
          </p:cNvPr>
          <p:cNvSpPr/>
          <p:nvPr/>
        </p:nvSpPr>
        <p:spPr>
          <a:xfrm>
            <a:off x="12220611" y="130670"/>
            <a:ext cx="784189" cy="461665"/>
          </a:xfrm>
          <a:prstGeom prst="rect">
            <a:avLst/>
          </a:prstGeom>
        </p:spPr>
        <p:txBody>
          <a:bodyPr wrap="none">
            <a:spAutoFit/>
          </a:bodyPr>
          <a:lstStyle/>
          <a:p>
            <a:r>
              <a:rPr lang="en-US" altLang="zh-CN" sz="2400" dirty="0">
                <a:solidFill>
                  <a:schemeClr val="bg1"/>
                </a:solidFill>
              </a:rPr>
              <a:t>2/11</a:t>
            </a:r>
            <a:endParaRPr lang="zh-CN" altLang="en-US" sz="2400" dirty="0">
              <a:solidFill>
                <a:schemeClr val="bg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784189" y="367860"/>
            <a:ext cx="11099700" cy="2159100"/>
          </a:xfrm>
          <a:prstGeom prst="rect">
            <a:avLst/>
          </a:prstGeom>
          <a:noFill/>
          <a:ln>
            <a:noFill/>
          </a:ln>
        </p:spPr>
        <p:txBody>
          <a:bodyPr wrap="square" lIns="50800" tIns="50800" rIns="50800" bIns="50800" anchor="ctr"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b="0" i="0" u="none" strike="noStrike" cap="none" dirty="0">
                <a:solidFill>
                  <a:srgbClr val="000000"/>
                </a:solidFill>
                <a:latin typeface="Helvetica Neue"/>
                <a:ea typeface="Helvetica Neue"/>
                <a:cs typeface="Helvetica Neue"/>
                <a:sym typeface="Helvetica Neue"/>
              </a:rPr>
              <a:t>DATA</a:t>
            </a:r>
          </a:p>
        </p:txBody>
      </p:sp>
      <p:sp>
        <p:nvSpPr>
          <p:cNvPr id="125" name="Shape 125"/>
          <p:cNvSpPr txBox="1"/>
          <p:nvPr/>
        </p:nvSpPr>
        <p:spPr>
          <a:xfrm>
            <a:off x="1247600" y="5914881"/>
            <a:ext cx="9375000" cy="1193400"/>
          </a:xfrm>
          <a:prstGeom prst="rect">
            <a:avLst/>
          </a:prstGeom>
          <a:noFill/>
          <a:ln>
            <a:noFill/>
          </a:ln>
        </p:spPr>
        <p:txBody>
          <a:bodyPr wrap="square" lIns="50800" tIns="50800" rIns="50800" bIns="50800" anchor="ctr" anchorCtr="0">
            <a:noAutofit/>
          </a:bodyPr>
          <a:lstStyle/>
          <a:p>
            <a:pPr marL="0" marR="0" lvl="0" indent="-152400" algn="l" rtl="0">
              <a:lnSpc>
                <a:spcPct val="100000"/>
              </a:lnSpc>
              <a:spcBef>
                <a:spcPts val="0"/>
              </a:spcBef>
              <a:spcAft>
                <a:spcPts val="0"/>
              </a:spcAft>
              <a:buClr>
                <a:srgbClr val="000000"/>
              </a:buClr>
              <a:buSzPts val="2400"/>
              <a:buFont typeface="Helvetica Neue"/>
              <a:buNone/>
            </a:pPr>
            <a:r>
              <a:rPr lang="en-US" sz="2400" b="1" i="0" u="none" strike="noStrike" cap="none" dirty="0">
                <a:solidFill>
                  <a:srgbClr val="000000"/>
                </a:solidFill>
                <a:latin typeface="Helvetica Neue"/>
                <a:ea typeface="Helvetica Neue"/>
                <a:cs typeface="Helvetica Neue"/>
                <a:sym typeface="Helvetica Neue"/>
              </a:rPr>
              <a:t>Download data:  </a:t>
            </a:r>
            <a:r>
              <a:rPr lang="en-US" sz="2400" b="1" i="0" u="none" strike="noStrike" cap="none" dirty="0" err="1">
                <a:solidFill>
                  <a:srgbClr val="000000"/>
                </a:solidFill>
                <a:latin typeface="Helvetica Neue"/>
                <a:ea typeface="Helvetica Neue"/>
                <a:cs typeface="Helvetica Neue"/>
                <a:sym typeface="Helvetica Neue"/>
              </a:rPr>
              <a:t>UC</a:t>
            </a:r>
            <a:r>
              <a:rPr lang="en-US" sz="2400" b="1" dirty="0" err="1">
                <a:latin typeface="Helvetica Neue"/>
                <a:ea typeface="Helvetica Neue"/>
                <a:cs typeface="Helvetica Neue"/>
                <a:sym typeface="Helvetica Neue"/>
              </a:rPr>
              <a:t>ar</a:t>
            </a:r>
            <a:r>
              <a:rPr lang="en-US" sz="2400" b="1" dirty="0">
                <a:latin typeface="Helvetica Neue"/>
                <a:ea typeface="Helvetica Neue"/>
                <a:cs typeface="Helvetica Neue"/>
                <a:sym typeface="Helvetica Neue"/>
              </a:rPr>
              <a:t> DATA: </a:t>
            </a:r>
            <a:r>
              <a:rPr lang="en-US" sz="2400" b="1" i="0" u="sng" strike="noStrike" cap="none" dirty="0">
                <a:solidFill>
                  <a:schemeClr val="hlink"/>
                </a:solidFill>
                <a:latin typeface="Helvetica Neue"/>
                <a:ea typeface="Helvetica Neue"/>
                <a:cs typeface="Helvetica Neue"/>
                <a:sym typeface="Helvetica Neue"/>
                <a:hlinkClick r:id="rId3"/>
              </a:rPr>
              <a:t>training set</a:t>
            </a:r>
            <a:r>
              <a:rPr lang="en-US" sz="2400" b="1" i="0" u="none" strike="noStrike" cap="none" dirty="0">
                <a:solidFill>
                  <a:srgbClr val="000000"/>
                </a:solidFill>
                <a:latin typeface="Helvetica Neue"/>
                <a:ea typeface="Helvetica Neue"/>
                <a:cs typeface="Helvetica Neue"/>
                <a:sym typeface="Helvetica Neue"/>
              </a:rPr>
              <a:t>; </a:t>
            </a:r>
            <a:r>
              <a:rPr lang="en-US" sz="2400" b="1" i="0" u="sng" strike="noStrike" cap="none" dirty="0">
                <a:solidFill>
                  <a:schemeClr val="hlink"/>
                </a:solidFill>
                <a:latin typeface="Helvetica Neue"/>
                <a:ea typeface="Helvetica Neue"/>
                <a:cs typeface="Helvetica Neue"/>
                <a:sym typeface="Helvetica Neue"/>
                <a:hlinkClick r:id="rId4"/>
              </a:rPr>
              <a:t>test set</a:t>
            </a:r>
            <a:r>
              <a:rPr lang="en-US" sz="2400" b="1" dirty="0">
                <a:latin typeface="Helvetica Neue"/>
                <a:ea typeface="Helvetica Neue"/>
                <a:cs typeface="Helvetica Neue"/>
                <a:sym typeface="Helvetica Neue"/>
              </a:rPr>
              <a:t>; </a:t>
            </a:r>
            <a:r>
              <a:rPr lang="en-US" sz="2400" b="1" u="sng" dirty="0">
                <a:solidFill>
                  <a:schemeClr val="hlink"/>
                </a:solidFill>
                <a:latin typeface="Helvetica Neue"/>
                <a:ea typeface="Helvetica Neue"/>
                <a:cs typeface="Helvetica Neue"/>
                <a:sym typeface="Helvetica Neue"/>
                <a:hlinkClick r:id="rId5"/>
              </a:rPr>
              <a:t>KITTI</a:t>
            </a:r>
          </a:p>
        </p:txBody>
      </p:sp>
      <p:pic>
        <p:nvPicPr>
          <p:cNvPr id="126" name="Shape 126"/>
          <p:cNvPicPr preferRelativeResize="0"/>
          <p:nvPr/>
        </p:nvPicPr>
        <p:blipFill>
          <a:blip r:embed="rId6">
            <a:alphaModFix/>
          </a:blip>
          <a:stretch>
            <a:fillRect/>
          </a:stretch>
        </p:blipFill>
        <p:spPr>
          <a:xfrm>
            <a:off x="9588875" y="8146400"/>
            <a:ext cx="3415925" cy="1566250"/>
          </a:xfrm>
          <a:prstGeom prst="rect">
            <a:avLst/>
          </a:prstGeom>
          <a:noFill/>
          <a:ln>
            <a:noFill/>
          </a:ln>
        </p:spPr>
      </p:pic>
      <p:graphicFrame>
        <p:nvGraphicFramePr>
          <p:cNvPr id="2" name="表格 1">
            <a:extLst>
              <a:ext uri="{FF2B5EF4-FFF2-40B4-BE49-F238E27FC236}">
                <a16:creationId xmlns:a16="http://schemas.microsoft.com/office/drawing/2014/main" id="{880F1A45-C515-4D91-AB88-E795B29CA5DC}"/>
              </a:ext>
            </a:extLst>
          </p:cNvPr>
          <p:cNvGraphicFramePr>
            <a:graphicFrameLocks noGrp="1"/>
          </p:cNvGraphicFramePr>
          <p:nvPr>
            <p:extLst>
              <p:ext uri="{D42A27DB-BD31-4B8C-83A1-F6EECF244321}">
                <p14:modId xmlns:p14="http://schemas.microsoft.com/office/powerpoint/2010/main" val="3948208189"/>
              </p:ext>
            </p:extLst>
          </p:nvPr>
        </p:nvGraphicFramePr>
        <p:xfrm>
          <a:off x="1205529" y="2700699"/>
          <a:ext cx="10926436" cy="3200400"/>
        </p:xfrm>
        <a:graphic>
          <a:graphicData uri="http://schemas.openxmlformats.org/drawingml/2006/table">
            <a:tbl>
              <a:tblPr firstRow="1" bandRow="1">
                <a:tableStyleId>{9D7B26C5-4107-4FEC-AEDC-1716B250A1EF}</a:tableStyleId>
              </a:tblPr>
              <a:tblGrid>
                <a:gridCol w="2119747">
                  <a:extLst>
                    <a:ext uri="{9D8B030D-6E8A-4147-A177-3AD203B41FA5}">
                      <a16:colId xmlns:a16="http://schemas.microsoft.com/office/drawing/2014/main" val="1311167719"/>
                    </a:ext>
                  </a:extLst>
                </a:gridCol>
                <a:gridCol w="3343471">
                  <a:extLst>
                    <a:ext uri="{9D8B030D-6E8A-4147-A177-3AD203B41FA5}">
                      <a16:colId xmlns:a16="http://schemas.microsoft.com/office/drawing/2014/main" val="1992788812"/>
                    </a:ext>
                  </a:extLst>
                </a:gridCol>
                <a:gridCol w="2731609">
                  <a:extLst>
                    <a:ext uri="{9D8B030D-6E8A-4147-A177-3AD203B41FA5}">
                      <a16:colId xmlns:a16="http://schemas.microsoft.com/office/drawing/2014/main" val="85425239"/>
                    </a:ext>
                  </a:extLst>
                </a:gridCol>
                <a:gridCol w="2731609">
                  <a:extLst>
                    <a:ext uri="{9D8B030D-6E8A-4147-A177-3AD203B41FA5}">
                      <a16:colId xmlns:a16="http://schemas.microsoft.com/office/drawing/2014/main" val="2474337961"/>
                    </a:ext>
                  </a:extLst>
                </a:gridCol>
              </a:tblGrid>
              <a:tr h="370840">
                <a:tc>
                  <a:txBody>
                    <a:bodyPr/>
                    <a:lstStyle/>
                    <a:p>
                      <a:r>
                        <a:rPr lang="en-US" altLang="zh-CN" sz="3200" dirty="0"/>
                        <a:t>Dataset</a:t>
                      </a:r>
                      <a:endParaRPr lang="zh-CN" altLang="en-US" sz="3200" dirty="0"/>
                    </a:p>
                  </a:txBody>
                  <a:tcPr/>
                </a:tc>
                <a:tc>
                  <a:txBody>
                    <a:bodyPr/>
                    <a:lstStyle/>
                    <a:p>
                      <a:r>
                        <a:rPr lang="en-US" altLang="zh-CN" sz="3200" dirty="0"/>
                        <a:t>Source</a:t>
                      </a:r>
                      <a:endParaRPr lang="zh-CN" altLang="en-US" sz="3200" dirty="0"/>
                    </a:p>
                  </a:txBody>
                  <a:tcPr/>
                </a:tc>
                <a:tc>
                  <a:txBody>
                    <a:bodyPr/>
                    <a:lstStyle/>
                    <a:p>
                      <a:r>
                        <a:rPr lang="en-US" altLang="zh-CN" sz="3200" dirty="0"/>
                        <a:t>Object</a:t>
                      </a:r>
                      <a:endParaRPr lang="zh-CN" altLang="en-US" sz="3200" dirty="0"/>
                    </a:p>
                  </a:txBody>
                  <a:tcPr/>
                </a:tc>
                <a:tc>
                  <a:txBody>
                    <a:bodyPr/>
                    <a:lstStyle/>
                    <a:p>
                      <a:r>
                        <a:rPr lang="en-US" altLang="zh-CN" sz="3200" dirty="0"/>
                        <a:t>Quantity</a:t>
                      </a:r>
                      <a:endParaRPr lang="zh-CN" altLang="en-US" sz="3200" dirty="0"/>
                    </a:p>
                  </a:txBody>
                  <a:tcPr/>
                </a:tc>
                <a:extLst>
                  <a:ext uri="{0D108BD9-81ED-4DB2-BD59-A6C34878D82A}">
                    <a16:rowId xmlns:a16="http://schemas.microsoft.com/office/drawing/2014/main" val="2806318650"/>
                  </a:ext>
                </a:extLst>
              </a:tr>
              <a:tr h="370840">
                <a:tc>
                  <a:txBody>
                    <a:bodyPr/>
                    <a:lstStyle/>
                    <a:p>
                      <a:r>
                        <a:rPr lang="en-US" altLang="zh-CN" sz="3200" dirty="0"/>
                        <a:t>Train</a:t>
                      </a:r>
                      <a:endParaRPr lang="zh-CN" altLang="en-US" sz="3200" dirty="0"/>
                    </a:p>
                  </a:txBody>
                  <a:tcPr/>
                </a:tc>
                <a:tc>
                  <a:txBody>
                    <a:bodyPr/>
                    <a:lstStyle/>
                    <a:p>
                      <a:r>
                        <a:rPr lang="en-US" altLang="zh-CN" sz="3200" u="none" strike="noStrike" cap="none" dirty="0" err="1"/>
                        <a:t>UCar</a:t>
                      </a:r>
                      <a:r>
                        <a:rPr lang="en-US" altLang="zh-CN" sz="3200" u="none" strike="noStrike" cap="none" dirty="0"/>
                        <a:t> Technology Inc.</a:t>
                      </a:r>
                      <a:endParaRPr lang="zh-CN" altLang="en-US" sz="3200" dirty="0"/>
                    </a:p>
                  </a:txBody>
                  <a:tcPr/>
                </a:tc>
                <a:tc>
                  <a:txBody>
                    <a:bodyPr/>
                    <a:lstStyle/>
                    <a:p>
                      <a:r>
                        <a:rPr lang="en-US" altLang="zh-CN" sz="3200" dirty="0"/>
                        <a:t>car</a:t>
                      </a:r>
                      <a:r>
                        <a:rPr lang="en-US" altLang="zh-CN" sz="3200" u="none" strike="noStrike" cap="none" dirty="0"/>
                        <a:t>, </a:t>
                      </a:r>
                      <a:r>
                        <a:rPr lang="en-US" altLang="zh-CN" sz="3200" dirty="0"/>
                        <a:t>human</a:t>
                      </a:r>
                      <a:r>
                        <a:rPr lang="en-US" altLang="zh-CN" sz="3200" u="none" strike="noStrike" cap="none" dirty="0"/>
                        <a:t>, cyclist and traffic lights</a:t>
                      </a:r>
                      <a:endParaRPr lang="zh-CN" altLang="en-US" sz="3200" dirty="0"/>
                    </a:p>
                  </a:txBody>
                  <a:tcPr/>
                </a:tc>
                <a:tc>
                  <a:txBody>
                    <a:bodyPr/>
                    <a:lstStyle/>
                    <a:p>
                      <a:r>
                        <a:rPr lang="en-US" altLang="zh-CN" sz="3200" dirty="0"/>
                        <a:t>10,000</a:t>
                      </a:r>
                      <a:endParaRPr lang="zh-CN" altLang="en-US" sz="3200" dirty="0"/>
                    </a:p>
                  </a:txBody>
                  <a:tcPr/>
                </a:tc>
                <a:extLst>
                  <a:ext uri="{0D108BD9-81ED-4DB2-BD59-A6C34878D82A}">
                    <a16:rowId xmlns:a16="http://schemas.microsoft.com/office/drawing/2014/main" val="2447161580"/>
                  </a:ext>
                </a:extLst>
              </a:tr>
              <a:tr h="370840">
                <a:tc>
                  <a:txBody>
                    <a:bodyPr/>
                    <a:lstStyle/>
                    <a:p>
                      <a:r>
                        <a:rPr lang="en-US" altLang="zh-CN" sz="3200" dirty="0"/>
                        <a:t>Test</a:t>
                      </a:r>
                      <a:endParaRPr lang="zh-CN" altLang="en-US" sz="3200" dirty="0"/>
                    </a:p>
                  </a:txBody>
                  <a:tcPr/>
                </a:tc>
                <a:tc>
                  <a:txBody>
                    <a:bodyPr/>
                    <a:lstStyle/>
                    <a:p>
                      <a:r>
                        <a:rPr lang="en-US" altLang="zh-CN" sz="3200" dirty="0"/>
                        <a:t>Object Detection Evaluation 2012</a:t>
                      </a:r>
                      <a:endParaRPr lang="zh-CN" altLang="en-US" sz="3200" dirty="0"/>
                    </a:p>
                  </a:txBody>
                  <a:tcPr/>
                </a:tc>
                <a:tc>
                  <a:txBody>
                    <a:bodyPr/>
                    <a:lstStyle/>
                    <a:p>
                      <a:r>
                        <a:rPr lang="en-US" altLang="zh-CN" sz="3200" dirty="0"/>
                        <a:t>car, human</a:t>
                      </a:r>
                      <a:endParaRPr lang="zh-CN" altLang="en-US" sz="3200" dirty="0"/>
                    </a:p>
                  </a:txBody>
                  <a:tcPr/>
                </a:tc>
                <a:tc>
                  <a:txBody>
                    <a:bodyPr/>
                    <a:lstStyle/>
                    <a:p>
                      <a:r>
                        <a:rPr lang="en-US" altLang="zh-CN" sz="3200" dirty="0"/>
                        <a:t>7,481</a:t>
                      </a:r>
                      <a:endParaRPr lang="zh-CN" altLang="en-US" sz="3200" dirty="0"/>
                    </a:p>
                  </a:txBody>
                  <a:tcPr/>
                </a:tc>
                <a:extLst>
                  <a:ext uri="{0D108BD9-81ED-4DB2-BD59-A6C34878D82A}">
                    <a16:rowId xmlns:a16="http://schemas.microsoft.com/office/drawing/2014/main" val="3200106843"/>
                  </a:ext>
                </a:extLst>
              </a:tr>
            </a:tbl>
          </a:graphicData>
        </a:graphic>
      </p:graphicFrame>
      <p:sp>
        <p:nvSpPr>
          <p:cNvPr id="10" name="椭圆 9">
            <a:extLst>
              <a:ext uri="{FF2B5EF4-FFF2-40B4-BE49-F238E27FC236}">
                <a16:creationId xmlns:a16="http://schemas.microsoft.com/office/drawing/2014/main" id="{1DBA2350-376E-43CB-B5E8-ADA137B7B349}"/>
              </a:ext>
            </a:extLst>
          </p:cNvPr>
          <p:cNvSpPr/>
          <p:nvPr/>
        </p:nvSpPr>
        <p:spPr>
          <a:xfrm>
            <a:off x="-968156" y="-9283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0DF0001-C69D-49BA-9A61-B110CB93DB14}"/>
              </a:ext>
            </a:extLst>
          </p:cNvPr>
          <p:cNvSpPr/>
          <p:nvPr/>
        </p:nvSpPr>
        <p:spPr>
          <a:xfrm>
            <a:off x="0" y="102941"/>
            <a:ext cx="784189" cy="461665"/>
          </a:xfrm>
          <a:prstGeom prst="rect">
            <a:avLst/>
          </a:prstGeom>
        </p:spPr>
        <p:txBody>
          <a:bodyPr wrap="none">
            <a:spAutoFit/>
          </a:bodyPr>
          <a:lstStyle/>
          <a:p>
            <a:r>
              <a:rPr lang="en-US" altLang="zh-CN" sz="2400" dirty="0">
                <a:solidFill>
                  <a:schemeClr val="bg1"/>
                </a:solidFill>
              </a:rPr>
              <a:t>3/11</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7" name="矩形 6">
            <a:extLst>
              <a:ext uri="{FF2B5EF4-FFF2-40B4-BE49-F238E27FC236}">
                <a16:creationId xmlns:a16="http://schemas.microsoft.com/office/drawing/2014/main" id="{0850FEED-EE20-41C1-B49B-40C364E77FCC}"/>
              </a:ext>
            </a:extLst>
          </p:cNvPr>
          <p:cNvSpPr/>
          <p:nvPr/>
        </p:nvSpPr>
        <p:spPr>
          <a:xfrm>
            <a:off x="1152846" y="6210157"/>
            <a:ext cx="3001413" cy="29416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8313FAE-8D38-4884-B328-6611711CCD2F}"/>
              </a:ext>
            </a:extLst>
          </p:cNvPr>
          <p:cNvSpPr/>
          <p:nvPr/>
        </p:nvSpPr>
        <p:spPr>
          <a:xfrm>
            <a:off x="1152846" y="1638156"/>
            <a:ext cx="3001413" cy="4572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14A294D9-F50D-4FB0-9987-FF0395C240B5}"/>
              </a:ext>
            </a:extLst>
          </p:cNvPr>
          <p:cNvSpPr/>
          <p:nvPr/>
        </p:nvSpPr>
        <p:spPr>
          <a:xfrm>
            <a:off x="4154265" y="6151886"/>
            <a:ext cx="8127996" cy="299994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Shape 132"/>
          <p:cNvSpPr txBox="1">
            <a:spLocks noGrp="1"/>
          </p:cNvSpPr>
          <p:nvPr>
            <p:ph type="title"/>
          </p:nvPr>
        </p:nvSpPr>
        <p:spPr>
          <a:xfrm>
            <a:off x="423038" y="-16675"/>
            <a:ext cx="10464900" cy="1422300"/>
          </a:xfrm>
          <a:prstGeom prst="rect">
            <a:avLst/>
          </a:prstGeom>
          <a:noFill/>
          <a:ln>
            <a:noFill/>
          </a:ln>
        </p:spPr>
        <p:txBody>
          <a:bodyPr wrap="square" lIns="50800" tIns="50800" rIns="50800" bIns="50800" anchor="b"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dirty="0"/>
              <a:t>TRAINING </a:t>
            </a:r>
            <a:r>
              <a:rPr lang="en-US" sz="5000" b="0" i="0" u="none" strike="noStrike" cap="none" dirty="0">
                <a:solidFill>
                  <a:srgbClr val="000000"/>
                </a:solidFill>
                <a:latin typeface="Helvetica Neue"/>
                <a:ea typeface="Helvetica Neue"/>
                <a:cs typeface="Helvetica Neue"/>
                <a:sym typeface="Helvetica Neue"/>
              </a:rPr>
              <a:t>DATA-EXAMPLE</a:t>
            </a:r>
          </a:p>
        </p:txBody>
      </p:sp>
      <p:sp>
        <p:nvSpPr>
          <p:cNvPr id="134" name="Shape 134"/>
          <p:cNvSpPr txBox="1"/>
          <p:nvPr/>
        </p:nvSpPr>
        <p:spPr>
          <a:xfrm>
            <a:off x="4481689" y="6301937"/>
            <a:ext cx="8264400" cy="2785200"/>
          </a:xfrm>
          <a:prstGeom prst="rect">
            <a:avLst/>
          </a:prstGeom>
          <a:noFill/>
          <a:ln>
            <a:noFill/>
          </a:ln>
        </p:spPr>
        <p:txBody>
          <a:bodyPr wrap="square" lIns="50800" tIns="50800" rIns="50800" bIns="50800" anchor="ctr" anchorCtr="0">
            <a:noAutofit/>
          </a:bodyPr>
          <a:lstStyle/>
          <a:p>
            <a:pPr marL="0" marR="0" lvl="0" indent="-101600" rtl="0">
              <a:lnSpc>
                <a:spcPct val="100000"/>
              </a:lnSpc>
              <a:spcBef>
                <a:spcPts val="0"/>
              </a:spcBef>
              <a:spcAft>
                <a:spcPts val="0"/>
              </a:spcAft>
              <a:buClr>
                <a:srgbClr val="000000"/>
              </a:buClr>
              <a:buSzPts val="1600"/>
              <a:buFont typeface="Helvetica Neue"/>
              <a:buNone/>
            </a:pPr>
            <a:r>
              <a:rPr lang="en-US" sz="2000" i="0" u="none" strike="noStrike" cap="none" dirty="0">
                <a:solidFill>
                  <a:srgbClr val="000000"/>
                </a:solidFill>
                <a:latin typeface="Times New Roman"/>
                <a:ea typeface="Times New Roman"/>
                <a:cs typeface="Times New Roman"/>
                <a:sym typeface="Times New Roman"/>
              </a:rPr>
              <a:t>{"61213.jpg": [                                                                                                                                                  [319.00032, 185.50008, 329.83296, 217.33344, </a:t>
            </a:r>
            <a:r>
              <a:rPr lang="en-US" sz="2000" i="0" u="none" strike="noStrike" cap="none" dirty="0">
                <a:solidFill>
                  <a:srgbClr val="0B5394"/>
                </a:solidFill>
                <a:latin typeface="Times New Roman"/>
                <a:ea typeface="Times New Roman"/>
                <a:cs typeface="Times New Roman"/>
                <a:sym typeface="Times New Roman"/>
              </a:rPr>
              <a:t>2</a:t>
            </a:r>
            <a:r>
              <a:rPr lang="en-US" sz="2000" i="0" u="none" strike="noStrike" cap="none" dirty="0">
                <a:solidFill>
                  <a:srgbClr val="000000"/>
                </a:solidFill>
                <a:latin typeface="Times New Roman"/>
                <a:ea typeface="Times New Roman"/>
                <a:cs typeface="Times New Roman"/>
                <a:sym typeface="Times New Roman"/>
              </a:rPr>
              <a:t>],                                                [258.99968, 187.99991999999997, 296.49984, 218.00016, </a:t>
            </a:r>
            <a:r>
              <a:rPr lang="en-US" sz="2000" i="0" u="none" strike="noStrike" cap="none" dirty="0">
                <a:solidFill>
                  <a:srgbClr val="E42832"/>
                </a:solidFill>
                <a:latin typeface="Times New Roman"/>
                <a:ea typeface="Times New Roman"/>
                <a:cs typeface="Times New Roman"/>
                <a:sym typeface="Times New Roman"/>
              </a:rPr>
              <a:t>1</a:t>
            </a:r>
            <a:r>
              <a:rPr lang="en-US" sz="2000" i="0" u="none" strike="noStrike" cap="none" dirty="0">
                <a:solidFill>
                  <a:srgbClr val="000000"/>
                </a:solidFill>
                <a:latin typeface="Times New Roman"/>
                <a:ea typeface="Times New Roman"/>
                <a:cs typeface="Times New Roman"/>
                <a:sym typeface="Times New Roman"/>
              </a:rPr>
              <a:t>],                     [182.83328, 179.49996000000002, 237.16672, 222.50016000000002, </a:t>
            </a:r>
            <a:r>
              <a:rPr lang="en-US" sz="2000" i="0" u="none" strike="noStrike" cap="none" dirty="0">
                <a:solidFill>
                  <a:srgbClr val="E42832"/>
                </a:solidFill>
                <a:latin typeface="Times New Roman"/>
                <a:ea typeface="Times New Roman"/>
                <a:cs typeface="Times New Roman"/>
                <a:sym typeface="Times New Roman"/>
              </a:rPr>
              <a:t>1</a:t>
            </a:r>
            <a:r>
              <a:rPr lang="en-US" sz="2000" i="0" u="none" strike="noStrike" cap="none" dirty="0">
                <a:solidFill>
                  <a:srgbClr val="000000"/>
                </a:solidFill>
                <a:latin typeface="Times New Roman"/>
                <a:ea typeface="Times New Roman"/>
                <a:cs typeface="Times New Roman"/>
                <a:sym typeface="Times New Roman"/>
              </a:rPr>
              <a:t>], [162.0, 181.9998, 199.00032, 209.00016, </a:t>
            </a:r>
            <a:r>
              <a:rPr lang="en-US" sz="2000" i="0" u="none" strike="noStrike" cap="none" dirty="0">
                <a:solidFill>
                  <a:srgbClr val="E42832"/>
                </a:solidFill>
                <a:latin typeface="Times New Roman"/>
                <a:ea typeface="Times New Roman"/>
                <a:cs typeface="Times New Roman"/>
                <a:sym typeface="Times New Roman"/>
              </a:rPr>
              <a:t>1</a:t>
            </a:r>
            <a:r>
              <a:rPr lang="en-US" sz="2000" i="0" u="none" strike="noStrike" cap="none" dirty="0">
                <a:solidFill>
                  <a:srgbClr val="000000"/>
                </a:solidFill>
                <a:latin typeface="Times New Roman"/>
                <a:ea typeface="Times New Roman"/>
                <a:cs typeface="Times New Roman"/>
                <a:sym typeface="Times New Roman"/>
              </a:rPr>
              <a:t>],                                                                   [46.0, 176.3334, 182.0, 252.8334, </a:t>
            </a:r>
            <a:r>
              <a:rPr lang="en-US" sz="2000" i="0" u="none" strike="noStrike" cap="none" dirty="0">
                <a:solidFill>
                  <a:srgbClr val="E42832"/>
                </a:solidFill>
                <a:latin typeface="Times New Roman"/>
                <a:ea typeface="Times New Roman"/>
                <a:cs typeface="Times New Roman"/>
                <a:sym typeface="Times New Roman"/>
              </a:rPr>
              <a:t>1</a:t>
            </a:r>
            <a:r>
              <a:rPr lang="en-US" sz="2000" i="0" u="none" strike="noStrike" cap="none" dirty="0">
                <a:solidFill>
                  <a:srgbClr val="000000"/>
                </a:solidFill>
                <a:latin typeface="Times New Roman"/>
                <a:ea typeface="Times New Roman"/>
                <a:cs typeface="Times New Roman"/>
                <a:sym typeface="Times New Roman"/>
              </a:rPr>
              <a:t>],                                                                     [232.83328, 188.1666, 257.00032, 207.8334, </a:t>
            </a:r>
            <a:r>
              <a:rPr lang="en-US" sz="2000" i="0" u="none" strike="noStrike" cap="none" dirty="0">
                <a:solidFill>
                  <a:srgbClr val="E42832"/>
                </a:solidFill>
                <a:latin typeface="Times New Roman"/>
                <a:ea typeface="Times New Roman"/>
                <a:cs typeface="Times New Roman"/>
                <a:sym typeface="Times New Roman"/>
              </a:rPr>
              <a:t>1</a:t>
            </a:r>
            <a:r>
              <a:rPr lang="en-US" sz="2000" i="0" u="none" strike="noStrike" cap="none" dirty="0">
                <a:solidFill>
                  <a:srgbClr val="000000"/>
                </a:solidFill>
                <a:latin typeface="Times New Roman"/>
                <a:ea typeface="Times New Roman"/>
                <a:cs typeface="Times New Roman"/>
                <a:sym typeface="Times New Roman"/>
              </a:rPr>
              <a:t>],                                                           [233.49952, 161.25012, 248.75008000000003, 169.0002, </a:t>
            </a:r>
            <a:r>
              <a:rPr lang="en-US" sz="2000" i="0" u="none" strike="noStrike" cap="none" dirty="0">
                <a:solidFill>
                  <a:srgbClr val="6AA84F"/>
                </a:solidFill>
                <a:latin typeface="Times New Roman"/>
                <a:ea typeface="Times New Roman"/>
                <a:cs typeface="Times New Roman"/>
                <a:sym typeface="Times New Roman"/>
              </a:rPr>
              <a:t>20</a:t>
            </a:r>
            <a:r>
              <a:rPr lang="en-US" sz="2000" i="0" u="none" strike="noStrike" cap="none" dirty="0">
                <a:solidFill>
                  <a:srgbClr val="000000"/>
                </a:solidFill>
                <a:latin typeface="Times New Roman"/>
                <a:ea typeface="Times New Roman"/>
                <a:cs typeface="Times New Roman"/>
                <a:sym typeface="Times New Roman"/>
              </a:rPr>
              <a:t>],                                        [305.49952, 187.25004, 312.49984, 208.75032, </a:t>
            </a:r>
            <a:r>
              <a:rPr lang="en-US" sz="2000" i="0" u="none" strike="noStrike" cap="none" dirty="0">
                <a:solidFill>
                  <a:srgbClr val="1155CC"/>
                </a:solidFill>
                <a:latin typeface="Times New Roman"/>
                <a:ea typeface="Times New Roman"/>
                <a:cs typeface="Times New Roman"/>
                <a:sym typeface="Times New Roman"/>
              </a:rPr>
              <a:t>2</a:t>
            </a:r>
            <a:r>
              <a:rPr lang="en-US" sz="2000" i="0" u="none" strike="noStrike" cap="none" dirty="0">
                <a:solidFill>
                  <a:srgbClr val="000000"/>
                </a:solidFill>
                <a:latin typeface="Times New Roman"/>
                <a:ea typeface="Times New Roman"/>
                <a:cs typeface="Times New Roman"/>
                <a:sym typeface="Times New Roman"/>
              </a:rPr>
              <a:t>]]}</a:t>
            </a:r>
          </a:p>
        </p:txBody>
      </p:sp>
      <p:sp>
        <p:nvSpPr>
          <p:cNvPr id="135" name="Shape 135"/>
          <p:cNvSpPr txBox="1"/>
          <p:nvPr/>
        </p:nvSpPr>
        <p:spPr>
          <a:xfrm>
            <a:off x="1176224" y="3493973"/>
            <a:ext cx="2832861" cy="930000"/>
          </a:xfrm>
          <a:prstGeom prst="rect">
            <a:avLst/>
          </a:prstGeom>
          <a:noFill/>
          <a:ln>
            <a:noFill/>
          </a:ln>
        </p:spPr>
        <p:txBody>
          <a:bodyPr wrap="square" lIns="50800" tIns="50800" rIns="50800" bIns="50800" anchor="ctr" anchorCtr="0">
            <a:noAutofit/>
          </a:bodyPr>
          <a:lstStyle/>
          <a:p>
            <a:pPr marL="0" lvl="0" indent="-171450" algn="ctr" rtl="0">
              <a:spcBef>
                <a:spcPts val="0"/>
              </a:spcBef>
              <a:buClr>
                <a:schemeClr val="lt1"/>
              </a:buClr>
              <a:buSzPts val="2700"/>
              <a:buFont typeface="Helvetica Neue"/>
              <a:buNone/>
            </a:pPr>
            <a:r>
              <a:rPr lang="en-US" sz="2700" b="1" dirty="0">
                <a:latin typeface="Helvetica Neue"/>
                <a:ea typeface="Helvetica Neue"/>
                <a:cs typeface="Helvetica Neue"/>
                <a:sym typeface="Helvetica Neue"/>
              </a:rPr>
              <a:t>Image</a:t>
            </a:r>
            <a:r>
              <a:rPr lang="en-US" sz="2700" b="1" dirty="0">
                <a:solidFill>
                  <a:schemeClr val="dk1"/>
                </a:solidFill>
                <a:latin typeface="Helvetica Neue"/>
                <a:ea typeface="Helvetica Neue"/>
                <a:cs typeface="Helvetica Neue"/>
                <a:sym typeface="Helvetica Neue"/>
              </a:rPr>
              <a:t>        </a:t>
            </a:r>
          </a:p>
        </p:txBody>
      </p:sp>
      <p:grpSp>
        <p:nvGrpSpPr>
          <p:cNvPr id="3" name="组合 2">
            <a:extLst>
              <a:ext uri="{FF2B5EF4-FFF2-40B4-BE49-F238E27FC236}">
                <a16:creationId xmlns:a16="http://schemas.microsoft.com/office/drawing/2014/main" id="{33C26335-56E1-4268-BD16-E943F7144BA4}"/>
              </a:ext>
            </a:extLst>
          </p:cNvPr>
          <p:cNvGrpSpPr/>
          <p:nvPr/>
        </p:nvGrpSpPr>
        <p:grpSpPr>
          <a:xfrm>
            <a:off x="4154259" y="1638156"/>
            <a:ext cx="8128002" cy="5027323"/>
            <a:chOff x="1743575" y="1756477"/>
            <a:chExt cx="8128002" cy="5027323"/>
          </a:xfrm>
        </p:grpSpPr>
        <p:pic>
          <p:nvPicPr>
            <p:cNvPr id="133" name="Shape 133" descr="61213.jpg"/>
            <p:cNvPicPr preferRelativeResize="0"/>
            <p:nvPr/>
          </p:nvPicPr>
          <p:blipFill rotWithShape="1">
            <a:blip r:embed="rId3">
              <a:alphaModFix/>
            </a:blip>
            <a:srcRect/>
            <a:stretch/>
          </p:blipFill>
          <p:spPr>
            <a:xfrm>
              <a:off x="1743575" y="1756477"/>
              <a:ext cx="8128002" cy="4572001"/>
            </a:xfrm>
            <a:prstGeom prst="rect">
              <a:avLst/>
            </a:prstGeom>
            <a:noFill/>
            <a:ln>
              <a:noFill/>
            </a:ln>
          </p:spPr>
        </p:pic>
        <p:cxnSp>
          <p:nvCxnSpPr>
            <p:cNvPr id="136" name="Shape 136"/>
            <p:cNvCxnSpPr/>
            <p:nvPr/>
          </p:nvCxnSpPr>
          <p:spPr>
            <a:xfrm>
              <a:off x="2237475" y="3933850"/>
              <a:ext cx="2107200" cy="0"/>
            </a:xfrm>
            <a:prstGeom prst="straightConnector1">
              <a:avLst/>
            </a:prstGeom>
            <a:noFill/>
            <a:ln w="28575" cap="flat" cmpd="sng">
              <a:solidFill>
                <a:schemeClr val="lt1"/>
              </a:solidFill>
              <a:prstDash val="solid"/>
              <a:round/>
              <a:headEnd type="none" w="lg" len="lg"/>
              <a:tailEnd type="none" w="lg" len="lg"/>
            </a:ln>
          </p:spPr>
        </p:cxnSp>
        <p:cxnSp>
          <p:nvCxnSpPr>
            <p:cNvPr id="137" name="Shape 137"/>
            <p:cNvCxnSpPr/>
            <p:nvPr/>
          </p:nvCxnSpPr>
          <p:spPr>
            <a:xfrm>
              <a:off x="2259175" y="3953575"/>
              <a:ext cx="0" cy="1064400"/>
            </a:xfrm>
            <a:prstGeom prst="straightConnector1">
              <a:avLst/>
            </a:prstGeom>
            <a:noFill/>
            <a:ln w="28575" cap="flat" cmpd="sng">
              <a:solidFill>
                <a:schemeClr val="lt1"/>
              </a:solidFill>
              <a:prstDash val="solid"/>
              <a:round/>
              <a:headEnd type="none" w="lg" len="lg"/>
              <a:tailEnd type="none" w="lg" len="lg"/>
            </a:ln>
          </p:spPr>
        </p:cxnSp>
        <p:cxnSp>
          <p:nvCxnSpPr>
            <p:cNvPr id="138" name="Shape 138"/>
            <p:cNvCxnSpPr/>
            <p:nvPr/>
          </p:nvCxnSpPr>
          <p:spPr>
            <a:xfrm>
              <a:off x="2302625" y="5018000"/>
              <a:ext cx="1955100" cy="0"/>
            </a:xfrm>
            <a:prstGeom prst="straightConnector1">
              <a:avLst/>
            </a:prstGeom>
            <a:noFill/>
            <a:ln w="28575" cap="flat" cmpd="sng">
              <a:solidFill>
                <a:schemeClr val="lt1"/>
              </a:solidFill>
              <a:prstDash val="solid"/>
              <a:round/>
              <a:headEnd type="none" w="lg" len="lg"/>
              <a:tailEnd type="none" w="lg" len="lg"/>
            </a:ln>
          </p:spPr>
        </p:cxnSp>
        <p:cxnSp>
          <p:nvCxnSpPr>
            <p:cNvPr id="139" name="Shape 139"/>
            <p:cNvCxnSpPr/>
            <p:nvPr/>
          </p:nvCxnSpPr>
          <p:spPr>
            <a:xfrm>
              <a:off x="4311825" y="3931850"/>
              <a:ext cx="0" cy="1107900"/>
            </a:xfrm>
            <a:prstGeom prst="straightConnector1">
              <a:avLst/>
            </a:prstGeom>
            <a:noFill/>
            <a:ln w="28575" cap="flat" cmpd="sng">
              <a:solidFill>
                <a:schemeClr val="lt1"/>
              </a:solidFill>
              <a:prstDash val="solid"/>
              <a:round/>
              <a:headEnd type="none" w="lg" len="lg"/>
              <a:tailEnd type="none" w="lg" len="lg"/>
            </a:ln>
          </p:spPr>
        </p:cxnSp>
        <p:sp>
          <p:nvSpPr>
            <p:cNvPr id="140" name="Shape 140"/>
            <p:cNvSpPr txBox="1"/>
            <p:nvPr/>
          </p:nvSpPr>
          <p:spPr>
            <a:xfrm>
              <a:off x="1743575" y="3327625"/>
              <a:ext cx="1417800" cy="5865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solidFill>
                    <a:schemeClr val="lt1"/>
                  </a:solidFill>
                </a:rPr>
                <a:t>(x1, y1)</a:t>
              </a:r>
            </a:p>
          </p:txBody>
        </p:sp>
        <p:sp>
          <p:nvSpPr>
            <p:cNvPr id="141" name="Shape 141"/>
            <p:cNvSpPr txBox="1"/>
            <p:nvPr/>
          </p:nvSpPr>
          <p:spPr>
            <a:xfrm>
              <a:off x="4155488" y="3783800"/>
              <a:ext cx="3000000" cy="30000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2400">
                  <a:solidFill>
                    <a:schemeClr val="lt1"/>
                  </a:solidFill>
                </a:rPr>
                <a:t>(x2, y2)</a:t>
              </a:r>
            </a:p>
          </p:txBody>
        </p:sp>
      </p:grpSp>
      <p:sp>
        <p:nvSpPr>
          <p:cNvPr id="142" name="Shape 142"/>
          <p:cNvSpPr txBox="1"/>
          <p:nvPr/>
        </p:nvSpPr>
        <p:spPr>
          <a:xfrm>
            <a:off x="1176227" y="6877284"/>
            <a:ext cx="2978035" cy="1549150"/>
          </a:xfrm>
          <a:prstGeom prst="rect">
            <a:avLst/>
          </a:prstGeom>
          <a:noFill/>
          <a:ln>
            <a:noFill/>
          </a:ln>
        </p:spPr>
        <p:txBody>
          <a:bodyPr wrap="square" lIns="50800" tIns="50800" rIns="50800" bIns="50800" anchor="ctr" anchorCtr="0">
            <a:noAutofit/>
          </a:bodyPr>
          <a:lstStyle/>
          <a:p>
            <a:pPr marL="0" lvl="0" indent="0" algn="ctr" rtl="0">
              <a:spcBef>
                <a:spcPts val="0"/>
              </a:spcBef>
              <a:buNone/>
            </a:pPr>
            <a:r>
              <a:rPr lang="en-US" sz="2700" b="1" dirty="0">
                <a:solidFill>
                  <a:schemeClr val="dk1"/>
                </a:solidFill>
                <a:latin typeface="Helvetica Neue"/>
                <a:ea typeface="Helvetica Neue"/>
                <a:cs typeface="Helvetica Neue"/>
                <a:sym typeface="Helvetica Neue"/>
              </a:rPr>
              <a:t>Label Map </a:t>
            </a:r>
          </a:p>
          <a:p>
            <a:pPr marL="0" lvl="0" indent="0" algn="ctr" rtl="0">
              <a:spcBef>
                <a:spcPts val="0"/>
              </a:spcBef>
              <a:buNone/>
            </a:pPr>
            <a:r>
              <a:rPr lang="en-US" sz="2700" b="1" dirty="0">
                <a:solidFill>
                  <a:schemeClr val="dk1"/>
                </a:solidFill>
                <a:latin typeface="Helvetica Neue"/>
                <a:ea typeface="Helvetica Neue"/>
                <a:cs typeface="Helvetica Neue"/>
                <a:sym typeface="Helvetica Neue"/>
              </a:rPr>
              <a:t>(bounding box + class name)        </a:t>
            </a:r>
          </a:p>
        </p:txBody>
      </p:sp>
      <p:sp>
        <p:nvSpPr>
          <p:cNvPr id="13" name="椭圆 12">
            <a:extLst>
              <a:ext uri="{FF2B5EF4-FFF2-40B4-BE49-F238E27FC236}">
                <a16:creationId xmlns:a16="http://schemas.microsoft.com/office/drawing/2014/main" id="{D990DF53-3938-43F6-9B3E-A95B2DA04F52}"/>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F1E49BF-B865-4987-81CA-47C461305837}"/>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4/11</a:t>
            </a:r>
            <a:endParaRPr lang="zh-CN" altLang="en-US" sz="2400" dirty="0">
              <a:solidFill>
                <a:schemeClr val="bg1"/>
              </a:solidFill>
            </a:endParaRPr>
          </a:p>
        </p:txBody>
      </p:sp>
      <p:sp>
        <p:nvSpPr>
          <p:cNvPr id="6" name="矩形 5">
            <a:extLst>
              <a:ext uri="{FF2B5EF4-FFF2-40B4-BE49-F238E27FC236}">
                <a16:creationId xmlns:a16="http://schemas.microsoft.com/office/drawing/2014/main" id="{69D0C19C-B294-48BD-9F15-A454BBE61E28}"/>
              </a:ext>
            </a:extLst>
          </p:cNvPr>
          <p:cNvSpPr/>
          <p:nvPr/>
        </p:nvSpPr>
        <p:spPr>
          <a:xfrm>
            <a:off x="4154259" y="1638156"/>
            <a:ext cx="8128002" cy="457200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7" name="矩形 6">
            <a:extLst>
              <a:ext uri="{FF2B5EF4-FFF2-40B4-BE49-F238E27FC236}">
                <a16:creationId xmlns:a16="http://schemas.microsoft.com/office/drawing/2014/main" id="{2A5173E4-7C29-4885-AF13-2017C2CD3FE0}"/>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7C68657-01A6-4730-8950-214F7F773496}"/>
              </a:ext>
            </a:extLst>
          </p:cNvPr>
          <p:cNvSpPr/>
          <p:nvPr/>
        </p:nvSpPr>
        <p:spPr>
          <a:xfrm>
            <a:off x="603177" y="3241964"/>
            <a:ext cx="11798446" cy="58053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7" name="Shape 147"/>
          <p:cNvSpPr txBox="1">
            <a:spLocks noGrp="1"/>
          </p:cNvSpPr>
          <p:nvPr>
            <p:ph type="title"/>
          </p:nvPr>
        </p:nvSpPr>
        <p:spPr>
          <a:xfrm>
            <a:off x="784189" y="-217451"/>
            <a:ext cx="11216700" cy="1885500"/>
          </a:xfrm>
          <a:prstGeom prst="rect">
            <a:avLst/>
          </a:prstGeom>
          <a:noFill/>
          <a:ln>
            <a:noFill/>
          </a:ln>
        </p:spPr>
        <p:txBody>
          <a:bodyPr wrap="square" lIns="54175" tIns="54175" rIns="54175" bIns="54175" anchor="ctr" anchorCtr="0">
            <a:noAutofit/>
          </a:bodyPr>
          <a:lstStyle/>
          <a:p>
            <a:pPr marL="0" marR="0" lvl="0" indent="-330200" algn="l" rtl="0">
              <a:lnSpc>
                <a:spcPct val="90000"/>
              </a:lnSpc>
              <a:spcBef>
                <a:spcPts val="0"/>
              </a:spcBef>
              <a:spcAft>
                <a:spcPts val="0"/>
              </a:spcAft>
              <a:buClr>
                <a:srgbClr val="000000"/>
              </a:buClr>
              <a:buSzPts val="5200"/>
              <a:buFont typeface="Arial"/>
              <a:buNone/>
            </a:pPr>
            <a:r>
              <a:rPr lang="en-US" sz="5000" b="0" i="0" u="none" strike="noStrike" cap="none" dirty="0">
                <a:solidFill>
                  <a:srgbClr val="000000"/>
                </a:solidFill>
                <a:latin typeface="Arial"/>
                <a:ea typeface="Arial"/>
                <a:cs typeface="Arial"/>
                <a:sym typeface="Arial"/>
              </a:rPr>
              <a:t>U</a:t>
            </a:r>
            <a:r>
              <a:rPr lang="en-US" sz="5000" dirty="0"/>
              <a:t>SE</a:t>
            </a:r>
            <a:r>
              <a:rPr lang="en-US" sz="5000" b="0" i="0" u="none" strike="noStrike" cap="none" dirty="0">
                <a:solidFill>
                  <a:srgbClr val="000000"/>
                </a:solidFill>
                <a:latin typeface="Arial"/>
                <a:ea typeface="Arial"/>
                <a:cs typeface="Arial"/>
                <a:sym typeface="Arial"/>
              </a:rPr>
              <a:t> C</a:t>
            </a:r>
            <a:r>
              <a:rPr lang="en-US" sz="5000" dirty="0"/>
              <a:t>ASE1</a:t>
            </a:r>
            <a:r>
              <a:rPr lang="en-US" sz="5000" b="0" i="0" u="none" strike="noStrike" cap="none" dirty="0">
                <a:solidFill>
                  <a:srgbClr val="000000"/>
                </a:solidFill>
                <a:latin typeface="Arial"/>
                <a:ea typeface="Arial"/>
                <a:cs typeface="Arial"/>
                <a:sym typeface="Arial"/>
              </a:rPr>
              <a:t>: Self-driving detection</a:t>
            </a:r>
          </a:p>
        </p:txBody>
      </p:sp>
      <p:pic>
        <p:nvPicPr>
          <p:cNvPr id="149" name="Shape 149" descr="图片 3"/>
          <p:cNvPicPr preferRelativeResize="0"/>
          <p:nvPr/>
        </p:nvPicPr>
        <p:blipFill rotWithShape="1">
          <a:blip r:embed="rId3">
            <a:alphaModFix/>
          </a:blip>
          <a:srcRect/>
          <a:stretch/>
        </p:blipFill>
        <p:spPr>
          <a:xfrm>
            <a:off x="968156" y="4681515"/>
            <a:ext cx="11032733" cy="3292441"/>
          </a:xfrm>
          <a:prstGeom prst="rect">
            <a:avLst/>
          </a:prstGeom>
          <a:noFill/>
          <a:ln>
            <a:noFill/>
          </a:ln>
        </p:spPr>
      </p:pic>
      <p:sp>
        <p:nvSpPr>
          <p:cNvPr id="150" name="Shape 150"/>
          <p:cNvSpPr txBox="1"/>
          <p:nvPr/>
        </p:nvSpPr>
        <p:spPr>
          <a:xfrm>
            <a:off x="863858" y="8048959"/>
            <a:ext cx="11537765" cy="998400"/>
          </a:xfrm>
          <a:prstGeom prst="rect">
            <a:avLst/>
          </a:prstGeom>
          <a:noFill/>
          <a:ln>
            <a:noFill/>
          </a:ln>
        </p:spPr>
        <p:txBody>
          <a:bodyPr wrap="square" lIns="54175" tIns="54175" rIns="54175" bIns="54175" anchor="t" anchorCtr="0">
            <a:noAutofit/>
          </a:bodyPr>
          <a:lstStyle/>
          <a:p>
            <a:pPr marL="0" marR="0" lvl="0" indent="-120650" algn="l" rtl="0">
              <a:lnSpc>
                <a:spcPct val="100000"/>
              </a:lnSpc>
              <a:spcBef>
                <a:spcPts val="0"/>
              </a:spcBef>
              <a:spcAft>
                <a:spcPts val="0"/>
              </a:spcAft>
              <a:buClr>
                <a:srgbClr val="000000"/>
              </a:buClr>
              <a:buSzPts val="1900"/>
              <a:buFont typeface="Arial"/>
              <a:buNone/>
            </a:pPr>
            <a:r>
              <a:rPr lang="en-US" sz="1800" b="1" i="0" u="none" strike="noStrike" cap="none" dirty="0">
                <a:solidFill>
                  <a:schemeClr val="bg1"/>
                </a:solidFill>
                <a:latin typeface="Arial"/>
                <a:ea typeface="Arial"/>
                <a:cs typeface="Arial"/>
                <a:sym typeface="Arial"/>
              </a:rPr>
              <a:t>Driving in the Matrix: Can Virtual Worlds Replace Human-Generated Annotations for Real World Tasks?</a:t>
            </a:r>
            <a:r>
              <a:rPr lang="en-US" sz="1800" b="0" i="0" u="none" strike="noStrike" cap="none" dirty="0">
                <a:solidFill>
                  <a:schemeClr val="bg1"/>
                </a:solidFill>
                <a:latin typeface="Arial"/>
                <a:ea typeface="Arial"/>
                <a:cs typeface="Arial"/>
                <a:sym typeface="Arial"/>
              </a:rPr>
              <a:t> </a:t>
            </a:r>
          </a:p>
          <a:p>
            <a:pPr marL="0" marR="0" lvl="0" indent="-120650" algn="l" rtl="0">
              <a:lnSpc>
                <a:spcPct val="100000"/>
              </a:lnSpc>
              <a:spcBef>
                <a:spcPts val="0"/>
              </a:spcBef>
              <a:spcAft>
                <a:spcPts val="0"/>
              </a:spcAft>
              <a:buClr>
                <a:srgbClr val="000000"/>
              </a:buClr>
              <a:buSzPts val="1900"/>
              <a:buFont typeface="Arial"/>
              <a:buNone/>
            </a:pPr>
            <a:r>
              <a:rPr lang="en-US" sz="1800" b="0" i="0" u="none" strike="noStrike" cap="none" dirty="0">
                <a:solidFill>
                  <a:schemeClr val="bg1"/>
                </a:solidFill>
                <a:latin typeface="Arial"/>
                <a:ea typeface="Arial"/>
                <a:cs typeface="Arial"/>
                <a:sym typeface="Arial"/>
              </a:rPr>
              <a:t>(M. Johnson-Roberson, Charles </a:t>
            </a:r>
            <a:r>
              <a:rPr lang="en-US" sz="1800" b="0" i="0" u="none" strike="noStrike" cap="none" dirty="0" err="1">
                <a:solidFill>
                  <a:schemeClr val="bg1"/>
                </a:solidFill>
                <a:latin typeface="Arial"/>
                <a:ea typeface="Arial"/>
                <a:cs typeface="Arial"/>
                <a:sym typeface="Arial"/>
              </a:rPr>
              <a:t>Barto</a:t>
            </a:r>
            <a:r>
              <a:rPr lang="en-US" sz="1800" b="0" i="0" u="none" strike="noStrike" cap="none" dirty="0">
                <a:solidFill>
                  <a:schemeClr val="bg1"/>
                </a:solidFill>
                <a:latin typeface="Arial"/>
                <a:ea typeface="Arial"/>
                <a:cs typeface="Arial"/>
                <a:sym typeface="Arial"/>
              </a:rPr>
              <a:t>, </a:t>
            </a:r>
            <a:r>
              <a:rPr lang="en-US" sz="1800" b="0" i="0" u="none" strike="noStrike" cap="none" dirty="0" err="1">
                <a:solidFill>
                  <a:schemeClr val="bg1"/>
                </a:solidFill>
                <a:latin typeface="Arial"/>
                <a:ea typeface="Arial"/>
                <a:cs typeface="Arial"/>
                <a:sym typeface="Arial"/>
              </a:rPr>
              <a:t>Rounak</a:t>
            </a:r>
            <a:r>
              <a:rPr lang="en-US" sz="1800" b="0" i="0" u="none" strike="noStrike" cap="none" dirty="0">
                <a:solidFill>
                  <a:schemeClr val="bg1"/>
                </a:solidFill>
                <a:latin typeface="Arial"/>
                <a:ea typeface="Arial"/>
                <a:cs typeface="Arial"/>
                <a:sym typeface="Arial"/>
              </a:rPr>
              <a:t> Mehta, Sharath </a:t>
            </a:r>
            <a:r>
              <a:rPr lang="en-US" sz="1800" b="0" i="0" u="none" strike="noStrike" cap="none" dirty="0" err="1">
                <a:solidFill>
                  <a:schemeClr val="bg1"/>
                </a:solidFill>
                <a:latin typeface="Arial"/>
                <a:ea typeface="Arial"/>
                <a:cs typeface="Arial"/>
                <a:sym typeface="Arial"/>
              </a:rPr>
              <a:t>Nittur</a:t>
            </a:r>
            <a:r>
              <a:rPr lang="en-US" sz="1800" b="0" i="0" u="none" strike="noStrike" cap="none" dirty="0">
                <a:solidFill>
                  <a:schemeClr val="bg1"/>
                </a:solidFill>
                <a:latin typeface="Arial"/>
                <a:ea typeface="Arial"/>
                <a:cs typeface="Arial"/>
                <a:sym typeface="Arial"/>
              </a:rPr>
              <a:t> Sridhar, Karl </a:t>
            </a:r>
            <a:r>
              <a:rPr lang="en-US" sz="1800" b="0" i="0" u="none" strike="noStrike" cap="none" dirty="0" err="1">
                <a:solidFill>
                  <a:schemeClr val="bg1"/>
                </a:solidFill>
                <a:latin typeface="Arial"/>
                <a:ea typeface="Arial"/>
                <a:cs typeface="Arial"/>
                <a:sym typeface="Arial"/>
              </a:rPr>
              <a:t>Rosaen</a:t>
            </a:r>
            <a:r>
              <a:rPr lang="en-US" sz="1800" b="0" i="0" u="none" strike="noStrike" cap="none" dirty="0">
                <a:solidFill>
                  <a:schemeClr val="bg1"/>
                </a:solidFill>
                <a:latin typeface="Arial"/>
                <a:ea typeface="Arial"/>
                <a:cs typeface="Arial"/>
                <a:sym typeface="Arial"/>
              </a:rPr>
              <a:t>, Ram Vasudevan), </a:t>
            </a:r>
            <a:r>
              <a:rPr lang="en-US" sz="1800" b="0" i="1" u="none" strike="noStrike" cap="none" dirty="0">
                <a:solidFill>
                  <a:schemeClr val="bg1"/>
                </a:solidFill>
                <a:latin typeface="Arial"/>
                <a:ea typeface="Arial"/>
                <a:cs typeface="Arial"/>
                <a:sym typeface="Arial"/>
              </a:rPr>
              <a:t>In IEEE International Conference on Robotics and Automation</a:t>
            </a:r>
            <a:r>
              <a:rPr lang="en-US" sz="1800" b="0" i="0" u="none" strike="noStrike" cap="none" dirty="0">
                <a:solidFill>
                  <a:schemeClr val="bg1"/>
                </a:solidFill>
                <a:latin typeface="Arial"/>
                <a:ea typeface="Arial"/>
                <a:cs typeface="Arial"/>
                <a:sym typeface="Arial"/>
              </a:rPr>
              <a:t>, 2017. </a:t>
            </a:r>
          </a:p>
        </p:txBody>
      </p:sp>
      <p:sp>
        <p:nvSpPr>
          <p:cNvPr id="14" name="椭圆 13">
            <a:extLst>
              <a:ext uri="{FF2B5EF4-FFF2-40B4-BE49-F238E27FC236}">
                <a16:creationId xmlns:a16="http://schemas.microsoft.com/office/drawing/2014/main" id="{070026DB-B526-4BFA-A624-875F6092B62C}"/>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3951330-98CA-4F8E-9763-B7D4582D11D2}"/>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5/11</a:t>
            </a:r>
            <a:endParaRPr lang="zh-CN" altLang="en-US" sz="2400" dirty="0">
              <a:solidFill>
                <a:schemeClr val="bg1"/>
              </a:solidFill>
            </a:endParaRPr>
          </a:p>
        </p:txBody>
      </p:sp>
      <p:grpSp>
        <p:nvGrpSpPr>
          <p:cNvPr id="5" name="组合 4">
            <a:extLst>
              <a:ext uri="{FF2B5EF4-FFF2-40B4-BE49-F238E27FC236}">
                <a16:creationId xmlns:a16="http://schemas.microsoft.com/office/drawing/2014/main" id="{ACEA4828-2706-4AF5-A002-ED1590DBE793}"/>
              </a:ext>
            </a:extLst>
          </p:cNvPr>
          <p:cNvGrpSpPr/>
          <p:nvPr/>
        </p:nvGrpSpPr>
        <p:grpSpPr>
          <a:xfrm>
            <a:off x="1736706" y="3408464"/>
            <a:ext cx="9173921" cy="809705"/>
            <a:chOff x="2345800" y="3679172"/>
            <a:chExt cx="7670192" cy="809705"/>
          </a:xfrm>
        </p:grpSpPr>
        <p:grpSp>
          <p:nvGrpSpPr>
            <p:cNvPr id="151" name="Shape 151"/>
            <p:cNvGrpSpPr/>
            <p:nvPr/>
          </p:nvGrpSpPr>
          <p:grpSpPr>
            <a:xfrm>
              <a:off x="2345800" y="3705898"/>
              <a:ext cx="7670192" cy="782979"/>
              <a:chOff x="-173392" y="-1"/>
              <a:chExt cx="7190581" cy="550541"/>
            </a:xfrm>
          </p:grpSpPr>
          <p:sp>
            <p:nvSpPr>
              <p:cNvPr id="152" name="Shape 152"/>
              <p:cNvSpPr/>
              <p:nvPr/>
            </p:nvSpPr>
            <p:spPr>
              <a:xfrm>
                <a:off x="-173392" y="-1"/>
                <a:ext cx="1264800" cy="55053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square" lIns="54175" tIns="54175" rIns="54175" bIns="54175" anchor="t" anchorCtr="0">
                <a:noAutofit/>
              </a:bodyPr>
              <a:lstStyle/>
              <a:p>
                <a:pPr marL="0" marR="0" lvl="0" indent="-133350" algn="ctr" rtl="0">
                  <a:lnSpc>
                    <a:spcPct val="100000"/>
                  </a:lnSpc>
                  <a:spcBef>
                    <a:spcPts val="0"/>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Detected object</a:t>
                </a:r>
              </a:p>
            </p:txBody>
          </p:sp>
          <p:sp>
            <p:nvSpPr>
              <p:cNvPr id="154" name="Shape 154"/>
              <p:cNvSpPr/>
              <p:nvPr/>
            </p:nvSpPr>
            <p:spPr>
              <a:xfrm>
                <a:off x="1584270" y="0"/>
                <a:ext cx="1264800" cy="55053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square" lIns="54175" tIns="54175" rIns="54175" bIns="54175" anchor="t" anchorCtr="0">
                <a:noAutofit/>
              </a:bodyPr>
              <a:lstStyle/>
              <a:p>
                <a:pPr marL="0" marR="0" lvl="0" indent="-133350" algn="ctr" rtl="0">
                  <a:lnSpc>
                    <a:spcPct val="100000"/>
                  </a:lnSpc>
                  <a:spcBef>
                    <a:spcPts val="0"/>
                  </a:spcBef>
                  <a:spcAft>
                    <a:spcPts val="0"/>
                  </a:spcAft>
                  <a:buClr>
                    <a:srgbClr val="000000"/>
                  </a:buClr>
                  <a:buSzPts val="2100"/>
                  <a:buFont typeface="Arial"/>
                  <a:buNone/>
                </a:pPr>
                <a:r>
                  <a:rPr lang="en-US" sz="2100" b="0" i="0" u="none" strike="noStrike" cap="none" dirty="0">
                    <a:solidFill>
                      <a:srgbClr val="000000"/>
                    </a:solidFill>
                    <a:latin typeface="Arial"/>
                    <a:ea typeface="Arial"/>
                    <a:cs typeface="Arial"/>
                    <a:sym typeface="Arial"/>
                  </a:rPr>
                  <a:t>Box bounding</a:t>
                </a:r>
              </a:p>
            </p:txBody>
          </p:sp>
          <p:sp>
            <p:nvSpPr>
              <p:cNvPr id="155" name="Shape 155"/>
              <p:cNvSpPr/>
              <p:nvPr/>
            </p:nvSpPr>
            <p:spPr>
              <a:xfrm>
                <a:off x="5425900" y="2"/>
                <a:ext cx="1591289" cy="55053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square" lIns="54175" tIns="54175" rIns="54175" bIns="54175" anchor="t" anchorCtr="0">
                <a:noAutofit/>
              </a:bodyPr>
              <a:lstStyle/>
              <a:p>
                <a:pPr marL="0" marR="0" lvl="0" indent="-133350" algn="ctr" rtl="0">
                  <a:lnSpc>
                    <a:spcPct val="100000"/>
                  </a:lnSpc>
                  <a:spcBef>
                    <a:spcPts val="0"/>
                  </a:spcBef>
                  <a:spcAft>
                    <a:spcPts val="0"/>
                  </a:spcAft>
                  <a:buClr>
                    <a:srgbClr val="000000"/>
                  </a:buClr>
                  <a:buSzPts val="2100"/>
                  <a:buFont typeface="Arial"/>
                  <a:buNone/>
                </a:pPr>
                <a:r>
                  <a:rPr lang="en-US" sz="2100" b="0" i="0" u="none" strike="noStrike" cap="none" dirty="0">
                    <a:solidFill>
                      <a:srgbClr val="000000"/>
                    </a:solidFill>
                    <a:latin typeface="Arial"/>
                    <a:ea typeface="Arial"/>
                    <a:cs typeface="Arial"/>
                    <a:sym typeface="Arial"/>
                  </a:rPr>
                  <a:t>Object localization</a:t>
                </a:r>
              </a:p>
            </p:txBody>
          </p:sp>
          <p:cxnSp>
            <p:nvCxnSpPr>
              <p:cNvPr id="156" name="Shape 156"/>
              <p:cNvCxnSpPr/>
              <p:nvPr/>
            </p:nvCxnSpPr>
            <p:spPr>
              <a:xfrm>
                <a:off x="1091379" y="323167"/>
                <a:ext cx="492900" cy="0"/>
              </a:xfrm>
              <a:prstGeom prst="straightConnector1">
                <a:avLst/>
              </a:prstGeom>
              <a:ln>
                <a:headEnd type="none" w="med" len="med"/>
                <a:tailEnd type="triangle" w="lg" len="lg"/>
              </a:ln>
            </p:spPr>
            <p:style>
              <a:lnRef idx="3">
                <a:schemeClr val="lt1"/>
              </a:lnRef>
              <a:fillRef idx="1">
                <a:schemeClr val="accent3"/>
              </a:fillRef>
              <a:effectRef idx="1">
                <a:schemeClr val="accent3"/>
              </a:effectRef>
              <a:fontRef idx="minor">
                <a:schemeClr val="lt1"/>
              </a:fontRef>
            </p:style>
          </p:cxnSp>
          <p:cxnSp>
            <p:nvCxnSpPr>
              <p:cNvPr id="157" name="Shape 157"/>
              <p:cNvCxnSpPr/>
              <p:nvPr/>
            </p:nvCxnSpPr>
            <p:spPr>
              <a:xfrm>
                <a:off x="2848897" y="323166"/>
                <a:ext cx="492900" cy="0"/>
              </a:xfrm>
              <a:prstGeom prst="straightConnector1">
                <a:avLst/>
              </a:prstGeom>
              <a:ln>
                <a:headEnd type="none" w="med" len="med"/>
                <a:tailEnd type="triangle" w="lg" len="lg"/>
              </a:ln>
            </p:spPr>
            <p:style>
              <a:lnRef idx="3">
                <a:schemeClr val="lt1"/>
              </a:lnRef>
              <a:fillRef idx="1">
                <a:schemeClr val="accent3"/>
              </a:fillRef>
              <a:effectRef idx="1">
                <a:schemeClr val="accent3"/>
              </a:effectRef>
              <a:fontRef idx="minor">
                <a:schemeClr val="lt1"/>
              </a:fontRef>
            </p:style>
          </p:cxnSp>
          <p:cxnSp>
            <p:nvCxnSpPr>
              <p:cNvPr id="158" name="Shape 158"/>
              <p:cNvCxnSpPr/>
              <p:nvPr/>
            </p:nvCxnSpPr>
            <p:spPr>
              <a:xfrm>
                <a:off x="4933057" y="323166"/>
                <a:ext cx="492900" cy="0"/>
              </a:xfrm>
              <a:prstGeom prst="straightConnector1">
                <a:avLst/>
              </a:prstGeom>
              <a:ln>
                <a:headEnd type="none" w="med" len="med"/>
                <a:tailEnd type="triangle" w="lg" len="lg"/>
              </a:ln>
            </p:spPr>
            <p:style>
              <a:lnRef idx="3">
                <a:schemeClr val="lt1"/>
              </a:lnRef>
              <a:fillRef idx="1">
                <a:schemeClr val="accent3"/>
              </a:fillRef>
              <a:effectRef idx="1">
                <a:schemeClr val="accent3"/>
              </a:effectRef>
              <a:fontRef idx="minor">
                <a:schemeClr val="lt1"/>
              </a:fontRef>
            </p:style>
          </p:cxnSp>
        </p:grpSp>
        <p:sp>
          <p:nvSpPr>
            <p:cNvPr id="16" name="Shape 155">
              <a:extLst>
                <a:ext uri="{FF2B5EF4-FFF2-40B4-BE49-F238E27FC236}">
                  <a16:creationId xmlns:a16="http://schemas.microsoft.com/office/drawing/2014/main" id="{6370F253-2668-48D8-9ED8-03545CC6EE35}"/>
                </a:ext>
              </a:extLst>
            </p:cNvPr>
            <p:cNvSpPr/>
            <p:nvPr/>
          </p:nvSpPr>
          <p:spPr>
            <a:xfrm>
              <a:off x="6095421" y="3679172"/>
              <a:ext cx="1697428" cy="809702"/>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square" lIns="54175" tIns="54175" rIns="54175" bIns="54175" anchor="t" anchorCtr="0">
              <a:noAutofit/>
            </a:bodyPr>
            <a:lstStyle/>
            <a:p>
              <a:pPr marL="0" marR="0" lvl="0" indent="-133350" algn="ctr" rtl="0">
                <a:lnSpc>
                  <a:spcPct val="100000"/>
                </a:lnSpc>
                <a:spcBef>
                  <a:spcPts val="0"/>
                </a:spcBef>
                <a:spcAft>
                  <a:spcPts val="0"/>
                </a:spcAft>
                <a:buClr>
                  <a:srgbClr val="000000"/>
                </a:buClr>
                <a:buSzPts val="2100"/>
                <a:buFont typeface="Arial"/>
                <a:buNone/>
              </a:pPr>
              <a:r>
                <a:rPr lang="en-US" sz="2100" b="0" i="0" u="none" strike="noStrike" cap="none" dirty="0">
                  <a:solidFill>
                    <a:srgbClr val="000000"/>
                  </a:solidFill>
                  <a:latin typeface="Arial"/>
                  <a:ea typeface="Arial"/>
                  <a:cs typeface="Arial"/>
                  <a:sym typeface="Arial"/>
                </a:rPr>
                <a:t>3D Depth Image</a:t>
              </a:r>
            </a:p>
          </p:txBody>
        </p:sp>
      </p:grpSp>
      <p:graphicFrame>
        <p:nvGraphicFramePr>
          <p:cNvPr id="2" name="表格 1">
            <a:extLst>
              <a:ext uri="{FF2B5EF4-FFF2-40B4-BE49-F238E27FC236}">
                <a16:creationId xmlns:a16="http://schemas.microsoft.com/office/drawing/2014/main" id="{85C1C735-3720-4CF5-B746-1A31E43260D0}"/>
              </a:ext>
            </a:extLst>
          </p:cNvPr>
          <p:cNvGraphicFramePr>
            <a:graphicFrameLocks noGrp="1"/>
          </p:cNvGraphicFramePr>
          <p:nvPr>
            <p:extLst>
              <p:ext uri="{D42A27DB-BD31-4B8C-83A1-F6EECF244321}">
                <p14:modId xmlns:p14="http://schemas.microsoft.com/office/powerpoint/2010/main" val="356660631"/>
              </p:ext>
            </p:extLst>
          </p:nvPr>
        </p:nvGraphicFramePr>
        <p:xfrm>
          <a:off x="603177" y="1225462"/>
          <a:ext cx="11798446" cy="2013450"/>
        </p:xfrm>
        <a:graphic>
          <a:graphicData uri="http://schemas.openxmlformats.org/drawingml/2006/table">
            <a:tbl>
              <a:tblPr firstRow="1" bandRow="1">
                <a:tableStyleId>{2D5ABB26-0587-4C30-8999-92F81FD0307C}</a:tableStyleId>
              </a:tblPr>
              <a:tblGrid>
                <a:gridCol w="2675454">
                  <a:extLst>
                    <a:ext uri="{9D8B030D-6E8A-4147-A177-3AD203B41FA5}">
                      <a16:colId xmlns:a16="http://schemas.microsoft.com/office/drawing/2014/main" val="3972024868"/>
                    </a:ext>
                  </a:extLst>
                </a:gridCol>
                <a:gridCol w="9122992">
                  <a:extLst>
                    <a:ext uri="{9D8B030D-6E8A-4147-A177-3AD203B41FA5}">
                      <a16:colId xmlns:a16="http://schemas.microsoft.com/office/drawing/2014/main" val="3110664551"/>
                    </a:ext>
                  </a:extLst>
                </a:gridCol>
              </a:tblGrid>
              <a:tr h="671150">
                <a:tc>
                  <a:txBody>
                    <a:bodyPr/>
                    <a:lstStyle/>
                    <a:p>
                      <a:r>
                        <a:rPr lang="en-US" altLang="zh-CN" sz="3200" dirty="0"/>
                        <a:t>User</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b="1" u="sng" strike="noStrike" cap="none" dirty="0"/>
                        <a:t>Researchers</a:t>
                      </a:r>
                      <a:r>
                        <a:rPr lang="en-US" altLang="zh-CN" sz="2400" u="none" strike="noStrike" cap="none" dirty="0">
                          <a:sym typeface="Arial"/>
                        </a:rPr>
                        <a:t> in self-driving</a:t>
                      </a:r>
                      <a:endParaRPr lang="zh-CN" altLang="en-US" sz="2400" dirty="0"/>
                    </a:p>
                  </a:txBody>
                  <a:tcPr>
                    <a:cell3D prstMaterial="dkEdge">
                      <a:bevel prst="convex"/>
                      <a:lightRig rig="flood" dir="t"/>
                    </a:cell3D>
                  </a:tcPr>
                </a:tc>
                <a:extLst>
                  <a:ext uri="{0D108BD9-81ED-4DB2-BD59-A6C34878D82A}">
                    <a16:rowId xmlns:a16="http://schemas.microsoft.com/office/drawing/2014/main" val="3207771716"/>
                  </a:ext>
                </a:extLst>
              </a:tr>
              <a:tr h="671150">
                <a:tc>
                  <a:txBody>
                    <a:bodyPr/>
                    <a:lstStyle/>
                    <a:p>
                      <a:r>
                        <a:rPr lang="en-US" altLang="zh-CN" sz="3200" u="none" strike="noStrike" cap="none" dirty="0">
                          <a:sym typeface="Arial"/>
                        </a:rPr>
                        <a:t>Input</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dirty="0"/>
                        <a:t>Image</a:t>
                      </a:r>
                      <a:r>
                        <a:rPr lang="en-US" altLang="zh-CN" sz="2400" u="none" strike="noStrike" cap="none" dirty="0">
                          <a:sym typeface="Arial"/>
                        </a:rPr>
                        <a:t>s/Video/Live</a:t>
                      </a:r>
                      <a:r>
                        <a:rPr lang="en-US" altLang="zh-CN" sz="2400" dirty="0"/>
                        <a:t> Camera</a:t>
                      </a:r>
                      <a:r>
                        <a:rPr lang="en-US" altLang="zh-CN" sz="2400" u="none" strike="noStrike" cap="none" dirty="0">
                          <a:sym typeface="Arial"/>
                        </a:rPr>
                        <a:t> to be detected</a:t>
                      </a:r>
                      <a:endParaRPr lang="zh-CN" altLang="en-US" sz="2400" dirty="0"/>
                    </a:p>
                  </a:txBody>
                  <a:tcPr>
                    <a:cell3D prstMaterial="dkEdge">
                      <a:bevel prst="convex"/>
                      <a:lightRig rig="flood" dir="t"/>
                    </a:cell3D>
                  </a:tcPr>
                </a:tc>
                <a:extLst>
                  <a:ext uri="{0D108BD9-81ED-4DB2-BD59-A6C34878D82A}">
                    <a16:rowId xmlns:a16="http://schemas.microsoft.com/office/drawing/2014/main" val="2960365948"/>
                  </a:ext>
                </a:extLst>
              </a:tr>
              <a:tr h="671150">
                <a:tc>
                  <a:txBody>
                    <a:bodyPr/>
                    <a:lstStyle/>
                    <a:p>
                      <a:r>
                        <a:rPr lang="en-US" altLang="zh-CN" sz="3200" u="none" strike="noStrike" cap="none" dirty="0">
                          <a:sym typeface="Arial"/>
                        </a:rPr>
                        <a:t>Output</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u="none" strike="noStrike" cap="none" dirty="0">
                          <a:sym typeface="Arial"/>
                        </a:rPr>
                        <a:t>Labeled Images/</a:t>
                      </a:r>
                      <a:r>
                        <a:rPr lang="en-US" altLang="zh-CN" sz="2400" dirty="0"/>
                        <a:t>Video/Live Camera</a:t>
                      </a:r>
                      <a:endParaRPr lang="zh-CN" altLang="en-US" sz="2400" dirty="0"/>
                    </a:p>
                  </a:txBody>
                  <a:tcPr>
                    <a:cell3D prstMaterial="dkEdge">
                      <a:bevel prst="convex"/>
                      <a:lightRig rig="flood" dir="t"/>
                    </a:cell3D>
                  </a:tcPr>
                </a:tc>
                <a:extLst>
                  <a:ext uri="{0D108BD9-81ED-4DB2-BD59-A6C34878D82A}">
                    <a16:rowId xmlns:a16="http://schemas.microsoft.com/office/drawing/2014/main" val="2867506311"/>
                  </a:ext>
                </a:extLst>
              </a:tr>
            </a:tbl>
          </a:graphicData>
        </a:graphic>
      </p:graphicFrame>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9" name="矩形 18">
            <a:extLst>
              <a:ext uri="{FF2B5EF4-FFF2-40B4-BE49-F238E27FC236}">
                <a16:creationId xmlns:a16="http://schemas.microsoft.com/office/drawing/2014/main" id="{0C86B2AD-DC7A-4581-A0B9-4B8F2F560228}"/>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Shape 163"/>
          <p:cNvSpPr txBox="1">
            <a:spLocks noGrp="1"/>
          </p:cNvSpPr>
          <p:nvPr>
            <p:ph type="title"/>
          </p:nvPr>
        </p:nvSpPr>
        <p:spPr>
          <a:xfrm>
            <a:off x="820605" y="-223250"/>
            <a:ext cx="12110700" cy="1885500"/>
          </a:xfrm>
          <a:prstGeom prst="rect">
            <a:avLst/>
          </a:prstGeom>
          <a:noFill/>
          <a:ln>
            <a:noFill/>
          </a:ln>
        </p:spPr>
        <p:txBody>
          <a:bodyPr wrap="square" lIns="54175" tIns="54175" rIns="54175" bIns="54175" anchor="ctr" anchorCtr="0">
            <a:noAutofit/>
          </a:bodyPr>
          <a:lstStyle/>
          <a:p>
            <a:pPr marL="0" marR="0" lvl="0" indent="-330200" algn="l" rtl="0">
              <a:lnSpc>
                <a:spcPct val="90000"/>
              </a:lnSpc>
              <a:spcBef>
                <a:spcPts val="0"/>
              </a:spcBef>
              <a:spcAft>
                <a:spcPts val="0"/>
              </a:spcAft>
              <a:buClr>
                <a:srgbClr val="000000"/>
              </a:buClr>
              <a:buSzPts val="5200"/>
              <a:buFont typeface="Arial"/>
              <a:buNone/>
            </a:pPr>
            <a:r>
              <a:rPr lang="en-US" sz="4800" b="0" i="0" u="none" strike="noStrike" cap="none" dirty="0">
                <a:solidFill>
                  <a:srgbClr val="000000"/>
                </a:solidFill>
                <a:latin typeface="Arial"/>
                <a:ea typeface="Arial"/>
                <a:cs typeface="Arial"/>
                <a:sym typeface="Arial"/>
              </a:rPr>
              <a:t>U</a:t>
            </a:r>
            <a:r>
              <a:rPr lang="en-US" sz="4800" dirty="0"/>
              <a:t>SE</a:t>
            </a:r>
            <a:r>
              <a:rPr lang="en-US" sz="4800" b="0" i="0" u="none" strike="noStrike" cap="none" dirty="0">
                <a:solidFill>
                  <a:srgbClr val="000000"/>
                </a:solidFill>
                <a:latin typeface="Arial"/>
                <a:ea typeface="Arial"/>
                <a:cs typeface="Arial"/>
                <a:sym typeface="Arial"/>
              </a:rPr>
              <a:t> C</a:t>
            </a:r>
            <a:r>
              <a:rPr lang="en-US" sz="4800" dirty="0"/>
              <a:t>ASE2</a:t>
            </a:r>
            <a:r>
              <a:rPr lang="en-US" sz="4800" b="0" i="0" u="none" strike="noStrike" cap="none" dirty="0">
                <a:solidFill>
                  <a:srgbClr val="000000"/>
                </a:solidFill>
                <a:latin typeface="Arial"/>
                <a:ea typeface="Arial"/>
                <a:cs typeface="Arial"/>
                <a:sym typeface="Arial"/>
              </a:rPr>
              <a:t>: Compare different algorithm</a:t>
            </a:r>
          </a:p>
        </p:txBody>
      </p:sp>
      <p:grpSp>
        <p:nvGrpSpPr>
          <p:cNvPr id="5" name="组合 4">
            <a:extLst>
              <a:ext uri="{FF2B5EF4-FFF2-40B4-BE49-F238E27FC236}">
                <a16:creationId xmlns:a16="http://schemas.microsoft.com/office/drawing/2014/main" id="{1057C557-EF5E-43F8-B754-3B3B58E273D4}"/>
              </a:ext>
            </a:extLst>
          </p:cNvPr>
          <p:cNvGrpSpPr/>
          <p:nvPr/>
        </p:nvGrpSpPr>
        <p:grpSpPr>
          <a:xfrm>
            <a:off x="784189" y="3698207"/>
            <a:ext cx="5576993" cy="5299440"/>
            <a:chOff x="6329680" y="3868706"/>
            <a:chExt cx="5651203" cy="5295646"/>
          </a:xfrm>
        </p:grpSpPr>
        <p:sp>
          <p:nvSpPr>
            <p:cNvPr id="16" name="矩形 15">
              <a:extLst>
                <a:ext uri="{FF2B5EF4-FFF2-40B4-BE49-F238E27FC236}">
                  <a16:creationId xmlns:a16="http://schemas.microsoft.com/office/drawing/2014/main" id="{0D17C839-630F-4615-BBE0-6D4D2C60AE4B}"/>
                </a:ext>
              </a:extLst>
            </p:cNvPr>
            <p:cNvSpPr/>
            <p:nvPr/>
          </p:nvSpPr>
          <p:spPr>
            <a:xfrm>
              <a:off x="6329680" y="3868706"/>
              <a:ext cx="5651203" cy="52956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6" name="Shape 166"/>
            <p:cNvPicPr preferRelativeResize="0"/>
            <p:nvPr/>
          </p:nvPicPr>
          <p:blipFill>
            <a:blip r:embed="rId3">
              <a:alphaModFix/>
            </a:blip>
            <a:stretch>
              <a:fillRect/>
            </a:stretch>
          </p:blipFill>
          <p:spPr>
            <a:xfrm>
              <a:off x="6594696" y="4160459"/>
              <a:ext cx="5121170" cy="3840877"/>
            </a:xfrm>
            <a:prstGeom prst="rect">
              <a:avLst/>
            </a:prstGeom>
            <a:noFill/>
            <a:ln>
              <a:noFill/>
            </a:ln>
          </p:spPr>
        </p:pic>
        <p:sp>
          <p:nvSpPr>
            <p:cNvPr id="167" name="Shape 167"/>
            <p:cNvSpPr txBox="1"/>
            <p:nvPr/>
          </p:nvSpPr>
          <p:spPr>
            <a:xfrm>
              <a:off x="8324349" y="8153674"/>
              <a:ext cx="1879500" cy="5343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900" dirty="0">
                  <a:solidFill>
                    <a:schemeClr val="bg1"/>
                  </a:solidFill>
                </a:rPr>
                <a:t>SSD Algorithm</a:t>
              </a:r>
            </a:p>
          </p:txBody>
        </p:sp>
      </p:grpSp>
      <p:grpSp>
        <p:nvGrpSpPr>
          <p:cNvPr id="6" name="组合 5">
            <a:extLst>
              <a:ext uri="{FF2B5EF4-FFF2-40B4-BE49-F238E27FC236}">
                <a16:creationId xmlns:a16="http://schemas.microsoft.com/office/drawing/2014/main" id="{EFC4B8DD-9EB3-4D95-A9BF-C577BEE9943D}"/>
              </a:ext>
            </a:extLst>
          </p:cNvPr>
          <p:cNvGrpSpPr/>
          <p:nvPr/>
        </p:nvGrpSpPr>
        <p:grpSpPr>
          <a:xfrm>
            <a:off x="6436347" y="3700104"/>
            <a:ext cx="5651203" cy="5295646"/>
            <a:chOff x="678477" y="3868706"/>
            <a:chExt cx="5651203" cy="5295646"/>
          </a:xfrm>
        </p:grpSpPr>
        <p:sp>
          <p:nvSpPr>
            <p:cNvPr id="4" name="矩形 3">
              <a:extLst>
                <a:ext uri="{FF2B5EF4-FFF2-40B4-BE49-F238E27FC236}">
                  <a16:creationId xmlns:a16="http://schemas.microsoft.com/office/drawing/2014/main" id="{E6CA7640-D1B7-4FFF-A5A1-DE28AFF960AE}"/>
                </a:ext>
              </a:extLst>
            </p:cNvPr>
            <p:cNvSpPr/>
            <p:nvPr/>
          </p:nvSpPr>
          <p:spPr>
            <a:xfrm>
              <a:off x="678477" y="3868706"/>
              <a:ext cx="5651203" cy="529564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5" name="Shape 165"/>
            <p:cNvPicPr preferRelativeResize="0"/>
            <p:nvPr/>
          </p:nvPicPr>
          <p:blipFill>
            <a:blip r:embed="rId4">
              <a:alphaModFix/>
            </a:blip>
            <a:stretch>
              <a:fillRect/>
            </a:stretch>
          </p:blipFill>
          <p:spPr>
            <a:xfrm>
              <a:off x="943493" y="4172637"/>
              <a:ext cx="5121170" cy="3840877"/>
            </a:xfrm>
            <a:prstGeom prst="rect">
              <a:avLst/>
            </a:prstGeom>
            <a:noFill/>
            <a:ln>
              <a:noFill/>
            </a:ln>
          </p:spPr>
        </p:pic>
        <p:sp>
          <p:nvSpPr>
            <p:cNvPr id="168" name="Shape 168"/>
            <p:cNvSpPr txBox="1"/>
            <p:nvPr/>
          </p:nvSpPr>
          <p:spPr>
            <a:xfrm>
              <a:off x="2048580" y="8180602"/>
              <a:ext cx="3500400" cy="5343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900" dirty="0">
                  <a:solidFill>
                    <a:schemeClr val="dk1"/>
                  </a:solidFill>
                </a:rPr>
                <a:t>Faster R-CNN Algorithm</a:t>
              </a:r>
            </a:p>
          </p:txBody>
        </p:sp>
      </p:grpSp>
      <p:graphicFrame>
        <p:nvGraphicFramePr>
          <p:cNvPr id="9" name="表格 8">
            <a:extLst>
              <a:ext uri="{FF2B5EF4-FFF2-40B4-BE49-F238E27FC236}">
                <a16:creationId xmlns:a16="http://schemas.microsoft.com/office/drawing/2014/main" id="{D6E7FF14-B4F1-427E-84A5-891C7091746C}"/>
              </a:ext>
            </a:extLst>
          </p:cNvPr>
          <p:cNvGraphicFramePr>
            <a:graphicFrameLocks noGrp="1"/>
          </p:cNvGraphicFramePr>
          <p:nvPr>
            <p:extLst>
              <p:ext uri="{D42A27DB-BD31-4B8C-83A1-F6EECF244321}">
                <p14:modId xmlns:p14="http://schemas.microsoft.com/office/powerpoint/2010/main" val="3389440144"/>
              </p:ext>
            </p:extLst>
          </p:nvPr>
        </p:nvGraphicFramePr>
        <p:xfrm>
          <a:off x="785144" y="1489854"/>
          <a:ext cx="11302406" cy="2165260"/>
        </p:xfrm>
        <a:graphic>
          <a:graphicData uri="http://schemas.openxmlformats.org/drawingml/2006/table">
            <a:tbl>
              <a:tblPr firstRow="1" bandRow="1">
                <a:tableStyleId>{2D5ABB26-0587-4C30-8999-92F81FD0307C}</a:tableStyleId>
              </a:tblPr>
              <a:tblGrid>
                <a:gridCol w="2562970">
                  <a:extLst>
                    <a:ext uri="{9D8B030D-6E8A-4147-A177-3AD203B41FA5}">
                      <a16:colId xmlns:a16="http://schemas.microsoft.com/office/drawing/2014/main" val="3972024868"/>
                    </a:ext>
                  </a:extLst>
                </a:gridCol>
                <a:gridCol w="8739436">
                  <a:extLst>
                    <a:ext uri="{9D8B030D-6E8A-4147-A177-3AD203B41FA5}">
                      <a16:colId xmlns:a16="http://schemas.microsoft.com/office/drawing/2014/main" val="3110664551"/>
                    </a:ext>
                  </a:extLst>
                </a:gridCol>
              </a:tblGrid>
              <a:tr h="671150">
                <a:tc>
                  <a:txBody>
                    <a:bodyPr/>
                    <a:lstStyle/>
                    <a:p>
                      <a:r>
                        <a:rPr lang="en-US" altLang="zh-CN" sz="3200" dirty="0"/>
                        <a:t>User</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b="1" u="sng" strike="noStrike" cap="none" dirty="0"/>
                        <a:t>Researchers</a:t>
                      </a:r>
                      <a:r>
                        <a:rPr lang="en-US" altLang="zh-CN" sz="2400" u="none" strike="noStrike" cap="none" dirty="0">
                          <a:sym typeface="Arial"/>
                        </a:rPr>
                        <a:t> in self-driving</a:t>
                      </a:r>
                      <a:endParaRPr lang="zh-CN" altLang="en-US" sz="2400" dirty="0"/>
                    </a:p>
                  </a:txBody>
                  <a:tcPr>
                    <a:cell3D prstMaterial="dkEdge">
                      <a:bevel prst="convex"/>
                      <a:lightRig rig="flood" dir="t"/>
                    </a:cell3D>
                  </a:tcPr>
                </a:tc>
                <a:extLst>
                  <a:ext uri="{0D108BD9-81ED-4DB2-BD59-A6C34878D82A}">
                    <a16:rowId xmlns:a16="http://schemas.microsoft.com/office/drawing/2014/main" val="3207771716"/>
                  </a:ext>
                </a:extLst>
              </a:tr>
              <a:tr h="671150">
                <a:tc>
                  <a:txBody>
                    <a:bodyPr/>
                    <a:lstStyle/>
                    <a:p>
                      <a:r>
                        <a:rPr lang="en-US" altLang="zh-CN" sz="3200" u="none" strike="noStrike" cap="none" dirty="0">
                          <a:sym typeface="Arial"/>
                        </a:rPr>
                        <a:t>Input</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b="0" i="0" u="none" strike="noStrike" cap="none" dirty="0">
                          <a:solidFill>
                            <a:srgbClr val="000000"/>
                          </a:solidFill>
                          <a:latin typeface="+mn-lt"/>
                          <a:ea typeface="Arial"/>
                          <a:cs typeface="Arial"/>
                          <a:sym typeface="Arial"/>
                        </a:rPr>
                        <a:t>Different </a:t>
                      </a:r>
                      <a:r>
                        <a:rPr lang="en-US" altLang="zh-CN" sz="2400" dirty="0"/>
                        <a:t>Object Detection Model</a:t>
                      </a:r>
                      <a:r>
                        <a:rPr lang="en-US" altLang="zh-CN" sz="2400" b="0" i="0" u="none" strike="noStrike" cap="none" dirty="0">
                          <a:solidFill>
                            <a:srgbClr val="000000"/>
                          </a:solidFill>
                          <a:latin typeface="+mn-lt"/>
                          <a:ea typeface="Arial"/>
                          <a:cs typeface="Arial"/>
                          <a:sym typeface="Arial"/>
                        </a:rPr>
                        <a:t>s, Photos to be detected, </a:t>
                      </a:r>
                      <a:r>
                        <a:rPr lang="en-US" altLang="zh-CN" sz="2400" b="0" i="0" u="none" strike="noStrike" cap="none" dirty="0" err="1">
                          <a:solidFill>
                            <a:srgbClr val="000000"/>
                          </a:solidFill>
                          <a:latin typeface="+mn-lt"/>
                          <a:ea typeface="Arial"/>
                          <a:cs typeface="Arial"/>
                          <a:sym typeface="Arial"/>
                        </a:rPr>
                        <a:t>LabelMaps</a:t>
                      </a:r>
                      <a:endParaRPr lang="zh-CN" altLang="en-US" sz="2400" dirty="0"/>
                    </a:p>
                  </a:txBody>
                  <a:tcPr>
                    <a:cell3D prstMaterial="dkEdge">
                      <a:bevel prst="convex"/>
                      <a:lightRig rig="flood" dir="t"/>
                    </a:cell3D>
                  </a:tcPr>
                </a:tc>
                <a:extLst>
                  <a:ext uri="{0D108BD9-81ED-4DB2-BD59-A6C34878D82A}">
                    <a16:rowId xmlns:a16="http://schemas.microsoft.com/office/drawing/2014/main" val="2960365948"/>
                  </a:ext>
                </a:extLst>
              </a:tr>
              <a:tr h="671150">
                <a:tc>
                  <a:txBody>
                    <a:bodyPr/>
                    <a:lstStyle/>
                    <a:p>
                      <a:r>
                        <a:rPr lang="en-US" altLang="zh-CN" sz="3200" u="none" strike="noStrike" cap="none" dirty="0">
                          <a:sym typeface="Arial"/>
                        </a:rPr>
                        <a:t>Output</a:t>
                      </a:r>
                      <a:endParaRPr lang="zh-CN" altLang="en-US" sz="3200" dirty="0"/>
                    </a:p>
                  </a:txBody>
                  <a:tcPr>
                    <a:cell3D prstMaterial="dkEdge">
                      <a:bevel prst="convex"/>
                      <a:lightRig rig="flood" dir="t"/>
                    </a:cell3D>
                    <a:solidFill>
                      <a:schemeClr val="bg1">
                        <a:lumMod val="65000"/>
                      </a:schemeClr>
                    </a:solidFill>
                  </a:tcPr>
                </a:tc>
                <a:tc>
                  <a:txBody>
                    <a:bodyPr/>
                    <a:lstStyle/>
                    <a:p>
                      <a:r>
                        <a:rPr lang="en-US" altLang="zh-CN" sz="2400" u="none" strike="noStrike" cap="none" dirty="0">
                          <a:sym typeface="Arial"/>
                        </a:rPr>
                        <a:t>Labeled Images</a:t>
                      </a:r>
                      <a:endParaRPr lang="zh-CN" altLang="en-US" sz="2400" dirty="0"/>
                    </a:p>
                  </a:txBody>
                  <a:tcPr>
                    <a:cell3D prstMaterial="dkEdge">
                      <a:bevel prst="convex"/>
                      <a:lightRig rig="flood" dir="t"/>
                    </a:cell3D>
                  </a:tcPr>
                </a:tc>
                <a:extLst>
                  <a:ext uri="{0D108BD9-81ED-4DB2-BD59-A6C34878D82A}">
                    <a16:rowId xmlns:a16="http://schemas.microsoft.com/office/drawing/2014/main" val="2867506311"/>
                  </a:ext>
                </a:extLst>
              </a:tr>
            </a:tbl>
          </a:graphicData>
        </a:graphic>
      </p:graphicFrame>
      <p:sp>
        <p:nvSpPr>
          <p:cNvPr id="13" name="椭圆 12">
            <a:extLst>
              <a:ext uri="{FF2B5EF4-FFF2-40B4-BE49-F238E27FC236}">
                <a16:creationId xmlns:a16="http://schemas.microsoft.com/office/drawing/2014/main" id="{19360CAE-375F-497E-B73E-D221F29DBE69}"/>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761414D-D456-47DB-AA42-F4B26F66F176}"/>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6/11</a:t>
            </a:r>
            <a:endParaRPr lang="zh-CN" altLang="en-US" sz="2400" dirty="0">
              <a:solidFill>
                <a:schemeClr val="bg1"/>
              </a:solidFill>
            </a:endParaRPr>
          </a:p>
        </p:txBody>
      </p:sp>
      <p:sp>
        <p:nvSpPr>
          <p:cNvPr id="20" name="Shape 167">
            <a:extLst>
              <a:ext uri="{FF2B5EF4-FFF2-40B4-BE49-F238E27FC236}">
                <a16:creationId xmlns:a16="http://schemas.microsoft.com/office/drawing/2014/main" id="{35F93687-61B0-4A70-AACD-ACCE05DED4B9}"/>
              </a:ext>
            </a:extLst>
          </p:cNvPr>
          <p:cNvSpPr txBox="1"/>
          <p:nvPr/>
        </p:nvSpPr>
        <p:spPr>
          <a:xfrm>
            <a:off x="2219594" y="8344316"/>
            <a:ext cx="2920960" cy="534683"/>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900" dirty="0">
                <a:solidFill>
                  <a:schemeClr val="bg1"/>
                </a:solidFill>
              </a:rPr>
              <a:t>Processing Time: 0.22s </a:t>
            </a:r>
          </a:p>
        </p:txBody>
      </p:sp>
      <p:sp>
        <p:nvSpPr>
          <p:cNvPr id="21" name="Shape 167">
            <a:extLst>
              <a:ext uri="{FF2B5EF4-FFF2-40B4-BE49-F238E27FC236}">
                <a16:creationId xmlns:a16="http://schemas.microsoft.com/office/drawing/2014/main" id="{0214B6FF-F7C3-45AB-A425-70E0C6FA0EB1}"/>
              </a:ext>
            </a:extLst>
          </p:cNvPr>
          <p:cNvSpPr txBox="1"/>
          <p:nvPr/>
        </p:nvSpPr>
        <p:spPr>
          <a:xfrm>
            <a:off x="7903432" y="8422574"/>
            <a:ext cx="2920960" cy="534683"/>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900" dirty="0">
                <a:solidFill>
                  <a:schemeClr val="tx1"/>
                </a:solidFill>
              </a:rPr>
              <a:t>Processing Time: 3.55s </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8" name="矩形 17">
            <a:extLst>
              <a:ext uri="{FF2B5EF4-FFF2-40B4-BE49-F238E27FC236}">
                <a16:creationId xmlns:a16="http://schemas.microsoft.com/office/drawing/2014/main" id="{FED7E6C1-1DD3-4925-B12E-2B4FE80980CA}"/>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C32626C-D341-4A91-ADB7-A20D2D8EC340}"/>
              </a:ext>
            </a:extLst>
          </p:cNvPr>
          <p:cNvSpPr/>
          <p:nvPr/>
        </p:nvSpPr>
        <p:spPr>
          <a:xfrm>
            <a:off x="571481" y="6380413"/>
            <a:ext cx="11994591" cy="148896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Shape 174"/>
          <p:cNvSpPr txBox="1">
            <a:spLocks noGrp="1"/>
          </p:cNvSpPr>
          <p:nvPr>
            <p:ph type="title"/>
          </p:nvPr>
        </p:nvSpPr>
        <p:spPr>
          <a:xfrm>
            <a:off x="952500" y="254000"/>
            <a:ext cx="11099800" cy="2159000"/>
          </a:xfrm>
          <a:prstGeom prst="rect">
            <a:avLst/>
          </a:prstGeom>
          <a:noFill/>
          <a:ln>
            <a:noFill/>
          </a:ln>
        </p:spPr>
        <p:txBody>
          <a:bodyPr wrap="square" lIns="50800" tIns="50800" rIns="50800" bIns="50800" anchor="ctr"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b="0" i="0" u="none" strike="noStrike" cap="none">
                <a:solidFill>
                  <a:srgbClr val="000000"/>
                </a:solidFill>
                <a:latin typeface="Helvetica Neue"/>
                <a:ea typeface="Helvetica Neue"/>
                <a:cs typeface="Helvetica Neue"/>
                <a:sym typeface="Helvetica Neue"/>
              </a:rPr>
              <a:t>DEMO</a:t>
            </a:r>
          </a:p>
        </p:txBody>
      </p:sp>
      <p:pic>
        <p:nvPicPr>
          <p:cNvPr id="3" name="图片 2">
            <a:extLst>
              <a:ext uri="{FF2B5EF4-FFF2-40B4-BE49-F238E27FC236}">
                <a16:creationId xmlns:a16="http://schemas.microsoft.com/office/drawing/2014/main" id="{2D221165-CAE4-4D8A-A7A3-DD1DB61EC0AC}"/>
              </a:ext>
            </a:extLst>
          </p:cNvPr>
          <p:cNvPicPr>
            <a:picLocks noChangeAspect="1"/>
          </p:cNvPicPr>
          <p:nvPr/>
        </p:nvPicPr>
        <p:blipFill>
          <a:blip r:embed="rId3"/>
          <a:stretch>
            <a:fillRect/>
          </a:stretch>
        </p:blipFill>
        <p:spPr>
          <a:xfrm>
            <a:off x="637858" y="3373187"/>
            <a:ext cx="11861836" cy="3007226"/>
          </a:xfrm>
          <a:prstGeom prst="rect">
            <a:avLst/>
          </a:prstGeom>
        </p:spPr>
      </p:pic>
      <p:sp>
        <p:nvSpPr>
          <p:cNvPr id="4" name="矩形 3">
            <a:extLst>
              <a:ext uri="{FF2B5EF4-FFF2-40B4-BE49-F238E27FC236}">
                <a16:creationId xmlns:a16="http://schemas.microsoft.com/office/drawing/2014/main" id="{2D7C1ABA-C19B-47AA-91F7-68BB0A22D8C2}"/>
              </a:ext>
            </a:extLst>
          </p:cNvPr>
          <p:cNvSpPr/>
          <p:nvPr/>
        </p:nvSpPr>
        <p:spPr>
          <a:xfrm>
            <a:off x="571481" y="3373186"/>
            <a:ext cx="11994591" cy="44961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0C654AC-932C-4D22-814A-B8F9294366AA}"/>
              </a:ext>
            </a:extLst>
          </p:cNvPr>
          <p:cNvSpPr/>
          <p:nvPr/>
        </p:nvSpPr>
        <p:spPr>
          <a:xfrm>
            <a:off x="637858" y="6463177"/>
            <a:ext cx="10756471" cy="1323439"/>
          </a:xfrm>
          <a:prstGeom prst="rect">
            <a:avLst/>
          </a:prstGeom>
        </p:spPr>
        <p:txBody>
          <a:bodyPr wrap="none">
            <a:spAutoFit/>
          </a:bodyPr>
          <a:lstStyle/>
          <a:p>
            <a:r>
              <a:rPr lang="en-US" altLang="zh-CN" sz="3200" dirty="0">
                <a:solidFill>
                  <a:schemeClr val="bg1"/>
                </a:solidFill>
              </a:rPr>
              <a:t>    		</a:t>
            </a:r>
            <a:r>
              <a:rPr lang="en-US" altLang="zh-CN" sz="4000" dirty="0">
                <a:solidFill>
                  <a:schemeClr val="bg1"/>
                </a:solidFill>
              </a:rPr>
              <a:t>D</a:t>
            </a:r>
            <a:r>
              <a:rPr lang="en-US" altLang="zh-CN" sz="3200" dirty="0">
                <a:solidFill>
                  <a:schemeClr val="bg1"/>
                </a:solidFill>
              </a:rPr>
              <a:t>etect Image/Video/Camera</a:t>
            </a:r>
          </a:p>
          <a:p>
            <a:r>
              <a:rPr lang="en-US" altLang="zh-CN" sz="3200" dirty="0">
                <a:solidFill>
                  <a:schemeClr val="bg1"/>
                </a:solidFill>
              </a:rPr>
              <a:t>                </a:t>
            </a:r>
            <a:r>
              <a:rPr lang="en-US" altLang="zh-CN" sz="4000" dirty="0">
                <a:solidFill>
                  <a:schemeClr val="bg1"/>
                </a:solidFill>
              </a:rPr>
              <a:t>C</a:t>
            </a:r>
            <a:r>
              <a:rPr lang="en-US" altLang="zh-CN" sz="3200" dirty="0">
                <a:solidFill>
                  <a:schemeClr val="bg1"/>
                </a:solidFill>
              </a:rPr>
              <a:t>alculate processing speed for a specific model</a:t>
            </a:r>
            <a:endParaRPr lang="zh-CN" altLang="en-US" sz="3200" dirty="0">
              <a:solidFill>
                <a:schemeClr val="bg1"/>
              </a:solidFill>
            </a:endParaRPr>
          </a:p>
        </p:txBody>
      </p:sp>
      <p:sp>
        <p:nvSpPr>
          <p:cNvPr id="16" name="椭圆 15">
            <a:extLst>
              <a:ext uri="{FF2B5EF4-FFF2-40B4-BE49-F238E27FC236}">
                <a16:creationId xmlns:a16="http://schemas.microsoft.com/office/drawing/2014/main" id="{535B5F14-152C-4740-A4B2-D3342ABFC97F}"/>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57F0697-A33A-426A-B0FC-C0577524279A}"/>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7/11</a:t>
            </a:r>
            <a:endParaRPr lang="zh-CN" altLang="en-US" sz="24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70" name="矩形 69">
            <a:extLst>
              <a:ext uri="{FF2B5EF4-FFF2-40B4-BE49-F238E27FC236}">
                <a16:creationId xmlns:a16="http://schemas.microsoft.com/office/drawing/2014/main" id="{AC9BD41D-B607-487D-BB9E-5FE131A6D203}"/>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F29F4064-D963-4D53-88EA-4E803765EA65}"/>
              </a:ext>
            </a:extLst>
          </p:cNvPr>
          <p:cNvSpPr/>
          <p:nvPr/>
        </p:nvSpPr>
        <p:spPr>
          <a:xfrm>
            <a:off x="-1068947" y="958138"/>
            <a:ext cx="7942611" cy="50036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Shape 209"/>
          <p:cNvSpPr/>
          <p:nvPr/>
        </p:nvSpPr>
        <p:spPr>
          <a:xfrm>
            <a:off x="6939830" y="353668"/>
            <a:ext cx="6835911" cy="6212635"/>
          </a:xfrm>
          <a:prstGeom prst="ellipse">
            <a:avLst/>
          </a:prstGeom>
          <a:solidFill>
            <a:schemeClr val="tx2"/>
          </a:solidFill>
          <a:ln w="28575" cap="flat" cmpd="sng">
            <a:no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sz="1600"/>
          </a:p>
        </p:txBody>
      </p:sp>
      <p:sp>
        <p:nvSpPr>
          <p:cNvPr id="206" name="Shape 206"/>
          <p:cNvSpPr/>
          <p:nvPr/>
        </p:nvSpPr>
        <p:spPr>
          <a:xfrm>
            <a:off x="7000337" y="6010381"/>
            <a:ext cx="3697454" cy="3518654"/>
          </a:xfrm>
          <a:prstGeom prst="ellipse">
            <a:avLst/>
          </a:prstGeom>
          <a:solidFill>
            <a:schemeClr val="bg2">
              <a:lumMod val="40000"/>
              <a:lumOff val="60000"/>
            </a:schemeClr>
          </a:solidFill>
          <a:ln w="28575" cap="flat" cmpd="sng">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25" tIns="91425" rIns="91425" bIns="91425" anchor="ctr" anchorCtr="0">
            <a:noAutofit/>
          </a:bodyPr>
          <a:lstStyle/>
          <a:p>
            <a:pPr marL="0" lvl="0" indent="0">
              <a:spcBef>
                <a:spcPts val="0"/>
              </a:spcBef>
              <a:buNone/>
            </a:pPr>
            <a:endParaRPr sz="1600"/>
          </a:p>
        </p:txBody>
      </p:sp>
      <p:sp>
        <p:nvSpPr>
          <p:cNvPr id="183" name="Shape 183"/>
          <p:cNvSpPr txBox="1">
            <a:spLocks noGrp="1"/>
          </p:cNvSpPr>
          <p:nvPr>
            <p:ph type="title"/>
          </p:nvPr>
        </p:nvSpPr>
        <p:spPr>
          <a:xfrm>
            <a:off x="857875" y="-363063"/>
            <a:ext cx="11099800" cy="2159000"/>
          </a:xfrm>
          <a:prstGeom prst="rect">
            <a:avLst/>
          </a:prstGeom>
          <a:noFill/>
          <a:ln>
            <a:noFill/>
          </a:ln>
        </p:spPr>
        <p:txBody>
          <a:bodyPr wrap="square" lIns="50800" tIns="50800" rIns="50800" bIns="50800" anchor="ctr" anchorCtr="0">
            <a:noAutofit/>
          </a:bodyPr>
          <a:lstStyle/>
          <a:p>
            <a:pPr marL="0" marR="0" lvl="0" indent="-508000" algn="l" rtl="0">
              <a:lnSpc>
                <a:spcPct val="100000"/>
              </a:lnSpc>
              <a:spcBef>
                <a:spcPts val="0"/>
              </a:spcBef>
              <a:spcAft>
                <a:spcPts val="0"/>
              </a:spcAft>
              <a:buClr>
                <a:srgbClr val="000000"/>
              </a:buClr>
              <a:buSzPts val="8000"/>
              <a:buFont typeface="Helvetica Neue"/>
              <a:buNone/>
            </a:pPr>
            <a:r>
              <a:rPr lang="en-US" sz="5000" b="0" i="0" u="none" strike="noStrike" cap="none" dirty="0">
                <a:solidFill>
                  <a:srgbClr val="000000"/>
                </a:solidFill>
                <a:latin typeface="Helvetica Neue"/>
                <a:ea typeface="Helvetica Neue"/>
                <a:cs typeface="Helvetica Neue"/>
                <a:sym typeface="Helvetica Neue"/>
              </a:rPr>
              <a:t>COMPONENT DESIGN</a:t>
            </a:r>
          </a:p>
        </p:txBody>
      </p:sp>
      <p:sp>
        <p:nvSpPr>
          <p:cNvPr id="184" name="Shape 184"/>
          <p:cNvSpPr txBox="1">
            <a:spLocks noGrp="1"/>
          </p:cNvSpPr>
          <p:nvPr>
            <p:ph type="body" idx="1"/>
          </p:nvPr>
        </p:nvSpPr>
        <p:spPr>
          <a:xfrm>
            <a:off x="101115" y="1904085"/>
            <a:ext cx="8422165" cy="6518377"/>
          </a:xfrm>
          <a:prstGeom prst="rect">
            <a:avLst/>
          </a:prstGeom>
          <a:noFill/>
          <a:ln>
            <a:noFill/>
          </a:ln>
        </p:spPr>
        <p:txBody>
          <a:bodyPr wrap="square" lIns="50800" tIns="50800" rIns="50800" bIns="50800" anchor="t" anchorCtr="0">
            <a:noAutofit/>
          </a:bodyPr>
          <a:lstStyle/>
          <a:p>
            <a:pPr marL="408940" marR="0" lvl="0" indent="-408940" algn="l" rtl="0">
              <a:lnSpc>
                <a:spcPts val="300"/>
              </a:lnSpc>
              <a:spcBef>
                <a:spcPts val="0"/>
              </a:spcBef>
              <a:spcAft>
                <a:spcPts val="0"/>
              </a:spcAft>
              <a:buClr>
                <a:srgbClr val="000000"/>
              </a:buClr>
              <a:buSzPts val="4269"/>
              <a:buFont typeface="Helvetica Neue"/>
              <a:buChar char="•"/>
            </a:pPr>
            <a:r>
              <a:rPr lang="en-US" sz="2944" b="1" i="0" u="none" strike="noStrike" cap="none" dirty="0">
                <a:solidFill>
                  <a:srgbClr val="000000"/>
                </a:solidFill>
                <a:latin typeface="Helvetica Neue"/>
                <a:ea typeface="Helvetica Neue"/>
                <a:cs typeface="Helvetica Neue"/>
                <a:sym typeface="Helvetica Neue"/>
              </a:rPr>
              <a:t>Train </a:t>
            </a:r>
            <a:r>
              <a:rPr lang="en-US" sz="2944" b="1" dirty="0"/>
              <a:t>a </a:t>
            </a:r>
            <a:r>
              <a:rPr lang="en-US" sz="2944" b="1" i="0" u="none" strike="noStrike" cap="none" dirty="0">
                <a:solidFill>
                  <a:srgbClr val="000000"/>
                </a:solidFill>
                <a:latin typeface="Helvetica Neue"/>
                <a:ea typeface="Helvetica Neue"/>
                <a:cs typeface="Helvetica Neue"/>
                <a:sym typeface="Helvetica Neue"/>
              </a:rPr>
              <a:t>model</a:t>
            </a:r>
          </a:p>
          <a:p>
            <a:pPr marL="408940" lvl="0" indent="-315671" rtl="0">
              <a:lnSpc>
                <a:spcPts val="300"/>
              </a:lnSpc>
              <a:spcBef>
                <a:spcPts val="3800"/>
              </a:spcBef>
              <a:buClr>
                <a:srgbClr val="000000"/>
              </a:buClr>
              <a:buSzPts val="2800"/>
              <a:buFont typeface="Helvetica Neue"/>
              <a:buChar char="•"/>
            </a:pPr>
            <a:r>
              <a:rPr lang="en-US" sz="2800" dirty="0">
                <a:solidFill>
                  <a:schemeClr val="dk1"/>
                </a:solidFill>
              </a:rPr>
              <a:t>Train the model with image data</a:t>
            </a:r>
          </a:p>
          <a:p>
            <a:pPr marL="408940" marR="0" lvl="0" indent="-408940" algn="l" rtl="0">
              <a:lnSpc>
                <a:spcPts val="300"/>
              </a:lnSpc>
              <a:spcBef>
                <a:spcPts val="3800"/>
              </a:spcBef>
              <a:spcAft>
                <a:spcPts val="0"/>
              </a:spcAft>
              <a:buClr>
                <a:srgbClr val="000000"/>
              </a:buClr>
              <a:buSzPts val="4269"/>
              <a:buFont typeface="Helvetica Neue"/>
              <a:buChar char="•"/>
            </a:pPr>
            <a:r>
              <a:rPr lang="en-US" sz="2944" b="1" i="0" u="none" strike="noStrike" cap="none" dirty="0">
                <a:solidFill>
                  <a:srgbClr val="000000"/>
                </a:solidFill>
                <a:latin typeface="Helvetica Neue"/>
                <a:ea typeface="Helvetica Neue"/>
                <a:cs typeface="Helvetica Neue"/>
                <a:sym typeface="Helvetica Neue"/>
              </a:rPr>
              <a:t>Interface</a:t>
            </a:r>
          </a:p>
          <a:p>
            <a:pPr marL="408940" lvl="0" indent="-315671" rtl="0">
              <a:lnSpc>
                <a:spcPts val="300"/>
              </a:lnSpc>
              <a:spcBef>
                <a:spcPts val="3800"/>
              </a:spcBef>
              <a:buClr>
                <a:srgbClr val="000000"/>
              </a:buClr>
              <a:buSzPts val="2800"/>
              <a:buFont typeface="Helvetica Neue"/>
              <a:buChar char="•"/>
            </a:pPr>
            <a:r>
              <a:rPr lang="en-US" sz="2800" dirty="0">
                <a:solidFill>
                  <a:schemeClr val="dk1"/>
                </a:solidFill>
              </a:rPr>
              <a:t>Load detect models, label maps select</a:t>
            </a:r>
          </a:p>
          <a:p>
            <a:pPr marL="408940" lvl="0" indent="-315671" rtl="0">
              <a:lnSpc>
                <a:spcPts val="300"/>
              </a:lnSpc>
              <a:spcBef>
                <a:spcPts val="3800"/>
              </a:spcBef>
              <a:buClr>
                <a:srgbClr val="000000"/>
              </a:buClr>
              <a:buSzPts val="2800"/>
              <a:buFont typeface="Helvetica Neue"/>
              <a:buChar char="•"/>
            </a:pPr>
            <a:r>
              <a:rPr lang="en-US" sz="2800" b="0" i="0" u="none" strike="noStrike" cap="none" dirty="0">
                <a:solidFill>
                  <a:srgbClr val="000000"/>
                </a:solidFill>
                <a:latin typeface="Helvetica Neue"/>
                <a:ea typeface="Helvetica Neue"/>
                <a:cs typeface="Helvetica Neue"/>
                <a:sym typeface="Helvetica Neue"/>
              </a:rPr>
              <a:t>Read in inputs </a:t>
            </a:r>
          </a:p>
          <a:p>
            <a:pPr marL="408940" lvl="0" indent="-315671" rtl="0">
              <a:lnSpc>
                <a:spcPts val="300"/>
              </a:lnSpc>
              <a:spcBef>
                <a:spcPts val="3800"/>
              </a:spcBef>
              <a:buClr>
                <a:srgbClr val="000000"/>
              </a:buClr>
              <a:buSzPts val="2800"/>
              <a:buFont typeface="Helvetica Neue"/>
              <a:buChar char="•"/>
            </a:pPr>
            <a:r>
              <a:rPr lang="en-US" sz="2800" b="0" i="0" u="none" strike="noStrike" cap="none" dirty="0">
                <a:solidFill>
                  <a:srgbClr val="000000"/>
                </a:solidFill>
                <a:latin typeface="Helvetica Neue"/>
                <a:ea typeface="Helvetica Neue"/>
                <a:cs typeface="Helvetica Neue"/>
                <a:sym typeface="Helvetica Neue"/>
              </a:rPr>
              <a:t>Show result</a:t>
            </a:r>
          </a:p>
        </p:txBody>
      </p:sp>
      <p:sp>
        <p:nvSpPr>
          <p:cNvPr id="185" name="Shape 185"/>
          <p:cNvSpPr/>
          <p:nvPr/>
        </p:nvSpPr>
        <p:spPr>
          <a:xfrm>
            <a:off x="8066495" y="7553332"/>
            <a:ext cx="1578300" cy="615600"/>
          </a:xfrm>
          <a:prstGeom prst="rect">
            <a:avLst/>
          </a:prstGeom>
          <a:solidFill>
            <a:schemeClr val="lt1"/>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US" sz="2000" dirty="0"/>
              <a:t>Training Function</a:t>
            </a:r>
          </a:p>
        </p:txBody>
      </p:sp>
      <p:sp>
        <p:nvSpPr>
          <p:cNvPr id="186" name="Shape 186"/>
          <p:cNvSpPr/>
          <p:nvPr/>
        </p:nvSpPr>
        <p:spPr>
          <a:xfrm>
            <a:off x="8053333" y="5104531"/>
            <a:ext cx="1578300" cy="615600"/>
          </a:xfrm>
          <a:prstGeom prst="rect">
            <a:avLst/>
          </a:prstGeom>
          <a:solidFill>
            <a:schemeClr val="bg1">
              <a:lumMod val="65000"/>
            </a:schemeClr>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dirty="0"/>
              <a:t>models select</a:t>
            </a:r>
          </a:p>
        </p:txBody>
      </p:sp>
      <p:sp>
        <p:nvSpPr>
          <p:cNvPr id="187" name="Shape 187"/>
          <p:cNvSpPr/>
          <p:nvPr/>
        </p:nvSpPr>
        <p:spPr>
          <a:xfrm>
            <a:off x="7760597" y="8690606"/>
            <a:ext cx="2190095" cy="500844"/>
          </a:xfrm>
          <a:prstGeom prst="ellipse">
            <a:avLst/>
          </a:prstGeom>
          <a:solidFill>
            <a:schemeClr val="lt1"/>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a:t>data</a:t>
            </a:r>
          </a:p>
        </p:txBody>
      </p:sp>
      <p:sp>
        <p:nvSpPr>
          <p:cNvPr id="188" name="Shape 188"/>
          <p:cNvSpPr/>
          <p:nvPr/>
        </p:nvSpPr>
        <p:spPr>
          <a:xfrm>
            <a:off x="8042139" y="3974727"/>
            <a:ext cx="1578300" cy="615600"/>
          </a:xfrm>
          <a:prstGeom prst="rect">
            <a:avLst/>
          </a:prstGeom>
          <a:solidFill>
            <a:schemeClr val="bg1">
              <a:lumMod val="65000"/>
            </a:schemeClr>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a:t>label map select</a:t>
            </a:r>
          </a:p>
        </p:txBody>
      </p:sp>
      <p:sp>
        <p:nvSpPr>
          <p:cNvPr id="189" name="Shape 189"/>
          <p:cNvSpPr/>
          <p:nvPr/>
        </p:nvSpPr>
        <p:spPr>
          <a:xfrm>
            <a:off x="7857579" y="6321686"/>
            <a:ext cx="1996132" cy="622152"/>
          </a:xfrm>
          <a:prstGeom prst="ellipse">
            <a:avLst/>
          </a:prstGeom>
          <a:solidFill>
            <a:schemeClr val="lt1"/>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dirty="0"/>
              <a:t>model</a:t>
            </a:r>
          </a:p>
        </p:txBody>
      </p:sp>
      <p:sp>
        <p:nvSpPr>
          <p:cNvPr id="190" name="Shape 190"/>
          <p:cNvSpPr/>
          <p:nvPr/>
        </p:nvSpPr>
        <p:spPr>
          <a:xfrm>
            <a:off x="4914452" y="3988439"/>
            <a:ext cx="1578300" cy="615600"/>
          </a:xfrm>
          <a:prstGeom prst="rect">
            <a:avLst/>
          </a:prstGeom>
          <a:solidFill>
            <a:schemeClr val="lt1"/>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400"/>
              <a:t>interface</a:t>
            </a:r>
          </a:p>
        </p:txBody>
      </p:sp>
      <p:sp>
        <p:nvSpPr>
          <p:cNvPr id="191" name="Shape 191"/>
          <p:cNvSpPr/>
          <p:nvPr/>
        </p:nvSpPr>
        <p:spPr>
          <a:xfrm>
            <a:off x="10548896" y="1624140"/>
            <a:ext cx="2086448" cy="615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25" tIns="91425" rIns="91425" bIns="91425" anchor="ctr" anchorCtr="0">
            <a:noAutofit/>
          </a:bodyPr>
          <a:lstStyle/>
          <a:p>
            <a:pPr marL="0" lvl="0" indent="0" algn="ctr" rtl="0">
              <a:spcBef>
                <a:spcPts val="0"/>
              </a:spcBef>
              <a:buNone/>
            </a:pPr>
            <a:r>
              <a:rPr lang="en-US" sz="2000" dirty="0"/>
              <a:t>read images</a:t>
            </a:r>
          </a:p>
        </p:txBody>
      </p:sp>
      <p:sp>
        <p:nvSpPr>
          <p:cNvPr id="192" name="Shape 192"/>
          <p:cNvSpPr/>
          <p:nvPr/>
        </p:nvSpPr>
        <p:spPr>
          <a:xfrm>
            <a:off x="10548895" y="2973240"/>
            <a:ext cx="2086449" cy="615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25" tIns="91425" rIns="91425" bIns="91425" anchor="ctr" anchorCtr="0">
            <a:noAutofit/>
          </a:bodyPr>
          <a:lstStyle/>
          <a:p>
            <a:pPr marL="0" lvl="0" indent="0" algn="ctr" rtl="0">
              <a:spcBef>
                <a:spcPts val="0"/>
              </a:spcBef>
              <a:buNone/>
            </a:pPr>
            <a:r>
              <a:rPr lang="en-US" sz="2000" dirty="0"/>
              <a:t>read videos</a:t>
            </a:r>
          </a:p>
        </p:txBody>
      </p:sp>
      <p:sp>
        <p:nvSpPr>
          <p:cNvPr id="193" name="Shape 193"/>
          <p:cNvSpPr/>
          <p:nvPr/>
        </p:nvSpPr>
        <p:spPr>
          <a:xfrm>
            <a:off x="10548896" y="4283989"/>
            <a:ext cx="2086450" cy="615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25" tIns="91425" rIns="91425" bIns="91425" anchor="ctr" anchorCtr="0">
            <a:noAutofit/>
          </a:bodyPr>
          <a:lstStyle/>
          <a:p>
            <a:pPr marL="0" lvl="0" indent="0" algn="ctr" rtl="0">
              <a:spcBef>
                <a:spcPts val="0"/>
              </a:spcBef>
              <a:buNone/>
            </a:pPr>
            <a:r>
              <a:rPr lang="en-US" sz="2000"/>
              <a:t>read camera</a:t>
            </a:r>
          </a:p>
        </p:txBody>
      </p:sp>
      <p:sp>
        <p:nvSpPr>
          <p:cNvPr id="194" name="Shape 194"/>
          <p:cNvSpPr/>
          <p:nvPr/>
        </p:nvSpPr>
        <p:spPr>
          <a:xfrm>
            <a:off x="10548893" y="6501938"/>
            <a:ext cx="2185469" cy="538260"/>
          </a:xfrm>
          <a:prstGeom prst="ellipse">
            <a:avLst/>
          </a:prstGeom>
          <a:solidFill>
            <a:schemeClr val="lt1"/>
          </a:solidFill>
          <a:ln w="9525" cap="flat" cmpd="sng">
            <a:solidFill>
              <a:srgbClr val="000000"/>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a:t>model</a:t>
            </a:r>
          </a:p>
        </p:txBody>
      </p:sp>
      <p:cxnSp>
        <p:nvCxnSpPr>
          <p:cNvPr id="195" name="Shape 195"/>
          <p:cNvCxnSpPr>
            <a:stCxn id="188" idx="1"/>
            <a:endCxn id="190" idx="3"/>
          </p:cNvCxnSpPr>
          <p:nvPr/>
        </p:nvCxnSpPr>
        <p:spPr>
          <a:xfrm flipH="1">
            <a:off x="6492752" y="4282527"/>
            <a:ext cx="1549387" cy="13712"/>
          </a:xfrm>
          <a:prstGeom prst="straightConnector1">
            <a:avLst/>
          </a:prstGeom>
          <a:noFill/>
          <a:ln w="9525" cap="flat" cmpd="sng">
            <a:solidFill>
              <a:srgbClr val="000000"/>
            </a:solidFill>
            <a:prstDash val="solid"/>
            <a:round/>
            <a:headEnd type="none" w="lg" len="lg"/>
            <a:tailEnd type="triangle" w="lg" len="lg"/>
          </a:ln>
        </p:spPr>
      </p:cxnSp>
      <p:cxnSp>
        <p:nvCxnSpPr>
          <p:cNvPr id="196" name="Shape 196"/>
          <p:cNvCxnSpPr>
            <a:cxnSpLocks/>
            <a:stCxn id="208" idx="2"/>
            <a:endCxn id="190" idx="0"/>
          </p:cNvCxnSpPr>
          <p:nvPr/>
        </p:nvCxnSpPr>
        <p:spPr>
          <a:xfrm flipH="1">
            <a:off x="5703602" y="3254939"/>
            <a:ext cx="1990176" cy="733500"/>
          </a:xfrm>
          <a:prstGeom prst="straightConnector1">
            <a:avLst/>
          </a:prstGeom>
          <a:noFill/>
          <a:ln w="9525" cap="flat" cmpd="sng">
            <a:solidFill>
              <a:srgbClr val="000000"/>
            </a:solidFill>
            <a:prstDash val="solid"/>
            <a:round/>
            <a:headEnd type="none" w="lg" len="lg"/>
            <a:tailEnd type="triangle" w="lg" len="lg"/>
          </a:ln>
        </p:spPr>
      </p:cxnSp>
      <p:cxnSp>
        <p:nvCxnSpPr>
          <p:cNvPr id="198" name="Shape 198"/>
          <p:cNvCxnSpPr>
            <a:cxnSpLocks/>
            <a:stCxn id="186" idx="1"/>
            <a:endCxn id="190" idx="2"/>
          </p:cNvCxnSpPr>
          <p:nvPr/>
        </p:nvCxnSpPr>
        <p:spPr>
          <a:xfrm flipH="1" flipV="1">
            <a:off x="5703602" y="4604039"/>
            <a:ext cx="2349731" cy="808292"/>
          </a:xfrm>
          <a:prstGeom prst="straightConnector1">
            <a:avLst/>
          </a:prstGeom>
          <a:noFill/>
          <a:ln w="9525" cap="flat" cmpd="sng">
            <a:solidFill>
              <a:srgbClr val="000000"/>
            </a:solidFill>
            <a:prstDash val="solid"/>
            <a:round/>
            <a:headEnd type="none" w="lg" len="lg"/>
            <a:tailEnd type="triangle" w="lg" len="lg"/>
          </a:ln>
        </p:spPr>
      </p:cxnSp>
      <p:cxnSp>
        <p:nvCxnSpPr>
          <p:cNvPr id="199" name="Shape 199"/>
          <p:cNvCxnSpPr>
            <a:cxnSpLocks/>
            <a:stCxn id="191" idx="1"/>
            <a:endCxn id="208" idx="7"/>
          </p:cNvCxnSpPr>
          <p:nvPr/>
        </p:nvCxnSpPr>
        <p:spPr>
          <a:xfrm flipH="1">
            <a:off x="9654739" y="1931940"/>
            <a:ext cx="894157" cy="1117951"/>
          </a:xfrm>
          <a:prstGeom prst="straightConnector1">
            <a:avLst/>
          </a:prstGeom>
          <a:ln>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200" name="Shape 200"/>
          <p:cNvCxnSpPr>
            <a:cxnSpLocks/>
            <a:stCxn id="192" idx="1"/>
          </p:cNvCxnSpPr>
          <p:nvPr/>
        </p:nvCxnSpPr>
        <p:spPr>
          <a:xfrm flipH="1">
            <a:off x="9923397" y="3281040"/>
            <a:ext cx="625498" cy="0"/>
          </a:xfrm>
          <a:prstGeom prst="straightConnector1">
            <a:avLst/>
          </a:prstGeom>
          <a:ln>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201" name="Shape 201"/>
          <p:cNvCxnSpPr>
            <a:cxnSpLocks/>
            <a:stCxn id="193" idx="1"/>
            <a:endCxn id="208" idx="5"/>
          </p:cNvCxnSpPr>
          <p:nvPr/>
        </p:nvCxnSpPr>
        <p:spPr>
          <a:xfrm flipH="1" flipV="1">
            <a:off x="9654739" y="3459986"/>
            <a:ext cx="894157" cy="1131803"/>
          </a:xfrm>
          <a:prstGeom prst="straightConnector1">
            <a:avLst/>
          </a:prstGeom>
          <a:ln>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202" name="Shape 202"/>
          <p:cNvCxnSpPr>
            <a:cxnSpLocks/>
            <a:stCxn id="189" idx="0"/>
            <a:endCxn id="186" idx="2"/>
          </p:cNvCxnSpPr>
          <p:nvPr/>
        </p:nvCxnSpPr>
        <p:spPr>
          <a:xfrm flipH="1" flipV="1">
            <a:off x="8842483" y="5720131"/>
            <a:ext cx="13162" cy="601555"/>
          </a:xfrm>
          <a:prstGeom prst="straightConnector1">
            <a:avLst/>
          </a:prstGeom>
          <a:noFill/>
          <a:ln w="9525" cap="flat" cmpd="sng">
            <a:solidFill>
              <a:srgbClr val="000000"/>
            </a:solidFill>
            <a:prstDash val="solid"/>
            <a:round/>
            <a:headEnd type="none" w="lg" len="lg"/>
            <a:tailEnd type="triangle" w="lg" len="lg"/>
          </a:ln>
        </p:spPr>
      </p:cxnSp>
      <p:cxnSp>
        <p:nvCxnSpPr>
          <p:cNvPr id="203" name="Shape 203"/>
          <p:cNvCxnSpPr>
            <a:cxnSpLocks/>
            <a:stCxn id="185" idx="0"/>
            <a:endCxn id="189" idx="4"/>
          </p:cNvCxnSpPr>
          <p:nvPr/>
        </p:nvCxnSpPr>
        <p:spPr>
          <a:xfrm flipV="1">
            <a:off x="8855645" y="6943838"/>
            <a:ext cx="0" cy="609494"/>
          </a:xfrm>
          <a:prstGeom prst="straightConnector1">
            <a:avLst/>
          </a:prstGeom>
          <a:noFill/>
          <a:ln w="9525" cap="flat" cmpd="sng">
            <a:solidFill>
              <a:srgbClr val="000000"/>
            </a:solidFill>
            <a:prstDash val="solid"/>
            <a:round/>
            <a:headEnd type="none" w="lg" len="lg"/>
            <a:tailEnd type="triangle" w="lg" len="lg"/>
          </a:ln>
        </p:spPr>
      </p:cxnSp>
      <p:cxnSp>
        <p:nvCxnSpPr>
          <p:cNvPr id="204" name="Shape 204"/>
          <p:cNvCxnSpPr>
            <a:cxnSpLocks/>
            <a:stCxn id="187" idx="0"/>
            <a:endCxn id="185" idx="2"/>
          </p:cNvCxnSpPr>
          <p:nvPr/>
        </p:nvCxnSpPr>
        <p:spPr>
          <a:xfrm flipV="1">
            <a:off x="8855645" y="8168932"/>
            <a:ext cx="0" cy="521674"/>
          </a:xfrm>
          <a:prstGeom prst="straightConnector1">
            <a:avLst/>
          </a:prstGeom>
          <a:noFill/>
          <a:ln w="9525" cap="flat" cmpd="sng">
            <a:solidFill>
              <a:srgbClr val="000000"/>
            </a:solidFill>
            <a:prstDash val="solid"/>
            <a:round/>
            <a:headEnd type="none" w="lg" len="lg"/>
            <a:tailEnd type="triangle" w="lg" len="lg"/>
          </a:ln>
        </p:spPr>
      </p:cxnSp>
      <p:cxnSp>
        <p:nvCxnSpPr>
          <p:cNvPr id="205" name="Shape 205"/>
          <p:cNvCxnSpPr>
            <a:cxnSpLocks/>
            <a:stCxn id="194" idx="0"/>
            <a:endCxn id="186" idx="2"/>
          </p:cNvCxnSpPr>
          <p:nvPr/>
        </p:nvCxnSpPr>
        <p:spPr>
          <a:xfrm flipH="1" flipV="1">
            <a:off x="8842483" y="5720131"/>
            <a:ext cx="2799145" cy="781807"/>
          </a:xfrm>
          <a:prstGeom prst="straightConnector1">
            <a:avLst/>
          </a:prstGeom>
          <a:noFill/>
          <a:ln w="9525" cap="flat" cmpd="sng">
            <a:solidFill>
              <a:schemeClr val="dk2"/>
            </a:solidFill>
            <a:prstDash val="dash"/>
            <a:round/>
            <a:headEnd type="none" w="lg" len="lg"/>
            <a:tailEnd type="triangle" w="lg" len="lg"/>
          </a:ln>
        </p:spPr>
      </p:cxnSp>
      <p:sp>
        <p:nvSpPr>
          <p:cNvPr id="208" name="Shape 208"/>
          <p:cNvSpPr/>
          <p:nvPr/>
        </p:nvSpPr>
        <p:spPr>
          <a:xfrm>
            <a:off x="7693778" y="2964957"/>
            <a:ext cx="2297409" cy="579963"/>
          </a:xfrm>
          <a:prstGeom prst="ellipse">
            <a:avLst/>
          </a:prstGeom>
          <a:solidFill>
            <a:schemeClr val="bg1">
              <a:lumMod val="65000"/>
            </a:schemeClr>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US" sz="2000"/>
              <a:t>input data</a:t>
            </a:r>
          </a:p>
        </p:txBody>
      </p:sp>
      <p:sp>
        <p:nvSpPr>
          <p:cNvPr id="28" name="椭圆 27">
            <a:extLst>
              <a:ext uri="{FF2B5EF4-FFF2-40B4-BE49-F238E27FC236}">
                <a16:creationId xmlns:a16="http://schemas.microsoft.com/office/drawing/2014/main" id="{4D00BF0E-8902-44DB-84BF-F4650CF3C29D}"/>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FFAA2E0-3E6F-4D4C-AECF-CAAD6691B462}"/>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8/11</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
                                        <p:tgtEl>
                                          <p:spTgt spid="206"/>
                                        </p:tgtEl>
                                      </p:cBhvr>
                                    </p:animEffect>
                                    <p:set>
                                      <p:cBhvr>
                                        <p:cTn id="12" dur="1" fill="hold">
                                          <p:stCondLst>
                                            <p:cond delay="100"/>
                                          </p:stCondLst>
                                        </p:cTn>
                                        <p:tgtEl>
                                          <p:spTgt spid="2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100"/>
                                        <p:tgtEl>
                                          <p:spTgt spid="2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
                                        <p:tgtEl>
                                          <p:spTgt spid="209"/>
                                        </p:tgtEl>
                                      </p:cBhvr>
                                    </p:animEffect>
                                    <p:set>
                                      <p:cBhvr>
                                        <p:cTn id="22" dur="1" fill="hold">
                                          <p:stCondLst>
                                            <p:cond delay="10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11" name="矩形 10">
            <a:extLst>
              <a:ext uri="{FF2B5EF4-FFF2-40B4-BE49-F238E27FC236}">
                <a16:creationId xmlns:a16="http://schemas.microsoft.com/office/drawing/2014/main" id="{BA0D98DC-15EA-41CF-9C0E-26641CF93F21}"/>
              </a:ext>
            </a:extLst>
          </p:cNvPr>
          <p:cNvSpPr/>
          <p:nvPr/>
        </p:nvSpPr>
        <p:spPr>
          <a:xfrm>
            <a:off x="0" y="0"/>
            <a:ext cx="207818" cy="91643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4BC4F3A6-027B-4467-9BCC-192A06C2A6E8}"/>
              </a:ext>
            </a:extLst>
          </p:cNvPr>
          <p:cNvPicPr>
            <a:picLocks noChangeAspect="1"/>
          </p:cNvPicPr>
          <p:nvPr/>
        </p:nvPicPr>
        <p:blipFill>
          <a:blip r:embed="rId3"/>
          <a:stretch>
            <a:fillRect/>
          </a:stretch>
        </p:blipFill>
        <p:spPr>
          <a:xfrm>
            <a:off x="392094" y="1765326"/>
            <a:ext cx="12030075" cy="7229475"/>
          </a:xfrm>
          <a:prstGeom prst="rect">
            <a:avLst/>
          </a:prstGeom>
        </p:spPr>
      </p:pic>
      <p:sp>
        <p:nvSpPr>
          <p:cNvPr id="214" name="Shape 214"/>
          <p:cNvSpPr txBox="1"/>
          <p:nvPr/>
        </p:nvSpPr>
        <p:spPr>
          <a:xfrm>
            <a:off x="392094" y="498518"/>
            <a:ext cx="11321700" cy="978000"/>
          </a:xfrm>
          <a:prstGeom prst="rect">
            <a:avLst/>
          </a:prstGeom>
          <a:noFill/>
          <a:ln>
            <a:noFill/>
          </a:ln>
        </p:spPr>
        <p:txBody>
          <a:bodyPr wrap="square" lIns="50800" tIns="50800" rIns="50800" bIns="50800" anchor="ctr" anchorCtr="0">
            <a:noAutofit/>
          </a:bodyPr>
          <a:lstStyle/>
          <a:p>
            <a:pPr marL="0" marR="0" lvl="0" indent="-508000" rtl="0">
              <a:lnSpc>
                <a:spcPct val="100000"/>
              </a:lnSpc>
              <a:spcBef>
                <a:spcPts val="0"/>
              </a:spcBef>
              <a:spcAft>
                <a:spcPts val="0"/>
              </a:spcAft>
              <a:buClr>
                <a:srgbClr val="000000"/>
              </a:buClr>
              <a:buSzPts val="8000"/>
              <a:buFont typeface="Helvetica Neue"/>
              <a:buNone/>
            </a:pPr>
            <a:r>
              <a:rPr lang="en-US" sz="5000" dirty="0">
                <a:latin typeface="Helvetica Neue"/>
                <a:ea typeface="Helvetica Neue"/>
                <a:cs typeface="Helvetica Neue"/>
                <a:sym typeface="Helvetica Neue"/>
              </a:rPr>
              <a:t>PROJECT STRUCTURE</a:t>
            </a:r>
          </a:p>
        </p:txBody>
      </p:sp>
      <p:sp>
        <p:nvSpPr>
          <p:cNvPr id="6" name="椭圆 5">
            <a:extLst>
              <a:ext uri="{FF2B5EF4-FFF2-40B4-BE49-F238E27FC236}">
                <a16:creationId xmlns:a16="http://schemas.microsoft.com/office/drawing/2014/main" id="{3C5CAA09-64C5-4FD6-A6F8-302F28ABEE5A}"/>
              </a:ext>
            </a:extLst>
          </p:cNvPr>
          <p:cNvSpPr/>
          <p:nvPr/>
        </p:nvSpPr>
        <p:spPr>
          <a:xfrm>
            <a:off x="-968156" y="8825250"/>
            <a:ext cx="1936312" cy="1856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0E6EC62-4B5D-4B87-8FE1-D147AB2EAF8E}"/>
              </a:ext>
            </a:extLst>
          </p:cNvPr>
          <p:cNvSpPr/>
          <p:nvPr/>
        </p:nvSpPr>
        <p:spPr>
          <a:xfrm>
            <a:off x="0" y="9164352"/>
            <a:ext cx="784189" cy="461665"/>
          </a:xfrm>
          <a:prstGeom prst="rect">
            <a:avLst/>
          </a:prstGeom>
        </p:spPr>
        <p:txBody>
          <a:bodyPr wrap="none">
            <a:spAutoFit/>
          </a:bodyPr>
          <a:lstStyle/>
          <a:p>
            <a:r>
              <a:rPr lang="en-US" altLang="zh-CN" sz="2400" dirty="0">
                <a:solidFill>
                  <a:schemeClr val="bg1"/>
                </a:solidFill>
              </a:rPr>
              <a:t>9/11</a:t>
            </a:r>
            <a:endParaRPr lang="zh-CN" altLang="en-US" sz="2400" dirty="0">
              <a:solidFill>
                <a:schemeClr val="bg1"/>
              </a:solidFill>
            </a:endParaRPr>
          </a:p>
        </p:txBody>
      </p:sp>
      <p:sp>
        <p:nvSpPr>
          <p:cNvPr id="3" name="矩形 2">
            <a:extLst>
              <a:ext uri="{FF2B5EF4-FFF2-40B4-BE49-F238E27FC236}">
                <a16:creationId xmlns:a16="http://schemas.microsoft.com/office/drawing/2014/main" id="{D66349E9-CF6F-4051-9E29-BF28CF26AAC9}"/>
              </a:ext>
            </a:extLst>
          </p:cNvPr>
          <p:cNvSpPr/>
          <p:nvPr/>
        </p:nvSpPr>
        <p:spPr>
          <a:xfrm>
            <a:off x="2348659" y="2165709"/>
            <a:ext cx="10073510" cy="7229475"/>
          </a:xfrm>
          <a:prstGeom prst="rect">
            <a:avLst/>
          </a:prstGeom>
          <a:solidFill>
            <a:schemeClr val="bg1">
              <a:lumMod val="8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Shape 215"/>
          <p:cNvSpPr txBox="1"/>
          <p:nvPr/>
        </p:nvSpPr>
        <p:spPr>
          <a:xfrm>
            <a:off x="4148259" y="2977050"/>
            <a:ext cx="5068500" cy="5848200"/>
          </a:xfrm>
          <a:prstGeom prst="rect">
            <a:avLst/>
          </a:prstGeom>
          <a:noFill/>
          <a:ln>
            <a:noFill/>
          </a:ln>
        </p:spPr>
        <p:txBody>
          <a:bodyPr wrap="square" lIns="50800" tIns="50800" rIns="50800" bIns="50800" anchor="t" anchorCtr="0">
            <a:noAutofit/>
          </a:bodyPr>
          <a:lstStyle/>
          <a:p>
            <a:r>
              <a:rPr lang="en-US" altLang="zh-CN" sz="2800" b="1" dirty="0"/>
              <a:t>|--Doc/</a:t>
            </a:r>
            <a:endParaRPr lang="en-US" altLang="zh-CN" sz="2800" dirty="0"/>
          </a:p>
          <a:p>
            <a:r>
              <a:rPr lang="en-US" altLang="zh-CN" sz="2800" b="1" dirty="0"/>
              <a:t>|--Examples/</a:t>
            </a:r>
            <a:endParaRPr lang="en-US" altLang="zh-CN" sz="2800" dirty="0"/>
          </a:p>
          <a:p>
            <a:r>
              <a:rPr lang="en-US" altLang="zh-CN" sz="2800" b="1" dirty="0"/>
              <a:t>|--</a:t>
            </a:r>
            <a:r>
              <a:rPr lang="en-US" altLang="zh-CN" sz="2800" b="1" dirty="0" err="1"/>
              <a:t>objectdetection</a:t>
            </a:r>
            <a:r>
              <a:rPr lang="en-US" altLang="zh-CN" sz="2800" b="1" dirty="0"/>
              <a:t>/</a:t>
            </a:r>
            <a:endParaRPr lang="en-US" altLang="zh-CN" sz="2800" dirty="0"/>
          </a:p>
          <a:p>
            <a:r>
              <a:rPr lang="en-US" altLang="zh-CN" sz="2800" b="1" dirty="0"/>
              <a:t>|	</a:t>
            </a:r>
            <a:r>
              <a:rPr lang="en-US" altLang="zh-CN" sz="2400" b="1" dirty="0"/>
              <a:t>|--data/</a:t>
            </a:r>
            <a:endParaRPr lang="en-US" altLang="zh-CN" sz="2400" dirty="0"/>
          </a:p>
          <a:p>
            <a:r>
              <a:rPr lang="en-US" altLang="zh-CN" sz="2400" b="1" dirty="0"/>
              <a:t>|	|--</a:t>
            </a:r>
            <a:r>
              <a:rPr lang="en-US" altLang="zh-CN" sz="2400" b="1" dirty="0" err="1"/>
              <a:t>ssd_mobilenet</a:t>
            </a:r>
            <a:r>
              <a:rPr lang="en-US" altLang="zh-CN" sz="2400" b="1" dirty="0"/>
              <a:t>/</a:t>
            </a:r>
            <a:endParaRPr lang="en-US" altLang="zh-CN" sz="2400" dirty="0"/>
          </a:p>
          <a:p>
            <a:r>
              <a:rPr lang="en-US" altLang="zh-CN" sz="2400" b="1" dirty="0"/>
              <a:t>| 	|--submodule/</a:t>
            </a:r>
            <a:endParaRPr lang="en-US" altLang="zh-CN" sz="2400" dirty="0"/>
          </a:p>
          <a:p>
            <a:r>
              <a:rPr lang="en-US" altLang="zh-CN" sz="2400" b="1" dirty="0"/>
              <a:t>| 	|--tests/</a:t>
            </a:r>
            <a:endParaRPr lang="en-US" altLang="zh-CN" sz="2400" dirty="0"/>
          </a:p>
          <a:p>
            <a:r>
              <a:rPr lang="en-US" altLang="zh-CN" sz="2400" b="1" dirty="0"/>
              <a:t>| 	</a:t>
            </a:r>
            <a:r>
              <a:rPr lang="en-US" altLang="zh-CN" sz="2400" dirty="0"/>
              <a:t>|--__init.py</a:t>
            </a:r>
          </a:p>
          <a:p>
            <a:r>
              <a:rPr lang="en-US" altLang="zh-CN" sz="2400" b="1" dirty="0"/>
              <a:t>| 	</a:t>
            </a:r>
            <a:r>
              <a:rPr lang="en-US" altLang="zh-CN" sz="2400" dirty="0"/>
              <a:t>|--objdetapp.py</a:t>
            </a:r>
          </a:p>
          <a:p>
            <a:r>
              <a:rPr lang="en-US" altLang="zh-CN" sz="2400" b="1" dirty="0"/>
              <a:t>| 	</a:t>
            </a:r>
            <a:r>
              <a:rPr lang="ko-KR" altLang="en-US" sz="2400" b="1" dirty="0"/>
              <a:t>ㄴ</a:t>
            </a:r>
            <a:r>
              <a:rPr lang="en-US" altLang="ko-KR" sz="2400" b="1" dirty="0"/>
              <a:t>-</a:t>
            </a:r>
            <a:r>
              <a:rPr lang="en-US" altLang="zh-CN" sz="2400" b="1" dirty="0"/>
              <a:t>user_interface.py</a:t>
            </a:r>
            <a:endParaRPr lang="en-US" altLang="zh-CN" sz="2400" dirty="0"/>
          </a:p>
          <a:p>
            <a:r>
              <a:rPr lang="en-US" altLang="zh-CN" sz="2800" b="1" dirty="0"/>
              <a:t>|--README.md</a:t>
            </a:r>
            <a:endParaRPr lang="en-US" altLang="zh-CN" sz="2800" dirty="0"/>
          </a:p>
          <a:p>
            <a:r>
              <a:rPr lang="en-US" altLang="zh-CN" sz="2800" b="1" dirty="0"/>
              <a:t>|--LICENSE</a:t>
            </a:r>
            <a:endParaRPr lang="en-US" altLang="zh-CN" sz="2800" dirty="0"/>
          </a:p>
          <a:p>
            <a:r>
              <a:rPr lang="ko-KR" altLang="en-US" sz="2800" b="1" dirty="0"/>
              <a:t>ㄴ</a:t>
            </a:r>
            <a:r>
              <a:rPr lang="en-US" altLang="ko-KR" sz="2800" b="1" dirty="0"/>
              <a:t>-</a:t>
            </a:r>
            <a:r>
              <a:rPr lang="en-US" altLang="zh-CN" sz="2800" b="1" dirty="0"/>
              <a:t>setup.py</a:t>
            </a:r>
            <a:endParaRPr lang="en-US" altLang="zh-CN" sz="2800" dirty="0"/>
          </a:p>
          <a:p>
            <a:br>
              <a:rPr lang="en-US" altLang="zh-CN" dirty="0"/>
            </a:br>
            <a:endParaRPr sz="2400" i="0" u="none" strike="noStrike" cap="none" dirty="0">
              <a:solidFill>
                <a:srgbClr val="000000"/>
              </a:solidFill>
              <a:latin typeface="Helvetica Neue"/>
              <a:ea typeface="Helvetica Neue"/>
              <a:cs typeface="Helvetica Neue"/>
              <a:sym typeface="Helvetica Neue"/>
            </a:endParaRPr>
          </a:p>
          <a:p>
            <a:pPr marL="0" marR="0" lvl="0" indent="-152400" rtl="0">
              <a:lnSpc>
                <a:spcPct val="100000"/>
              </a:lnSpc>
              <a:spcBef>
                <a:spcPts val="0"/>
              </a:spcBef>
              <a:spcAft>
                <a:spcPts val="0"/>
              </a:spcAft>
              <a:buClr>
                <a:srgbClr val="000000"/>
              </a:buClr>
              <a:buSzPts val="2400"/>
              <a:buFont typeface="Helvetica Neue"/>
              <a:buNone/>
            </a:pPr>
            <a:r>
              <a:rPr lang="en-US" sz="2400" i="0" u="none" strike="noStrike" cap="none" dirty="0">
                <a:solidFill>
                  <a:srgbClr val="000000"/>
                </a:solidFill>
                <a:latin typeface="Helvetica Neue"/>
                <a:ea typeface="Helvetica Neue"/>
                <a:cs typeface="Helvetica Neue"/>
                <a:sym typeface="Helvetica Neue"/>
              </a:rPr>
              <a:t>  </a:t>
            </a:r>
          </a:p>
        </p:txBody>
      </p:sp>
      <p:pic>
        <p:nvPicPr>
          <p:cNvPr id="10" name="Shape 109" descr="屏幕快照 2017-12-06 20.48.27.png">
            <a:extLst>
              <a:ext uri="{FF2B5EF4-FFF2-40B4-BE49-F238E27FC236}">
                <a16:creationId xmlns:a16="http://schemas.microsoft.com/office/drawing/2014/main" id="{6C6D9F14-3D8D-4EBE-9DAD-26C1AA619ADE}"/>
              </a:ext>
            </a:extLst>
          </p:cNvPr>
          <p:cNvPicPr preferRelativeResize="0"/>
          <p:nvPr/>
        </p:nvPicPr>
        <p:blipFill rotWithShape="1">
          <a:blip r:embed="rId4">
            <a:alphaModFix/>
          </a:blip>
          <a:srcRect/>
          <a:stretch/>
        </p:blipFill>
        <p:spPr>
          <a:xfrm>
            <a:off x="2710392" y="2977050"/>
            <a:ext cx="1076135" cy="6285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5" grpId="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1099</Words>
  <Application>Microsoft Office PowerPoint</Application>
  <PresentationFormat>自定义</PresentationFormat>
  <Paragraphs>134</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Times New Roman</vt:lpstr>
      <vt:lpstr>宋体</vt:lpstr>
      <vt:lpstr>Helvetica Neue</vt:lpstr>
      <vt:lpstr>Arial</vt:lpstr>
      <vt:lpstr>Helvetica Neue Light</vt:lpstr>
      <vt:lpstr>White</vt:lpstr>
      <vt:lpstr>Office 主题​​</vt:lpstr>
      <vt:lpstr>OBJECT               D ETECTION</vt:lpstr>
      <vt:lpstr>BACKGROUND</vt:lpstr>
      <vt:lpstr>DATA</vt:lpstr>
      <vt:lpstr>TRAINING DATA-EXAMPLE</vt:lpstr>
      <vt:lpstr>USE CASE1: Self-driving detection</vt:lpstr>
      <vt:lpstr>USE CASE2: Compare different algorithm</vt:lpstr>
      <vt:lpstr>DEMO</vt:lpstr>
      <vt:lpstr>COMPONENT DESIGN</vt:lpstr>
      <vt:lpstr>PowerPoint 演示文稿</vt:lpstr>
      <vt:lpstr>LESSON LEARNED</vt:lpstr>
      <vt:lpstr>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 ETECTION</dc:title>
  <cp:lastModifiedBy>Tianqi Li</cp:lastModifiedBy>
  <cp:revision>20</cp:revision>
  <dcterms:modified xsi:type="dcterms:W3CDTF">2017-12-13T01:40:47Z</dcterms:modified>
</cp:coreProperties>
</file>