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6"/>
  </p:notesMasterIdLst>
  <p:handoutMasterIdLst>
    <p:handoutMasterId r:id="rId27"/>
  </p:handoutMasterIdLst>
  <p:sldIdLst>
    <p:sldId id="480" r:id="rId2"/>
    <p:sldId id="451" r:id="rId3"/>
    <p:sldId id="468" r:id="rId4"/>
    <p:sldId id="469" r:id="rId5"/>
    <p:sldId id="478" r:id="rId6"/>
    <p:sldId id="479" r:id="rId7"/>
    <p:sldId id="455" r:id="rId8"/>
    <p:sldId id="456" r:id="rId9"/>
    <p:sldId id="485" r:id="rId10"/>
    <p:sldId id="486" r:id="rId11"/>
    <p:sldId id="487" r:id="rId12"/>
    <p:sldId id="458" r:id="rId13"/>
    <p:sldId id="466" r:id="rId14"/>
    <p:sldId id="489" r:id="rId15"/>
    <p:sldId id="470" r:id="rId16"/>
    <p:sldId id="481" r:id="rId17"/>
    <p:sldId id="472" r:id="rId18"/>
    <p:sldId id="488" r:id="rId19"/>
    <p:sldId id="465" r:id="rId20"/>
    <p:sldId id="467" r:id="rId21"/>
    <p:sldId id="474" r:id="rId22"/>
    <p:sldId id="475" r:id="rId23"/>
    <p:sldId id="476" r:id="rId24"/>
    <p:sldId id="477" r:id="rId25"/>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A7FF"/>
    <a:srgbClr val="3B18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50"/>
    <p:restoredTop sz="94634"/>
  </p:normalViewPr>
  <p:slideViewPr>
    <p:cSldViewPr snapToObjects="1">
      <p:cViewPr>
        <p:scale>
          <a:sx n="103" d="100"/>
          <a:sy n="103" d="100"/>
        </p:scale>
        <p:origin x="320" y="144"/>
      </p:cViewPr>
      <p:guideLst>
        <p:guide orient="horz" pos="2160"/>
        <p:guide pos="2880"/>
      </p:guideLst>
    </p:cSldViewPr>
  </p:slideViewPr>
  <p:outlineViewPr>
    <p:cViewPr>
      <p:scale>
        <a:sx n="33" d="100"/>
        <a:sy n="33" d="100"/>
      </p:scale>
      <p:origin x="336" y="52101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46A7ECE7-C271-5542-83AA-B8CFA5CE605B}" type="datetimeFigureOut">
              <a:rPr lang="en-US" altLang="x-none"/>
              <a:pPr>
                <a:defRPr/>
              </a:pPr>
              <a:t>4/10/18</a:t>
            </a:fld>
            <a:endParaRPr lang="en-US" altLang="x-none"/>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74F6918-EDAF-484B-95AA-AF8CA3BE3CEF}"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1A143ECA-69B7-0B4D-AA83-77B090D1BC21}" type="datetimeFigureOut">
              <a:rPr lang="en-US" altLang="x-none"/>
              <a:pPr>
                <a:defRPr/>
              </a:pPr>
              <a:t>4/10/18</a:t>
            </a:fld>
            <a:endParaRPr lang="en-US" altLang="x-non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13B3B690-F829-E14B-A8E7-82177BDAE7D9}"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3432CBAF-52A4-D347-BB77-122443E2BD6D}" type="slidenum">
              <a:rPr lang="en-US" altLang="x-none">
                <a:latin typeface="Arial" charset="0"/>
              </a:rPr>
              <a:pPr>
                <a:spcBef>
                  <a:spcPct val="0"/>
                </a:spcBef>
              </a:pPr>
              <a:t>1</a:t>
            </a:fld>
            <a:endParaRPr lang="en-US" altLang="x-none">
              <a:latin typeface="Arial" charset="0"/>
            </a:endParaRPr>
          </a:p>
        </p:txBody>
      </p:sp>
      <p:sp>
        <p:nvSpPr>
          <p:cNvPr id="16387" name="Text Box 1"/>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45058" name="Text Box 2"/>
          <p:cNvSpPr txBox="1">
            <a:spLocks noGrp="1" noChangeArrowheads="1"/>
          </p:cNvSpPr>
          <p:nvPr>
            <p:ph type="body" idx="1"/>
          </p:nvPr>
        </p:nvSpPr>
        <p:spPr>
          <a:ln/>
          <a:extLst>
            <a:ext uri="{AF507438-7753-43e0-B8FC-AC1667EBCBE1}"/>
          </a:extLst>
        </p:spPr>
        <p:txBody>
          <a:bodyPr wrap="none" anchor="ctr"/>
          <a:lstStyle/>
          <a:p>
            <a:pPr>
              <a:defRPr/>
            </a:pPr>
            <a:endParaRPr lang="en-US" smtClean="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639C28DC-98DC-8248-A185-FC4CBE6D2B96}" type="slidenum">
              <a:rPr lang="en-US" altLang="x-none">
                <a:latin typeface="Arial" charset="0"/>
              </a:rPr>
              <a:pPr>
                <a:spcBef>
                  <a:spcPct val="0"/>
                </a:spcBef>
              </a:pPr>
              <a:t>4</a:t>
            </a:fld>
            <a:endParaRPr lang="en-US" altLang="x-none">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rgbClr val="3B185A"/>
          </a:solidFill>
          <a:ln w="2222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p:cNvSpPr/>
          <p:nvPr userDrawn="1"/>
        </p:nvSpPr>
        <p:spPr>
          <a:xfrm>
            <a:off x="228600" y="254000"/>
            <a:ext cx="8686800" cy="6418263"/>
          </a:xfrm>
          <a:prstGeom prst="rect">
            <a:avLst/>
          </a:prstGeom>
          <a:noFill/>
          <a:ln w="22225" cap="flat" cmpd="sng" algn="ctr">
            <a:solidFill>
              <a:schemeClr val="bg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6" name="Rectangle 5"/>
          <p:cNvSpPr/>
          <p:nvPr userDrawn="1"/>
        </p:nvSpPr>
        <p:spPr>
          <a:xfrm>
            <a:off x="447675" y="152400"/>
            <a:ext cx="3314700" cy="215900"/>
          </a:xfrm>
          <a:prstGeom prst="rect">
            <a:avLst/>
          </a:prstGeom>
          <a:solidFill>
            <a:srgbClr val="3B185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7" name="Picture 9" descr="UW.Wordmark_ct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8475" y="152400"/>
            <a:ext cx="321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rapezoid 7"/>
          <p:cNvSpPr/>
          <p:nvPr userDrawn="1"/>
        </p:nvSpPr>
        <p:spPr>
          <a:xfrm flipV="1">
            <a:off x="8167688" y="6348413"/>
            <a:ext cx="585787" cy="396875"/>
          </a:xfrm>
          <a:prstGeom prst="trapezoid">
            <a:avLst/>
          </a:prstGeom>
          <a:solidFill>
            <a:srgbClr val="3B185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9" name="Picture 11"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69275" y="6348413"/>
            <a:ext cx="593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752600"/>
            <a:ext cx="7772400" cy="1470025"/>
          </a:xfrm>
          <a:prstGeom prst="rect">
            <a:avLst/>
          </a:prstGeom>
        </p:spPr>
        <p:txBody>
          <a:bodyPr/>
          <a:lstStyle>
            <a:lvl1pPr>
              <a:defRPr>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508375"/>
            <a:ext cx="6400800" cy="1752600"/>
          </a:xfrm>
          <a:prstGeom prst="rect">
            <a:avLst/>
          </a:prstGeom>
        </p:spPr>
        <p:txBody>
          <a:bodyPr/>
          <a:lstStyle>
            <a:lvl1pPr marL="0" indent="0" algn="ctr">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10" name="Date Placeholder 3"/>
          <p:cNvSpPr>
            <a:spLocks noGrp="1"/>
          </p:cNvSpPr>
          <p:nvPr>
            <p:ph type="dt" sz="half" idx="10"/>
          </p:nvPr>
        </p:nvSpPr>
        <p:spPr>
          <a:xfrm>
            <a:off x="447675" y="5943600"/>
            <a:ext cx="2133600" cy="365125"/>
          </a:xfrm>
          <a:prstGeom prst="rect">
            <a:avLst/>
          </a:prstGeom>
        </p:spPr>
        <p:txBody>
          <a:bodyPr/>
          <a:lstStyle>
            <a:lvl1pPr eaLnBrk="1" hangingPunct="1">
              <a:defRPr>
                <a:solidFill>
                  <a:srgbClr val="FFFFFF"/>
                </a:solidFill>
                <a:ea typeface="ＭＳ Ｐゴシック" charset="0"/>
                <a:cs typeface="ＭＳ Ｐゴシック" charset="0"/>
              </a:defRPr>
            </a:lvl1pPr>
          </a:lstStyle>
          <a:p>
            <a:pPr>
              <a:defRPr/>
            </a:pPr>
            <a:endParaRPr lang="en-US"/>
          </a:p>
        </p:txBody>
      </p:sp>
      <p:sp>
        <p:nvSpPr>
          <p:cNvPr id="11" name="Footer Placeholder 4"/>
          <p:cNvSpPr>
            <a:spLocks noGrp="1"/>
          </p:cNvSpPr>
          <p:nvPr>
            <p:ph type="ftr" sz="quarter" idx="11"/>
          </p:nvPr>
        </p:nvSpPr>
        <p:spPr>
          <a:xfrm>
            <a:off x="3114675" y="5943600"/>
            <a:ext cx="2895600" cy="365125"/>
          </a:xfrm>
        </p:spPr>
        <p:txBody>
          <a:bodyPr/>
          <a:lstStyle>
            <a:lvl1pPr>
              <a:defRPr>
                <a:solidFill>
                  <a:srgbClr val="FFFFFF"/>
                </a:solidFill>
              </a:defRPr>
            </a:lvl1pPr>
          </a:lstStyle>
          <a:p>
            <a:pPr>
              <a:defRPr/>
            </a:pPr>
            <a:r>
              <a:rPr lang="en-US"/>
              <a:t>Beck, Hellerstein &amp; VanderPlas, 2016</a:t>
            </a:r>
          </a:p>
        </p:txBody>
      </p:sp>
      <p:sp>
        <p:nvSpPr>
          <p:cNvPr id="12" name="Slide Number Placeholder 5"/>
          <p:cNvSpPr>
            <a:spLocks noGrp="1"/>
          </p:cNvSpPr>
          <p:nvPr>
            <p:ph type="sldNum" sz="quarter" idx="12"/>
          </p:nvPr>
        </p:nvSpPr>
        <p:spPr>
          <a:xfrm>
            <a:off x="6543675" y="5943600"/>
            <a:ext cx="2133600" cy="365125"/>
          </a:xfrm>
        </p:spPr>
        <p:txBody>
          <a:bodyPr/>
          <a:lstStyle>
            <a:lvl1pPr>
              <a:defRPr smtClean="0">
                <a:solidFill>
                  <a:srgbClr val="FFFFFF"/>
                </a:solidFill>
              </a:defRPr>
            </a:lvl1pPr>
          </a:lstStyle>
          <a:p>
            <a:pPr>
              <a:defRPr/>
            </a:pPr>
            <a:fld id="{AF40DCE9-2416-6E4A-8967-D6E28B1BF366}" type="slidenum">
              <a:rPr lang="en-US" altLang="x-none"/>
              <a:pPr>
                <a:defRPr/>
              </a:pPr>
              <a:t>‹#›</a:t>
            </a:fld>
            <a:endParaRPr lang="en-US" altLang="x-none"/>
          </a:p>
        </p:txBody>
      </p:sp>
    </p:spTree>
    <p:extLst>
      <p:ext uri="{BB962C8B-B14F-4D97-AF65-F5344CB8AC3E}">
        <p14:creationId xmlns:p14="http://schemas.microsoft.com/office/powerpoint/2010/main" val="1669789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371600"/>
            <a:ext cx="8229600" cy="45720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47675" y="6096000"/>
            <a:ext cx="2133600" cy="365125"/>
          </a:xfrm>
          <a:prstGeom prst="rect">
            <a:avLst/>
          </a:prstGeom>
        </p:spPr>
        <p:txBody>
          <a:bodyPr/>
          <a:lstStyle>
            <a:lvl1pPr eaLnBrk="1" hangingPunct="1">
              <a:defRPr>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Beck, Hellerstein &amp; VanderPlas, 2016</a:t>
            </a:r>
          </a:p>
        </p:txBody>
      </p:sp>
      <p:sp>
        <p:nvSpPr>
          <p:cNvPr id="6" name="Slide Number Placeholder 5"/>
          <p:cNvSpPr>
            <a:spLocks noGrp="1"/>
          </p:cNvSpPr>
          <p:nvPr>
            <p:ph type="sldNum" sz="quarter" idx="12"/>
          </p:nvPr>
        </p:nvSpPr>
        <p:spPr>
          <a:xfrm>
            <a:off x="6543675" y="6096000"/>
            <a:ext cx="2133600" cy="365125"/>
          </a:xfrm>
        </p:spPr>
        <p:txBody>
          <a:bodyPr/>
          <a:lstStyle>
            <a:lvl1pPr>
              <a:defRPr smtClean="0"/>
            </a:lvl1pPr>
          </a:lstStyle>
          <a:p>
            <a:pPr>
              <a:defRPr/>
            </a:pPr>
            <a:fld id="{89ACA8A9-F840-0D4D-B05A-1EC55430293C}" type="slidenum">
              <a:rPr lang="en-US" altLang="x-none"/>
              <a:pPr>
                <a:defRPr/>
              </a:pPr>
              <a:t>‹#›</a:t>
            </a:fld>
            <a:endParaRPr lang="en-US" altLang="x-none"/>
          </a:p>
        </p:txBody>
      </p:sp>
    </p:spTree>
    <p:extLst>
      <p:ext uri="{BB962C8B-B14F-4D97-AF65-F5344CB8AC3E}">
        <p14:creationId xmlns:p14="http://schemas.microsoft.com/office/powerpoint/2010/main" val="926667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1"/>
            <a:ext cx="2057400" cy="541020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33400"/>
            <a:ext cx="6019800" cy="5410201"/>
          </a:xfrm>
          <a:prstGeom prst="rect">
            <a:avLst/>
          </a:prstGeo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47675" y="6096000"/>
            <a:ext cx="2133600" cy="365125"/>
          </a:xfrm>
          <a:prstGeom prst="rect">
            <a:avLst/>
          </a:prstGeom>
        </p:spPr>
        <p:txBody>
          <a:bodyPr/>
          <a:lstStyle>
            <a:lvl1pPr eaLnBrk="1" hangingPunct="1">
              <a:defRPr>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Beck, Hellerstein &amp; VanderPlas, 2016</a:t>
            </a:r>
          </a:p>
        </p:txBody>
      </p:sp>
      <p:sp>
        <p:nvSpPr>
          <p:cNvPr id="6" name="Slide Number Placeholder 5"/>
          <p:cNvSpPr>
            <a:spLocks noGrp="1"/>
          </p:cNvSpPr>
          <p:nvPr>
            <p:ph type="sldNum" sz="quarter" idx="12"/>
          </p:nvPr>
        </p:nvSpPr>
        <p:spPr>
          <a:xfrm>
            <a:off x="6543675" y="6096000"/>
            <a:ext cx="2133600" cy="365125"/>
          </a:xfrm>
        </p:spPr>
        <p:txBody>
          <a:bodyPr/>
          <a:lstStyle>
            <a:lvl1pPr>
              <a:defRPr smtClean="0"/>
            </a:lvl1pPr>
          </a:lstStyle>
          <a:p>
            <a:pPr>
              <a:defRPr/>
            </a:pPr>
            <a:fld id="{914AE539-4AF2-B649-A7DF-3B1BFACB50DB}" type="slidenum">
              <a:rPr lang="en-US" altLang="x-none"/>
              <a:pPr>
                <a:defRPr/>
              </a:pPr>
              <a:t>‹#›</a:t>
            </a:fld>
            <a:endParaRPr lang="en-US" altLang="x-none"/>
          </a:p>
        </p:txBody>
      </p:sp>
    </p:spTree>
    <p:extLst>
      <p:ext uri="{BB962C8B-B14F-4D97-AF65-F5344CB8AC3E}">
        <p14:creationId xmlns:p14="http://schemas.microsoft.com/office/powerpoint/2010/main" val="954071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userDrawn="1"/>
        </p:nvSpPr>
        <p:spPr>
          <a:xfrm>
            <a:off x="447675" y="152400"/>
            <a:ext cx="3314700" cy="215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5" name="Picture 8" descr="UW.Wordmark_ct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8475" y="152400"/>
            <a:ext cx="321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p:cNvGrpSpPr>
            <a:grpSpLocks noChangeAspect="1"/>
          </p:cNvGrpSpPr>
          <p:nvPr userDrawn="1"/>
        </p:nvGrpSpPr>
        <p:grpSpPr bwMode="auto">
          <a:xfrm>
            <a:off x="8167688" y="6348413"/>
            <a:ext cx="595312" cy="400050"/>
            <a:chOff x="8045450" y="6222997"/>
            <a:chExt cx="745067" cy="500464"/>
          </a:xfrm>
        </p:grpSpPr>
        <p:sp>
          <p:nvSpPr>
            <p:cNvPr id="7" name="Trapezoid 6"/>
            <p:cNvSpPr/>
            <p:nvPr userDrawn="1"/>
          </p:nvSpPr>
          <p:spPr>
            <a:xfrm flipV="1">
              <a:off x="8045450" y="6222997"/>
              <a:ext cx="733146" cy="494505"/>
            </a:xfrm>
            <a:prstGeom prst="trapezoid">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8" name="Picture 7" descr="UW_W-Logo_RGB.png"/>
            <p:cNvPicPr>
              <a:picLocks noChangeAspect="1"/>
            </p:cNvPicPr>
            <p:nvPr userDrawn="1"/>
          </p:nvPicPr>
          <p:blipFill>
            <a:blip r:embed="rId3"/>
            <a:stretch>
              <a:fillRect/>
            </a:stretch>
          </p:blipFill>
          <p:spPr>
            <a:xfrm>
              <a:off x="8047567" y="6223002"/>
              <a:ext cx="742950" cy="500459"/>
            </a:xfrm>
            <a:prstGeom prst="rect">
              <a:avLst/>
            </a:prstGeom>
            <a:ln>
              <a:noFill/>
            </a:ln>
            <a:effectLst>
              <a:glow rad="38100">
                <a:schemeClr val="bg1"/>
              </a:glow>
            </a:effectLst>
          </p:spPr>
        </p:pic>
      </p:grpSp>
      <p:sp>
        <p:nvSpPr>
          <p:cNvPr id="2" name="Title 1"/>
          <p:cNvSpPr>
            <a:spLocks noGrp="1"/>
          </p:cNvSpPr>
          <p:nvPr>
            <p:ph type="title"/>
          </p:nvPr>
        </p:nvSpPr>
        <p:spPr>
          <a:xfrm>
            <a:off x="457200" y="381000"/>
            <a:ext cx="8229600" cy="838200"/>
          </a:xfrm>
          <a:prstGeom prst="rect">
            <a:avLst/>
          </a:prstGeom>
        </p:spPr>
        <p:txBody>
          <a:bodyPr/>
          <a:lstStyle>
            <a:lvl1pPr>
              <a:defRPr sz="3600" b="1"/>
            </a:lvl1pPr>
          </a:lstStyle>
          <a:p>
            <a:r>
              <a:rPr lang="en-US" dirty="0" smtClean="0"/>
              <a:t>Click to edit Master title style</a:t>
            </a:r>
            <a:endParaRPr lang="en-US" dirty="0"/>
          </a:p>
        </p:txBody>
      </p:sp>
      <p:sp>
        <p:nvSpPr>
          <p:cNvPr id="13" name="Content Placeholder 2"/>
          <p:cNvSpPr>
            <a:spLocks noGrp="1"/>
          </p:cNvSpPr>
          <p:nvPr>
            <p:ph idx="1"/>
          </p:nvPr>
        </p:nvSpPr>
        <p:spPr>
          <a:xfrm>
            <a:off x="457200" y="1371599"/>
            <a:ext cx="8229600" cy="4572001"/>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4"/>
          <p:cNvSpPr>
            <a:spLocks noGrp="1"/>
          </p:cNvSpPr>
          <p:nvPr>
            <p:ph type="ftr" sz="quarter" idx="10"/>
          </p:nvPr>
        </p:nvSpPr>
        <p:spPr/>
        <p:txBody>
          <a:bodyPr/>
          <a:lstStyle>
            <a:lvl1pPr>
              <a:defRPr/>
            </a:lvl1pPr>
          </a:lstStyle>
          <a:p>
            <a:pPr>
              <a:defRPr/>
            </a:pPr>
            <a:r>
              <a:rPr lang="en-US"/>
              <a:t>Beck, Hellerstein &amp; VanderPlas, 2016</a:t>
            </a:r>
          </a:p>
        </p:txBody>
      </p:sp>
      <p:sp>
        <p:nvSpPr>
          <p:cNvPr id="10" name="Slide Number Placeholder 5"/>
          <p:cNvSpPr>
            <a:spLocks noGrp="1"/>
          </p:cNvSpPr>
          <p:nvPr>
            <p:ph type="sldNum" sz="quarter" idx="11"/>
          </p:nvPr>
        </p:nvSpPr>
        <p:spPr/>
        <p:txBody>
          <a:bodyPr/>
          <a:lstStyle>
            <a:lvl1pPr>
              <a:defRPr smtClean="0"/>
            </a:lvl1pPr>
          </a:lstStyle>
          <a:p>
            <a:pPr>
              <a:defRPr/>
            </a:pPr>
            <a:fld id="{ECD8E6AC-50BD-3148-84B9-B6838B6AF429}" type="slidenum">
              <a:rPr lang="en-US" altLang="x-none"/>
              <a:pPr>
                <a:defRPr/>
              </a:pPr>
              <a:t>‹#›</a:t>
            </a:fld>
            <a:endParaRPr lang="en-US" altLang="x-none"/>
          </a:p>
        </p:txBody>
      </p:sp>
    </p:spTree>
    <p:extLst>
      <p:ext uri="{BB962C8B-B14F-4D97-AF65-F5344CB8AC3E}">
        <p14:creationId xmlns:p14="http://schemas.microsoft.com/office/powerpoint/2010/main" val="833491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1"/>
          <p:cNvSpPr>
            <a:spLocks noGrp="1"/>
          </p:cNvSpPr>
          <p:nvPr>
            <p:ph type="title"/>
          </p:nvPr>
        </p:nvSpPr>
        <p:spPr>
          <a:xfrm>
            <a:off x="457200" y="381000"/>
            <a:ext cx="8229600" cy="838200"/>
          </a:xfrm>
          <a:prstGeom prst="rect">
            <a:avLst/>
          </a:prstGeom>
        </p:spPr>
        <p:txBody>
          <a:bodyPr/>
          <a:lstStyle>
            <a:lvl1pPr>
              <a:defRPr sz="3600" b="1"/>
            </a:lvl1pPr>
          </a:lstStyle>
          <a:p>
            <a:r>
              <a:rPr lang="en-US" dirty="0" smtClean="0"/>
              <a:t>Click to edit Master title style</a:t>
            </a:r>
            <a:endParaRPr lang="en-US" dirty="0"/>
          </a:p>
        </p:txBody>
      </p:sp>
      <p:sp>
        <p:nvSpPr>
          <p:cNvPr id="3" name="Footer Placeholder 4"/>
          <p:cNvSpPr>
            <a:spLocks noGrp="1"/>
          </p:cNvSpPr>
          <p:nvPr>
            <p:ph type="ftr" sz="quarter" idx="10"/>
          </p:nvPr>
        </p:nvSpPr>
        <p:spPr/>
        <p:txBody>
          <a:bodyPr/>
          <a:lstStyle>
            <a:lvl1pPr>
              <a:defRPr/>
            </a:lvl1pPr>
          </a:lstStyle>
          <a:p>
            <a:pPr>
              <a:defRPr/>
            </a:pPr>
            <a:r>
              <a:rPr lang="en-US"/>
              <a:t>Beck, Hellerstein &amp; VanderPlas, 2016</a:t>
            </a:r>
          </a:p>
        </p:txBody>
      </p:sp>
      <p:sp>
        <p:nvSpPr>
          <p:cNvPr id="4" name="Slide Number Placeholder 5"/>
          <p:cNvSpPr>
            <a:spLocks noGrp="1"/>
          </p:cNvSpPr>
          <p:nvPr>
            <p:ph type="sldNum" sz="quarter" idx="11"/>
          </p:nvPr>
        </p:nvSpPr>
        <p:spPr>
          <a:xfrm>
            <a:off x="6553200" y="6264275"/>
            <a:ext cx="1600200" cy="365125"/>
          </a:xfrm>
        </p:spPr>
        <p:txBody>
          <a:bodyPr/>
          <a:lstStyle>
            <a:lvl1pPr>
              <a:defRPr smtClean="0"/>
            </a:lvl1pPr>
          </a:lstStyle>
          <a:p>
            <a:pPr>
              <a:defRPr/>
            </a:pPr>
            <a:fld id="{BEF8FCD7-3B62-134F-ABB0-2B6B1EB8B8B1}" type="slidenum">
              <a:rPr lang="en-US" altLang="x-none"/>
              <a:pPr>
                <a:defRPr/>
              </a:pPr>
              <a:t>‹#›</a:t>
            </a:fld>
            <a:endParaRPr lang="en-US" altLang="x-none"/>
          </a:p>
        </p:txBody>
      </p:sp>
    </p:spTree>
    <p:extLst>
      <p:ext uri="{BB962C8B-B14F-4D97-AF65-F5344CB8AC3E}">
        <p14:creationId xmlns:p14="http://schemas.microsoft.com/office/powerpoint/2010/main" val="452970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648200" y="13716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57200" y="13716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itle 1"/>
          <p:cNvSpPr>
            <a:spLocks noGrp="1"/>
          </p:cNvSpPr>
          <p:nvPr>
            <p:ph type="title"/>
          </p:nvPr>
        </p:nvSpPr>
        <p:spPr>
          <a:xfrm>
            <a:off x="457200" y="381000"/>
            <a:ext cx="8229600" cy="838200"/>
          </a:xfrm>
          <a:prstGeom prst="rect">
            <a:avLst/>
          </a:prstGeom>
        </p:spPr>
        <p:txBody>
          <a:bodyPr/>
          <a:lstStyle>
            <a:lvl1pPr>
              <a:defRPr sz="3600"/>
            </a:lvl1pPr>
          </a:lstStyle>
          <a:p>
            <a:r>
              <a:rPr lang="en-US" dirty="0" smtClean="0"/>
              <a:t>Click to edit Master title style</a:t>
            </a:r>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a:t>Beck, Hellerstein &amp; VanderPlas, 2016</a:t>
            </a:r>
          </a:p>
        </p:txBody>
      </p:sp>
      <p:sp>
        <p:nvSpPr>
          <p:cNvPr id="6" name="Slide Number Placeholder 5"/>
          <p:cNvSpPr>
            <a:spLocks noGrp="1"/>
          </p:cNvSpPr>
          <p:nvPr>
            <p:ph type="sldNum" sz="quarter" idx="15"/>
          </p:nvPr>
        </p:nvSpPr>
        <p:spPr>
          <a:xfrm>
            <a:off x="6096000" y="6264275"/>
            <a:ext cx="2133600" cy="365125"/>
          </a:xfrm>
        </p:spPr>
        <p:txBody>
          <a:bodyPr/>
          <a:lstStyle>
            <a:lvl1pPr>
              <a:defRPr smtClean="0"/>
            </a:lvl1pPr>
          </a:lstStyle>
          <a:p>
            <a:pPr>
              <a:defRPr/>
            </a:pPr>
            <a:fld id="{3E9A2027-AD98-A04C-805A-0668A6C44FFE}" type="slidenum">
              <a:rPr lang="en-US" altLang="x-none"/>
              <a:pPr>
                <a:defRPr/>
              </a:pPr>
              <a:t>‹#›</a:t>
            </a:fld>
            <a:endParaRPr lang="en-US" altLang="x-none"/>
          </a:p>
        </p:txBody>
      </p:sp>
    </p:spTree>
    <p:extLst>
      <p:ext uri="{BB962C8B-B14F-4D97-AF65-F5344CB8AC3E}">
        <p14:creationId xmlns:p14="http://schemas.microsoft.com/office/powerpoint/2010/main" val="249631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10"/>
          </p:nvPr>
        </p:nvSpPr>
        <p:spPr/>
        <p:txBody>
          <a:bodyPr/>
          <a:lstStyle>
            <a:lvl1pPr>
              <a:defRPr/>
            </a:lvl1pPr>
          </a:lstStyle>
          <a:p>
            <a:pPr>
              <a:defRPr/>
            </a:pPr>
            <a:r>
              <a:rPr lang="en-US"/>
              <a:t>Beck, Hellerstein &amp; VanderPlas, 2016</a:t>
            </a:r>
          </a:p>
        </p:txBody>
      </p:sp>
      <p:sp>
        <p:nvSpPr>
          <p:cNvPr id="8" name="Slide Number Placeholder 5"/>
          <p:cNvSpPr>
            <a:spLocks noGrp="1"/>
          </p:cNvSpPr>
          <p:nvPr>
            <p:ph type="sldNum" sz="quarter" idx="11"/>
          </p:nvPr>
        </p:nvSpPr>
        <p:spPr>
          <a:xfrm>
            <a:off x="6172200" y="6264275"/>
            <a:ext cx="1905000" cy="365125"/>
          </a:xfrm>
        </p:spPr>
        <p:txBody>
          <a:bodyPr/>
          <a:lstStyle>
            <a:lvl1pPr>
              <a:defRPr smtClean="0"/>
            </a:lvl1pPr>
          </a:lstStyle>
          <a:p>
            <a:pPr>
              <a:defRPr/>
            </a:pPr>
            <a:fld id="{AABC2B10-7B3A-9749-A7EC-49F7316C1E53}" type="slidenum">
              <a:rPr lang="en-US" altLang="x-none"/>
              <a:pPr>
                <a:defRPr/>
              </a:pPr>
              <a:t>‹#›</a:t>
            </a:fld>
            <a:endParaRPr lang="en-US" altLang="x-none"/>
          </a:p>
        </p:txBody>
      </p:sp>
    </p:spTree>
    <p:extLst>
      <p:ext uri="{BB962C8B-B14F-4D97-AF65-F5344CB8AC3E}">
        <p14:creationId xmlns:p14="http://schemas.microsoft.com/office/powerpoint/2010/main" val="1518318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a:prstGeom prst="rect">
            <a:avLst/>
          </a:prstGeom>
        </p:spPr>
        <p:txBody>
          <a:bodyPr/>
          <a:lstStyle>
            <a:lvl1pPr>
              <a:defRPr b="1"/>
            </a:lvl1pPr>
          </a:lstStyle>
          <a:p>
            <a:r>
              <a:rPr lang="en-US" smtClean="0"/>
              <a:t>Click to edit Master title style</a:t>
            </a:r>
            <a:endParaRPr lang="en-US"/>
          </a:p>
        </p:txBody>
      </p:sp>
      <p:sp>
        <p:nvSpPr>
          <p:cNvPr id="3" name="Footer Placeholder 4"/>
          <p:cNvSpPr>
            <a:spLocks noGrp="1"/>
          </p:cNvSpPr>
          <p:nvPr>
            <p:ph type="ftr" sz="quarter" idx="10"/>
          </p:nvPr>
        </p:nvSpPr>
        <p:spPr/>
        <p:txBody>
          <a:bodyPr/>
          <a:lstStyle>
            <a:lvl1pPr>
              <a:defRPr/>
            </a:lvl1pPr>
          </a:lstStyle>
          <a:p>
            <a:pPr>
              <a:defRPr/>
            </a:pPr>
            <a:r>
              <a:rPr lang="en-US"/>
              <a:t>Beck, Hellerstein &amp; VanderPlas, 2016</a:t>
            </a:r>
          </a:p>
        </p:txBody>
      </p:sp>
      <p:sp>
        <p:nvSpPr>
          <p:cNvPr id="4" name="Slide Number Placeholder 5"/>
          <p:cNvSpPr>
            <a:spLocks noGrp="1"/>
          </p:cNvSpPr>
          <p:nvPr>
            <p:ph type="sldNum" sz="quarter" idx="11"/>
          </p:nvPr>
        </p:nvSpPr>
        <p:spPr>
          <a:xfrm>
            <a:off x="6324600" y="6324600"/>
            <a:ext cx="1752600" cy="365125"/>
          </a:xfrm>
        </p:spPr>
        <p:txBody>
          <a:bodyPr/>
          <a:lstStyle>
            <a:lvl1pPr>
              <a:defRPr smtClean="0"/>
            </a:lvl1pPr>
          </a:lstStyle>
          <a:p>
            <a:pPr>
              <a:defRPr/>
            </a:pPr>
            <a:fld id="{75519FDA-B8A5-1646-A7F1-DF7415815640}" type="slidenum">
              <a:rPr lang="en-US" altLang="x-none"/>
              <a:pPr>
                <a:defRPr/>
              </a:pPr>
              <a:t>‹#›</a:t>
            </a:fld>
            <a:endParaRPr lang="en-US" altLang="x-none"/>
          </a:p>
        </p:txBody>
      </p:sp>
    </p:spTree>
    <p:extLst>
      <p:ext uri="{BB962C8B-B14F-4D97-AF65-F5344CB8AC3E}">
        <p14:creationId xmlns:p14="http://schemas.microsoft.com/office/powerpoint/2010/main" val="197611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a:t>Beck, Hellerstein &amp; VanderPlas, 2016</a:t>
            </a:r>
          </a:p>
        </p:txBody>
      </p:sp>
      <p:sp>
        <p:nvSpPr>
          <p:cNvPr id="3" name="Slide Number Placeholder 5"/>
          <p:cNvSpPr>
            <a:spLocks noGrp="1"/>
          </p:cNvSpPr>
          <p:nvPr>
            <p:ph type="sldNum" sz="quarter" idx="11"/>
          </p:nvPr>
        </p:nvSpPr>
        <p:spPr>
          <a:xfrm>
            <a:off x="6400800" y="6324600"/>
            <a:ext cx="1609725" cy="365125"/>
          </a:xfrm>
        </p:spPr>
        <p:txBody>
          <a:bodyPr/>
          <a:lstStyle>
            <a:lvl1pPr>
              <a:defRPr smtClean="0"/>
            </a:lvl1pPr>
          </a:lstStyle>
          <a:p>
            <a:pPr>
              <a:defRPr/>
            </a:pPr>
            <a:fld id="{01C8537F-1E0D-A74C-8C05-B821AB5605B8}" type="slidenum">
              <a:rPr lang="en-US" altLang="x-none"/>
              <a:pPr>
                <a:defRPr/>
              </a:pPr>
              <a:t>‹#›</a:t>
            </a:fld>
            <a:endParaRPr lang="en-US" altLang="x-none"/>
          </a:p>
        </p:txBody>
      </p:sp>
    </p:spTree>
    <p:extLst>
      <p:ext uri="{BB962C8B-B14F-4D97-AF65-F5344CB8AC3E}">
        <p14:creationId xmlns:p14="http://schemas.microsoft.com/office/powerpoint/2010/main" val="176922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3008313" cy="106680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533401"/>
            <a:ext cx="5111750" cy="54102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76400"/>
            <a:ext cx="3008313" cy="4267201"/>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47675" y="6096000"/>
            <a:ext cx="2133600" cy="365125"/>
          </a:xfrm>
          <a:prstGeom prst="rect">
            <a:avLst/>
          </a:prstGeom>
        </p:spPr>
        <p:txBody>
          <a:bodyPr/>
          <a:lstStyle>
            <a:lvl1pPr eaLnBrk="1" hangingPunct="1">
              <a:defRPr>
                <a:ea typeface="ＭＳ Ｐゴシック" charset="0"/>
                <a:cs typeface="ＭＳ Ｐゴシック" charset="0"/>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Beck, Hellerstein &amp; VanderPlas, 2016</a:t>
            </a:r>
          </a:p>
        </p:txBody>
      </p:sp>
      <p:sp>
        <p:nvSpPr>
          <p:cNvPr id="7" name="Slide Number Placeholder 5"/>
          <p:cNvSpPr>
            <a:spLocks noGrp="1"/>
          </p:cNvSpPr>
          <p:nvPr>
            <p:ph type="sldNum" sz="quarter" idx="12"/>
          </p:nvPr>
        </p:nvSpPr>
        <p:spPr>
          <a:xfrm>
            <a:off x="6543675" y="6096000"/>
            <a:ext cx="2133600" cy="365125"/>
          </a:xfrm>
        </p:spPr>
        <p:txBody>
          <a:bodyPr/>
          <a:lstStyle>
            <a:lvl1pPr>
              <a:defRPr smtClean="0"/>
            </a:lvl1pPr>
          </a:lstStyle>
          <a:p>
            <a:pPr>
              <a:defRPr/>
            </a:pPr>
            <a:fld id="{B0627BE7-CFF6-AC4F-B22A-8CA324877345}" type="slidenum">
              <a:rPr lang="en-US" altLang="x-none"/>
              <a:pPr>
                <a:defRPr/>
              </a:pPr>
              <a:t>‹#›</a:t>
            </a:fld>
            <a:endParaRPr lang="en-US" altLang="x-none"/>
          </a:p>
        </p:txBody>
      </p:sp>
    </p:spTree>
    <p:extLst>
      <p:ext uri="{BB962C8B-B14F-4D97-AF65-F5344CB8AC3E}">
        <p14:creationId xmlns:p14="http://schemas.microsoft.com/office/powerpoint/2010/main" val="1390016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82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3959225"/>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214938"/>
            <a:ext cx="5486400" cy="7286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47675" y="6096000"/>
            <a:ext cx="2133600" cy="365125"/>
          </a:xfrm>
          <a:prstGeom prst="rect">
            <a:avLst/>
          </a:prstGeom>
        </p:spPr>
        <p:txBody>
          <a:bodyPr/>
          <a:lstStyle>
            <a:lvl1pPr eaLnBrk="1" hangingPunct="1">
              <a:defRPr>
                <a:ea typeface="ＭＳ Ｐゴシック" charset="0"/>
                <a:cs typeface="ＭＳ Ｐゴシック" charset="0"/>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Beck, Hellerstein &amp; VanderPlas, 2016</a:t>
            </a:r>
          </a:p>
        </p:txBody>
      </p:sp>
      <p:sp>
        <p:nvSpPr>
          <p:cNvPr id="7" name="Slide Number Placeholder 5"/>
          <p:cNvSpPr>
            <a:spLocks noGrp="1"/>
          </p:cNvSpPr>
          <p:nvPr>
            <p:ph type="sldNum" sz="quarter" idx="12"/>
          </p:nvPr>
        </p:nvSpPr>
        <p:spPr>
          <a:xfrm>
            <a:off x="6543675" y="6096000"/>
            <a:ext cx="2133600" cy="365125"/>
          </a:xfrm>
        </p:spPr>
        <p:txBody>
          <a:bodyPr/>
          <a:lstStyle>
            <a:lvl1pPr>
              <a:defRPr smtClean="0"/>
            </a:lvl1pPr>
          </a:lstStyle>
          <a:p>
            <a:pPr>
              <a:defRPr/>
            </a:pPr>
            <a:fld id="{F630DBA0-21C8-B843-B2FD-83EF8DCAE680}" type="slidenum">
              <a:rPr lang="en-US" altLang="x-none"/>
              <a:pPr>
                <a:defRPr/>
              </a:pPr>
              <a:t>‹#›</a:t>
            </a:fld>
            <a:endParaRPr lang="en-US" altLang="x-none"/>
          </a:p>
        </p:txBody>
      </p:sp>
    </p:spTree>
    <p:extLst>
      <p:ext uri="{BB962C8B-B14F-4D97-AF65-F5344CB8AC3E}">
        <p14:creationId xmlns:p14="http://schemas.microsoft.com/office/powerpoint/2010/main" val="16857665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jpeg"/><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114675" y="6264275"/>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charset="0"/>
                <a:ea typeface="ＭＳ Ｐゴシック" charset="0"/>
                <a:cs typeface="ＭＳ Ｐゴシック" charset="0"/>
              </a:defRPr>
            </a:lvl1pPr>
          </a:lstStyle>
          <a:p>
            <a:pPr>
              <a:defRPr/>
            </a:pPr>
            <a:r>
              <a:rPr lang="en-US"/>
              <a:t>Beck, Hellerstein &amp; VanderPlas, 2016</a:t>
            </a:r>
          </a:p>
        </p:txBody>
      </p:sp>
      <p:grpSp>
        <p:nvGrpSpPr>
          <p:cNvPr id="1027" name="Group 19"/>
          <p:cNvGrpSpPr>
            <a:grpSpLocks noChangeAspect="1"/>
          </p:cNvGrpSpPr>
          <p:nvPr userDrawn="1"/>
        </p:nvGrpSpPr>
        <p:grpSpPr bwMode="auto">
          <a:xfrm>
            <a:off x="8167688" y="6348413"/>
            <a:ext cx="595312" cy="400050"/>
            <a:chOff x="8045450" y="6222997"/>
            <a:chExt cx="745067" cy="500464"/>
          </a:xfrm>
        </p:grpSpPr>
        <p:sp>
          <p:nvSpPr>
            <p:cNvPr id="9" name="Trapezoid 8"/>
            <p:cNvSpPr/>
            <p:nvPr userDrawn="1"/>
          </p:nvSpPr>
          <p:spPr>
            <a:xfrm flipV="1">
              <a:off x="8045450" y="6222997"/>
              <a:ext cx="733146" cy="494505"/>
            </a:xfrm>
            <a:prstGeom prst="trapezoid">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10" name="Picture 9" descr="UW_W-Logo_RGB.png"/>
            <p:cNvPicPr>
              <a:picLocks noChangeAspect="1"/>
            </p:cNvPicPr>
            <p:nvPr userDrawn="1"/>
          </p:nvPicPr>
          <p:blipFill>
            <a:blip r:embed="rId13"/>
            <a:stretch>
              <a:fillRect/>
            </a:stretch>
          </p:blipFill>
          <p:spPr>
            <a:xfrm>
              <a:off x="8047567" y="6223002"/>
              <a:ext cx="742950" cy="500459"/>
            </a:xfrm>
            <a:prstGeom prst="rect">
              <a:avLst/>
            </a:prstGeom>
            <a:ln>
              <a:noFill/>
            </a:ln>
            <a:effectLst>
              <a:glow rad="38100">
                <a:schemeClr val="bg1"/>
              </a:glow>
            </a:effectLst>
          </p:spPr>
        </p:pic>
      </p:grpSp>
      <p:sp>
        <p:nvSpPr>
          <p:cNvPr id="14" name="Rectangle 13"/>
          <p:cNvSpPr/>
          <p:nvPr userDrawn="1"/>
        </p:nvSpPr>
        <p:spPr>
          <a:xfrm>
            <a:off x="228600" y="254000"/>
            <a:ext cx="8686800" cy="6418263"/>
          </a:xfrm>
          <a:prstGeom prst="rect">
            <a:avLst/>
          </a:prstGeom>
          <a:noFill/>
          <a:ln w="22225" cap="flat" cmpd="sng" algn="ctr">
            <a:solidFill>
              <a:srgbClr val="3B185A"/>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1029" name="Picture 8" descr="UW.Wordmark_ctr.jp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98475" y="152400"/>
            <a:ext cx="321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2"/>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96863" y="5962650"/>
            <a:ext cx="998537"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5"/>
          <p:cNvSpPr>
            <a:spLocks noGrp="1"/>
          </p:cNvSpPr>
          <p:nvPr>
            <p:ph type="sldNum" sz="quarter" idx="4"/>
          </p:nvPr>
        </p:nvSpPr>
        <p:spPr>
          <a:xfrm>
            <a:off x="6543675" y="6248400"/>
            <a:ext cx="1381125"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CF8DF6CD-1B0C-5C41-863B-920F1C733FA2}"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sldLayoutIdLst>
    <p:sldLayoutId id="2147484462" r:id="rId1"/>
    <p:sldLayoutId id="2147484463" r:id="rId2"/>
    <p:sldLayoutId id="2147484464" r:id="rId3"/>
    <p:sldLayoutId id="2147484465" r:id="rId4"/>
    <p:sldLayoutId id="2147484466" r:id="rId5"/>
    <p:sldLayoutId id="2147484467" r:id="rId6"/>
    <p:sldLayoutId id="2147484468" r:id="rId7"/>
    <p:sldLayoutId id="2147484469" r:id="rId8"/>
    <p:sldLayoutId id="2147484470" r:id="rId9"/>
    <p:sldLayoutId id="2147484471" r:id="rId10"/>
    <p:sldLayoutId id="2147484472" r:id="rId11"/>
  </p:sldLayoutIdLst>
  <p:hf sldNum="0" hdr="0" dt="0"/>
  <p:txStyles>
    <p:titleStyle>
      <a:lvl1pPr algn="ctr" defTabSz="457200" rtl="0" eaLnBrk="0" fontAlgn="base" hangingPunct="0">
        <a:spcBef>
          <a:spcPct val="0"/>
        </a:spcBef>
        <a:spcAft>
          <a:spcPct val="0"/>
        </a:spcAft>
        <a:defRPr sz="3600" kern="1200">
          <a:solidFill>
            <a:schemeClr val="tx1"/>
          </a:solidFill>
          <a:latin typeface="+mj-lt"/>
          <a:ea typeface="ＭＳ Ｐゴシック" pitchFamily="-112" charset="-128"/>
          <a:cs typeface="ＭＳ Ｐゴシック" pitchFamily="-112" charset="-128"/>
        </a:defRPr>
      </a:lvl1pPr>
      <a:lvl2pPr algn="ctr" defTabSz="457200" rtl="0" eaLnBrk="0" fontAlgn="base" hangingPunct="0">
        <a:spcBef>
          <a:spcPct val="0"/>
        </a:spcBef>
        <a:spcAft>
          <a:spcPct val="0"/>
        </a:spcAft>
        <a:defRPr sz="3600">
          <a:solidFill>
            <a:schemeClr val="tx1"/>
          </a:solidFill>
          <a:latin typeface="Calibri" pitchFamily="-112" charset="0"/>
          <a:ea typeface="ＭＳ Ｐゴシック" pitchFamily="-112" charset="-128"/>
          <a:cs typeface="ＭＳ Ｐゴシック" pitchFamily="-112" charset="-128"/>
        </a:defRPr>
      </a:lvl2pPr>
      <a:lvl3pPr algn="ctr" defTabSz="457200" rtl="0" eaLnBrk="0" fontAlgn="base" hangingPunct="0">
        <a:spcBef>
          <a:spcPct val="0"/>
        </a:spcBef>
        <a:spcAft>
          <a:spcPct val="0"/>
        </a:spcAft>
        <a:defRPr sz="3600">
          <a:solidFill>
            <a:schemeClr val="tx1"/>
          </a:solidFill>
          <a:latin typeface="Calibri" pitchFamily="-112" charset="0"/>
          <a:ea typeface="ＭＳ Ｐゴシック" pitchFamily="-112" charset="-128"/>
          <a:cs typeface="ＭＳ Ｐゴシック" pitchFamily="-112" charset="-128"/>
        </a:defRPr>
      </a:lvl3pPr>
      <a:lvl4pPr algn="ctr" defTabSz="457200" rtl="0" eaLnBrk="0" fontAlgn="base" hangingPunct="0">
        <a:spcBef>
          <a:spcPct val="0"/>
        </a:spcBef>
        <a:spcAft>
          <a:spcPct val="0"/>
        </a:spcAft>
        <a:defRPr sz="3600">
          <a:solidFill>
            <a:schemeClr val="tx1"/>
          </a:solidFill>
          <a:latin typeface="Calibri" pitchFamily="-112" charset="0"/>
          <a:ea typeface="ＭＳ Ｐゴシック" pitchFamily="-112" charset="-128"/>
          <a:cs typeface="ＭＳ Ｐゴシック" pitchFamily="-112" charset="-128"/>
        </a:defRPr>
      </a:lvl4pPr>
      <a:lvl5pPr algn="ctr" defTabSz="457200" rtl="0" eaLnBrk="0" fontAlgn="base" hangingPunct="0">
        <a:spcBef>
          <a:spcPct val="0"/>
        </a:spcBef>
        <a:spcAft>
          <a:spcPct val="0"/>
        </a:spcAft>
        <a:defRPr sz="3600">
          <a:solidFill>
            <a:schemeClr val="tx1"/>
          </a:solidFill>
          <a:latin typeface="Calibri" pitchFamily="-112" charset="0"/>
          <a:ea typeface="ＭＳ Ｐゴシック" pitchFamily="-112" charset="-128"/>
          <a:cs typeface="ＭＳ Ｐゴシック" pitchFamily="-112" charset="-128"/>
        </a:defRPr>
      </a:lvl5pPr>
      <a:lvl6pPr marL="4572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6pPr>
      <a:lvl7pPr marL="9144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7pPr>
      <a:lvl8pPr marL="13716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8pPr>
      <a:lvl9pPr marL="18288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2" charset="-128"/>
          <a:cs typeface="ＭＳ Ｐゴシック" pitchFamily="-112"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2"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2"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en.wikipedia.org/wiki/Mark_Webbink"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hyperlink" Target="https://en.wikipedia.org/wiki/Mark_Webbink" TargetMode="External"/><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hyperlink" Target="https://en.wikipedia.org/wiki/Mark_Webbink" TargetMode="External"/><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685800" y="990600"/>
            <a:ext cx="80772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9pPr>
          </a:lstStyle>
          <a:p>
            <a:pPr algn="ctr" eaLnBrk="1" hangingPunct="1"/>
            <a:r>
              <a:rPr lang="en-US" altLang="x-none" sz="3600" b="1">
                <a:solidFill>
                  <a:srgbClr val="FFFFFF"/>
                </a:solidFill>
                <a:latin typeface="Calibri" charset="0"/>
              </a:rPr>
              <a:t>Software Engineering for Data Scientists</a:t>
            </a:r>
            <a:br>
              <a:rPr lang="en-US" altLang="x-none" sz="3600" b="1">
                <a:solidFill>
                  <a:srgbClr val="FFFFFF"/>
                </a:solidFill>
                <a:latin typeface="Calibri" charset="0"/>
              </a:rPr>
            </a:br>
            <a:r>
              <a:rPr lang="en-US" altLang="x-none" sz="3600" b="1" i="1">
                <a:solidFill>
                  <a:srgbClr val="FFFFFF"/>
                </a:solidFill>
                <a:latin typeface="Calibri" charset="0"/>
              </a:rPr>
              <a:t>Working in Teams</a:t>
            </a:r>
            <a:endParaRPr lang="en-US" altLang="x-none" sz="3600" i="1">
              <a:solidFill>
                <a:srgbClr val="FFFFFF"/>
              </a:solidFill>
              <a:latin typeface="Calibri" charset="0"/>
            </a:endParaRPr>
          </a:p>
        </p:txBody>
      </p:sp>
      <p:pic>
        <p:nvPicPr>
          <p:cNvPr id="1536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486400"/>
            <a:ext cx="1447800"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 Box 4"/>
          <p:cNvSpPr txBox="1">
            <a:spLocks noChangeArrowheads="1"/>
          </p:cNvSpPr>
          <p:nvPr/>
        </p:nvSpPr>
        <p:spPr bwMode="auto">
          <a:xfrm>
            <a:off x="6324600" y="285750"/>
            <a:ext cx="260032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9pPr>
          </a:lstStyle>
          <a:p>
            <a:pPr algn="ctr" eaLnBrk="1" hangingPunct="1"/>
            <a:r>
              <a:rPr lang="en-US" altLang="x-none" sz="3600" b="1">
                <a:solidFill>
                  <a:srgbClr val="FFFFFF"/>
                </a:solidFill>
                <a:latin typeface="Calibri" charset="0"/>
              </a:rPr>
              <a:t>DATA 515A</a:t>
            </a:r>
          </a:p>
        </p:txBody>
      </p:sp>
      <p:sp>
        <p:nvSpPr>
          <p:cNvPr id="15364" name="Text Box 2"/>
          <p:cNvSpPr txBox="1">
            <a:spLocks noChangeArrowheads="1"/>
          </p:cNvSpPr>
          <p:nvPr/>
        </p:nvSpPr>
        <p:spPr bwMode="auto">
          <a:xfrm>
            <a:off x="304800" y="2286000"/>
            <a:ext cx="8534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9pPr>
          </a:lstStyle>
          <a:p>
            <a:pPr algn="ctr" eaLnBrk="1" hangingPunct="1">
              <a:spcBef>
                <a:spcPts val="800"/>
              </a:spcBef>
            </a:pPr>
            <a:r>
              <a:rPr lang="en-US" altLang="x-none" sz="2800" dirty="0">
                <a:solidFill>
                  <a:srgbClr val="FFFFFF"/>
                </a:solidFill>
                <a:latin typeface="Calibri" charset="0"/>
              </a:rPr>
              <a:t>David Beck</a:t>
            </a:r>
            <a:r>
              <a:rPr lang="en-US" altLang="x-none" sz="2800" baseline="30000" dirty="0">
                <a:solidFill>
                  <a:srgbClr val="FFFFFF"/>
                </a:solidFill>
                <a:latin typeface="Calibri" charset="0"/>
              </a:rPr>
              <a:t>1,2</a:t>
            </a:r>
            <a:r>
              <a:rPr lang="en-US" altLang="x-none" sz="2800" dirty="0">
                <a:solidFill>
                  <a:srgbClr val="FFFFFF"/>
                </a:solidFill>
                <a:latin typeface="Calibri" charset="0"/>
              </a:rPr>
              <a:t>, Joseph Hellerstein</a:t>
            </a:r>
            <a:r>
              <a:rPr lang="en-US" altLang="x-none" sz="2800" baseline="30000" dirty="0">
                <a:solidFill>
                  <a:srgbClr val="FFFFFF"/>
                </a:solidFill>
                <a:latin typeface="Calibri" charset="0"/>
              </a:rPr>
              <a:t>1,3</a:t>
            </a:r>
            <a:r>
              <a:rPr lang="en-US" altLang="x-none" sz="2800" dirty="0">
                <a:solidFill>
                  <a:srgbClr val="FFFFFF"/>
                </a:solidFill>
                <a:latin typeface="Calibri" charset="0"/>
              </a:rPr>
              <a:t>, </a:t>
            </a:r>
            <a:r>
              <a:rPr lang="en-US" altLang="x-none" sz="2800" dirty="0">
                <a:solidFill>
                  <a:schemeClr val="bg1">
                    <a:lumMod val="50000"/>
                  </a:schemeClr>
                </a:solidFill>
                <a:latin typeface="Calibri" charset="0"/>
              </a:rPr>
              <a:t>Jake VanderPlas</a:t>
            </a:r>
            <a:r>
              <a:rPr lang="en-US" altLang="x-none" sz="2800" baseline="30000" dirty="0">
                <a:solidFill>
                  <a:schemeClr val="bg1">
                    <a:lumMod val="50000"/>
                  </a:schemeClr>
                </a:solidFill>
                <a:latin typeface="Calibri" charset="0"/>
              </a:rPr>
              <a:t>1,4</a:t>
            </a:r>
          </a:p>
          <a:p>
            <a:pPr algn="ctr" eaLnBrk="1" hangingPunct="1">
              <a:spcBef>
                <a:spcPts val="800"/>
              </a:spcBef>
            </a:pPr>
            <a:r>
              <a:rPr lang="en-US" altLang="x-none" sz="2800" dirty="0" err="1" smtClean="0">
                <a:solidFill>
                  <a:srgbClr val="FFFFFF"/>
                </a:solidFill>
                <a:latin typeface="Calibri" charset="0"/>
              </a:rPr>
              <a:t>Dimitrios</a:t>
            </a:r>
            <a:r>
              <a:rPr lang="en-US" altLang="x-none" sz="2800" dirty="0" smtClean="0">
                <a:solidFill>
                  <a:srgbClr val="FFFFFF"/>
                </a:solidFill>
                <a:latin typeface="Calibri" charset="0"/>
              </a:rPr>
              <a:t> Gklezakos</a:t>
            </a:r>
            <a:r>
              <a:rPr lang="en-US" altLang="x-none" sz="2800" baseline="30000" dirty="0" smtClean="0">
                <a:solidFill>
                  <a:srgbClr val="FFFFFF"/>
                </a:solidFill>
                <a:latin typeface="Calibri" charset="0"/>
              </a:rPr>
              <a:t>3</a:t>
            </a:r>
            <a:endParaRPr lang="en-US" altLang="x-none" sz="2800" baseline="30000" dirty="0">
              <a:solidFill>
                <a:srgbClr val="FFFFFF"/>
              </a:solidFill>
              <a:latin typeface="Calibri" charset="0"/>
            </a:endParaRPr>
          </a:p>
          <a:p>
            <a:pPr algn="ctr" eaLnBrk="1" hangingPunct="1">
              <a:spcBef>
                <a:spcPts val="800"/>
              </a:spcBef>
            </a:pPr>
            <a:r>
              <a:rPr lang="en-US" altLang="x-none" sz="2400" baseline="30000" dirty="0">
                <a:solidFill>
                  <a:srgbClr val="FFFFFF"/>
                </a:solidFill>
                <a:latin typeface="Calibri" charset="0"/>
              </a:rPr>
              <a:t>1</a:t>
            </a:r>
            <a:r>
              <a:rPr lang="en-US" altLang="x-none" sz="2400" dirty="0">
                <a:solidFill>
                  <a:srgbClr val="FFFFFF"/>
                </a:solidFill>
                <a:latin typeface="Calibri" charset="0"/>
              </a:rPr>
              <a:t>eScience Institute</a:t>
            </a:r>
          </a:p>
          <a:p>
            <a:pPr algn="ctr" eaLnBrk="1" hangingPunct="1">
              <a:spcBef>
                <a:spcPts val="800"/>
              </a:spcBef>
            </a:pPr>
            <a:r>
              <a:rPr lang="en-US" altLang="x-none" sz="2400" baseline="30000" dirty="0">
                <a:solidFill>
                  <a:srgbClr val="FFFFFF"/>
                </a:solidFill>
                <a:latin typeface="Calibri" charset="0"/>
              </a:rPr>
              <a:t>2</a:t>
            </a:r>
            <a:r>
              <a:rPr lang="en-US" altLang="x-none" sz="2400" dirty="0">
                <a:solidFill>
                  <a:srgbClr val="FFFFFF"/>
                </a:solidFill>
                <a:latin typeface="Calibri" charset="0"/>
              </a:rPr>
              <a:t>Chemical Engineering</a:t>
            </a:r>
          </a:p>
          <a:p>
            <a:pPr algn="ctr" eaLnBrk="1" hangingPunct="1">
              <a:spcBef>
                <a:spcPts val="800"/>
              </a:spcBef>
            </a:pPr>
            <a:r>
              <a:rPr lang="en-US" altLang="x-none" sz="2400" baseline="30000" dirty="0">
                <a:solidFill>
                  <a:srgbClr val="FFFFFF"/>
                </a:solidFill>
                <a:latin typeface="Calibri" charset="0"/>
              </a:rPr>
              <a:t>3</a:t>
            </a:r>
            <a:r>
              <a:rPr lang="en-US" altLang="x-none" sz="2400" dirty="0">
                <a:solidFill>
                  <a:srgbClr val="FFFFFF"/>
                </a:solidFill>
                <a:latin typeface="Calibri" charset="0"/>
              </a:rPr>
              <a:t>Computer Science Engineering</a:t>
            </a:r>
          </a:p>
          <a:p>
            <a:pPr algn="ctr" eaLnBrk="1" hangingPunct="1">
              <a:spcBef>
                <a:spcPts val="800"/>
              </a:spcBef>
            </a:pPr>
            <a:r>
              <a:rPr lang="en-US" altLang="x-none" sz="2400" baseline="30000" dirty="0">
                <a:solidFill>
                  <a:srgbClr val="FFFFFF"/>
                </a:solidFill>
                <a:latin typeface="Calibri" charset="0"/>
              </a:rPr>
              <a:t>4</a:t>
            </a:r>
            <a:r>
              <a:rPr lang="en-US" altLang="x-none" sz="2400" dirty="0">
                <a:solidFill>
                  <a:srgbClr val="FFFFFF"/>
                </a:solidFill>
                <a:latin typeface="Calibri" charset="0"/>
              </a:rPr>
              <a:t>Astronomy</a:t>
            </a:r>
          </a:p>
          <a:p>
            <a:pPr algn="ctr" eaLnBrk="1" hangingPunct="1">
              <a:spcBef>
                <a:spcPts val="800"/>
              </a:spcBef>
            </a:pPr>
            <a:r>
              <a:rPr lang="en-US" altLang="x-none" sz="2400" dirty="0">
                <a:solidFill>
                  <a:srgbClr val="FFFFFF"/>
                </a:solidFill>
                <a:latin typeface="Calibri" charset="0"/>
              </a:rPr>
              <a:t>The University of Washington</a:t>
            </a:r>
          </a:p>
          <a:p>
            <a:pPr algn="ctr" eaLnBrk="1" hangingPunct="1">
              <a:spcBef>
                <a:spcPts val="800"/>
              </a:spcBef>
            </a:pPr>
            <a:r>
              <a:rPr lang="en-US" altLang="x-none" sz="2800" dirty="0">
                <a:solidFill>
                  <a:srgbClr val="FFFFFF"/>
                </a:solidFill>
                <a:latin typeface="Calibri" charset="0"/>
              </a:rPr>
              <a:t>April </a:t>
            </a:r>
            <a:r>
              <a:rPr lang="en-US" altLang="x-none" sz="2800" dirty="0" smtClean="0">
                <a:solidFill>
                  <a:srgbClr val="FFFFFF"/>
                </a:solidFill>
                <a:latin typeface="Calibri" charset="0"/>
              </a:rPr>
              <a:t>10, 2018</a:t>
            </a:r>
            <a:endParaRPr lang="en-US" altLang="x-none" sz="2800" dirty="0">
              <a:solidFill>
                <a:srgbClr val="FFFFFF"/>
              </a:solidFill>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Project Updates</a:t>
            </a:r>
          </a:p>
        </p:txBody>
      </p:sp>
      <p:sp>
        <p:nvSpPr>
          <p:cNvPr id="30722" name="Content Placeholder 2"/>
          <p:cNvSpPr>
            <a:spLocks noGrp="1"/>
          </p:cNvSpPr>
          <p:nvPr>
            <p:ph idx="1"/>
          </p:nvPr>
        </p:nvSpPr>
        <p:spPr bwMode="auto">
          <a:xfrm>
            <a:off x="457200" y="10668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What is your data?</a:t>
            </a:r>
          </a:p>
          <a:p>
            <a:pPr lvl="1"/>
            <a:r>
              <a:rPr lang="en-US" altLang="x-none">
                <a:ea typeface="ＭＳ Ｐゴシック" charset="-128"/>
              </a:rPr>
              <a:t>You should have 2 datasets in hand!</a:t>
            </a:r>
          </a:p>
          <a:p>
            <a:r>
              <a:rPr lang="en-US" altLang="x-none">
                <a:ea typeface="ＭＳ Ｐゴシック" charset="-128"/>
              </a:rPr>
              <a:t>Who are your users?</a:t>
            </a:r>
          </a:p>
          <a:p>
            <a:pPr lvl="1"/>
            <a:r>
              <a:rPr lang="en-US" altLang="x-none">
                <a:ea typeface="ＭＳ Ｐゴシック" charset="-128"/>
              </a:rPr>
              <a:t>General public? Scientists? Analysts?</a:t>
            </a:r>
          </a:p>
          <a:p>
            <a:r>
              <a:rPr lang="en-US" altLang="x-none">
                <a:ea typeface="ＭＳ Ｐゴシック" charset="-128"/>
              </a:rPr>
              <a:t>What questions are users trying to answer?</a:t>
            </a:r>
          </a:p>
          <a:p>
            <a:r>
              <a:rPr lang="en-US" altLang="x-none">
                <a:ea typeface="ＭＳ Ｐゴシック" charset="-128"/>
              </a:rPr>
              <a:t>What are the use cases (user-system interactions) to answer their questions?</a:t>
            </a:r>
          </a:p>
          <a:p>
            <a:r>
              <a:rPr lang="en-US" altLang="x-none">
                <a:ea typeface="ＭＳ Ｐゴシック" charset="-128"/>
              </a:rPr>
              <a:t>What issues are there ("known unknowns") with building your system?</a:t>
            </a:r>
          </a:p>
        </p:txBody>
      </p:sp>
      <p:sp>
        <p:nvSpPr>
          <p:cNvPr id="30723"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a:solidFill>
                  <a:srgbClr val="898989"/>
                </a:solidFill>
                <a:latin typeface="Calibri" charset="0"/>
              </a:rPr>
              <a:t>Beck, Hellerstein &amp; VanderPlas, 2016</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4"/>
          <p:cNvSpPr>
            <a:spLocks noGrp="1"/>
          </p:cNvSpPr>
          <p:nvPr>
            <p:ph type="title"/>
          </p:nvPr>
        </p:nvSpPr>
        <p:spPr bwMode="auto">
          <a:xfrm>
            <a:off x="228600" y="19050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9600">
                <a:ea typeface="ＭＳ Ｐゴシック" charset="-128"/>
              </a:rPr>
              <a:t>Code Review</a:t>
            </a:r>
          </a:p>
        </p:txBody>
      </p:sp>
      <p:sp>
        <p:nvSpPr>
          <p:cNvPr id="3174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a:solidFill>
                  <a:srgbClr val="898989"/>
                </a:solidFill>
                <a:latin typeface="Calibri" charset="0"/>
              </a:rPr>
              <a:t>Beck, Hellerstein &amp; VanderPlas, 2016</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Code Review Template</a:t>
            </a:r>
          </a:p>
        </p:txBody>
      </p:sp>
      <p:sp>
        <p:nvSpPr>
          <p:cNvPr id="32770" name="Content Placeholder 2"/>
          <p:cNvSpPr>
            <a:spLocks noGrp="1"/>
          </p:cNvSpPr>
          <p:nvPr>
            <p:ph idx="1"/>
          </p:nvPr>
        </p:nvSpPr>
        <p:spPr bwMode="auto">
          <a:xfrm>
            <a:off x="457200" y="10668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2800">
                <a:ea typeface="ＭＳ Ｐゴシック" charset="-128"/>
              </a:rPr>
              <a:t>Why code review?</a:t>
            </a:r>
          </a:p>
          <a:p>
            <a:pPr lvl="1"/>
            <a:r>
              <a:rPr lang="en-US" altLang="x-none" sz="2400">
                <a:ea typeface="ＭＳ Ｐゴシック" charset="-128"/>
              </a:rPr>
              <a:t>Improve code quality and find bugs</a:t>
            </a:r>
          </a:p>
        </p:txBody>
      </p:sp>
      <p:sp>
        <p:nvSpPr>
          <p:cNvPr id="32771"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a:solidFill>
                  <a:srgbClr val="898989"/>
                </a:solidFill>
                <a:latin typeface="Calibri" charset="0"/>
              </a:rPr>
              <a:t>Beck, Hellerstein &amp; VanderPlas, 2016</a:t>
            </a:r>
          </a:p>
        </p:txBody>
      </p:sp>
      <p:sp>
        <p:nvSpPr>
          <p:cNvPr id="7" name="Content Placeholder 2"/>
          <p:cNvSpPr txBox="1">
            <a:spLocks/>
          </p:cNvSpPr>
          <p:nvPr/>
        </p:nvSpPr>
        <p:spPr>
          <a:xfrm>
            <a:off x="457200" y="2209800"/>
            <a:ext cx="8229600" cy="3733800"/>
          </a:xfrm>
          <a:prstGeom prst="rect">
            <a:avLst/>
          </a:prstGeom>
          <a:solidFill>
            <a:schemeClr val="bg1">
              <a:lumMod val="85000"/>
            </a:schemeClr>
          </a:solidFill>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2" charset="-128"/>
                <a:cs typeface="ＭＳ Ｐゴシック" pitchFamily="-112"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2"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2"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2800" dirty="0" smtClean="0"/>
              <a:t>Background</a:t>
            </a:r>
          </a:p>
          <a:p>
            <a:pPr lvl="1">
              <a:defRPr/>
            </a:pPr>
            <a:r>
              <a:rPr lang="en-US" sz="2400" dirty="0" smtClean="0"/>
              <a:t>Describe what the application does</a:t>
            </a:r>
          </a:p>
          <a:p>
            <a:pPr lvl="1">
              <a:defRPr/>
            </a:pPr>
            <a:r>
              <a:rPr lang="en-US" sz="2400" dirty="0" smtClean="0"/>
              <a:t>Describe the role of the code being reviewed</a:t>
            </a:r>
          </a:p>
          <a:p>
            <a:pPr>
              <a:defRPr/>
            </a:pPr>
            <a:r>
              <a:rPr lang="en-US" sz="2800" dirty="0" smtClean="0"/>
              <a:t>Comment on</a:t>
            </a:r>
          </a:p>
          <a:p>
            <a:pPr lvl="1">
              <a:defRPr/>
            </a:pPr>
            <a:r>
              <a:rPr lang="en-US" sz="2400" dirty="0" smtClean="0"/>
              <a:t>Choice of variable and function names</a:t>
            </a:r>
          </a:p>
          <a:p>
            <a:pPr lvl="1">
              <a:defRPr/>
            </a:pPr>
            <a:r>
              <a:rPr lang="en-US" sz="2400" dirty="0" smtClean="0"/>
              <a:t>Readability of the code</a:t>
            </a:r>
          </a:p>
          <a:p>
            <a:pPr lvl="1">
              <a:defRPr/>
            </a:pPr>
            <a:r>
              <a:rPr lang="en-US" sz="2400" dirty="0" smtClean="0"/>
              <a:t>How improve reuse and efficiency</a:t>
            </a:r>
          </a:p>
          <a:p>
            <a:pPr lvl="1">
              <a:defRPr/>
            </a:pPr>
            <a:r>
              <a:rPr lang="en-US" sz="2400" dirty="0" smtClean="0"/>
              <a:t>How use existing python packages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Code Review Example: SciSheets</a:t>
            </a:r>
          </a:p>
        </p:txBody>
      </p:sp>
      <p:sp>
        <p:nvSpPr>
          <p:cNvPr id="33794" name="Content Placeholder 2"/>
          <p:cNvSpPr>
            <a:spLocks noGrp="1"/>
          </p:cNvSpPr>
          <p:nvPr>
            <p:ph idx="1"/>
          </p:nvPr>
        </p:nvSpPr>
        <p:spPr bwMode="auto">
          <a:xfrm>
            <a:off x="457200" y="11430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SciSheets is a spreadsheet system in which formulas are python expressions</a:t>
            </a:r>
          </a:p>
          <a:p>
            <a:pPr lvl="1"/>
            <a:r>
              <a:rPr lang="en-US" altLang="x-none">
                <a:ea typeface="ＭＳ Ｐゴシック" charset="-128"/>
              </a:rPr>
              <a:t>Columns are numpy arrays</a:t>
            </a:r>
          </a:p>
        </p:txBody>
      </p:sp>
      <p:sp>
        <p:nvSpPr>
          <p:cNvPr id="33795"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a:solidFill>
                  <a:srgbClr val="898989"/>
                </a:solidFill>
                <a:latin typeface="Calibri" charset="0"/>
              </a:rPr>
              <a:t>Beck, Hellerstein &amp; VanderPlas, 2016</a:t>
            </a:r>
          </a:p>
        </p:txBody>
      </p:sp>
      <p:pic>
        <p:nvPicPr>
          <p:cNvPr id="5" name="Picture 4" descr="Screen Shot 2016-11-09 at 12.45.23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971800"/>
            <a:ext cx="8305800" cy="252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creen Shot 2016-11-09 at 12.45.54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04800"/>
            <a:ext cx="7620000"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latin typeface="Courier New" charset="0"/>
                <a:ea typeface="ＭＳ Ｐゴシック" charset="-128"/>
              </a:rPr>
              <a:t>makeEvaluationScriptProgram()</a:t>
            </a:r>
          </a:p>
        </p:txBody>
      </p:sp>
      <p:sp>
        <p:nvSpPr>
          <p:cNvPr id="3" name="Content Placeholder 2"/>
          <p:cNvSpPr>
            <a:spLocks noGrp="1"/>
          </p:cNvSpPr>
          <p:nvPr>
            <p:ph idx="1"/>
          </p:nvPr>
        </p:nvSpPr>
        <p:spPr bwMode="auto">
          <a:xfrm>
            <a:off x="457200" y="13716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Generates python code that evaluates the formulas associated with each column in the spreadsheet</a:t>
            </a:r>
          </a:p>
          <a:p>
            <a:r>
              <a:rPr lang="en-US" altLang="x-none">
                <a:ea typeface="ＭＳ Ｐゴシック" charset="-128"/>
              </a:rPr>
              <a:t>No assumption about order of evaluation of the columns</a:t>
            </a:r>
          </a:p>
        </p:txBody>
      </p:sp>
      <p:sp>
        <p:nvSpPr>
          <p:cNvPr id="34819"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a:solidFill>
                  <a:srgbClr val="898989"/>
                </a:solidFill>
                <a:latin typeface="Calibri" charset="0"/>
              </a:rPr>
              <a:t>Beck, Hellerstein &amp; VanderPlas, 2016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4"/>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SciSheet Example: Enzyme Kinetics</a:t>
            </a:r>
          </a:p>
        </p:txBody>
      </p:sp>
      <p:sp>
        <p:nvSpPr>
          <p:cNvPr id="3584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a:solidFill>
                  <a:srgbClr val="898989"/>
                </a:solidFill>
                <a:latin typeface="Calibri" charset="0"/>
              </a:rPr>
              <a:t>Beck, Hellerstein &amp; VanderPlas, 2016</a:t>
            </a:r>
          </a:p>
        </p:txBody>
      </p:sp>
      <p:pic>
        <p:nvPicPr>
          <p:cNvPr id="35843" name="Picture 3" descr="Screen Shot 2016-11-09 at 12.54.21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8600"/>
            <a:ext cx="7531100" cy="651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a:solidFill>
                  <a:srgbClr val="898989"/>
                </a:solidFill>
                <a:latin typeface="Calibri" charset="0"/>
              </a:rPr>
              <a:t>Beck, Hellerstein &amp; VanderPlas, 2016</a:t>
            </a:r>
          </a:p>
        </p:txBody>
      </p:sp>
      <p:pic>
        <p:nvPicPr>
          <p:cNvPr id="36866" name="Picture 1" descr="Screen Shot 2016-11-09 at 12.54.41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609600"/>
            <a:ext cx="6334125" cy="578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2"/>
          <p:cNvSpPr>
            <a:spLocks noGrp="1"/>
          </p:cNvSpPr>
          <p:nvPr>
            <p:ph type="title"/>
          </p:nvPr>
        </p:nvSpPr>
        <p:spPr bwMode="auto">
          <a:xfrm>
            <a:off x="457200" y="1143000"/>
            <a:ext cx="8229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4800">
                <a:ea typeface="ＭＳ Ｐゴシック" charset="-128"/>
              </a:rPr>
              <a:t>Team Exercise: 15 minutes</a:t>
            </a:r>
          </a:p>
        </p:txBody>
      </p:sp>
      <p:sp>
        <p:nvSpPr>
          <p:cNvPr id="37890" name="Content Placeholder 3"/>
          <p:cNvSpPr>
            <a:spLocks noGrp="1"/>
          </p:cNvSpPr>
          <p:nvPr>
            <p:ph idx="1"/>
          </p:nvPr>
        </p:nvSpPr>
        <p:spPr bwMode="auto">
          <a:xfrm>
            <a:off x="457200" y="2667000"/>
            <a:ext cx="8229600" cy="2286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Team Breakout (10 min)</a:t>
            </a:r>
          </a:p>
          <a:p>
            <a:pPr lvl="1"/>
            <a:r>
              <a:rPr lang="en-US" altLang="x-none">
                <a:ea typeface="ＭＳ Ｐゴシック" charset="-128"/>
              </a:rPr>
              <a:t>Review </a:t>
            </a:r>
            <a:r>
              <a:rPr lang="en-US" altLang="x-none">
                <a:latin typeface="Courier New" charset="0"/>
                <a:ea typeface="ＭＳ Ｐゴシック" charset="-128"/>
              </a:rPr>
              <a:t>makeEvaluationScriptProgram()</a:t>
            </a:r>
            <a:r>
              <a:rPr lang="en-US" altLang="x-none">
                <a:ea typeface="ＭＳ Ｐゴシック" charset="-128"/>
              </a:rPr>
              <a:t> based on code review template</a:t>
            </a:r>
          </a:p>
          <a:p>
            <a:r>
              <a:rPr lang="en-US" altLang="x-none">
                <a:ea typeface="ＭＳ Ｐゴシック" charset="-128"/>
              </a:rPr>
              <a:t>Breakout reports (5 min)</a:t>
            </a:r>
          </a:p>
        </p:txBody>
      </p:sp>
      <p:sp>
        <p:nvSpPr>
          <p:cNvPr id="37891"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a:solidFill>
                  <a:srgbClr val="898989"/>
                </a:solidFill>
                <a:latin typeface="Calibri" charset="0"/>
              </a:rPr>
              <a:t>Beck, Hellerstein &amp; VanderPlas, 2016</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4"/>
          <p:cNvSpPr>
            <a:spLocks noGrp="1"/>
          </p:cNvSpPr>
          <p:nvPr>
            <p:ph type="title"/>
          </p:nvPr>
        </p:nvSpPr>
        <p:spPr bwMode="auto">
          <a:xfrm>
            <a:off x="228600" y="19050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9600">
                <a:ea typeface="ＭＳ Ｐゴシック" charset="-128"/>
              </a:rPr>
              <a:t>Technology Review</a:t>
            </a:r>
          </a:p>
        </p:txBody>
      </p:sp>
      <p:sp>
        <p:nvSpPr>
          <p:cNvPr id="3891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a:solidFill>
                  <a:srgbClr val="898989"/>
                </a:solidFill>
                <a:latin typeface="Calibri" charset="0"/>
              </a:rPr>
              <a:t>Beck, Hellerstein &amp; VanderPlas, 2016</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Technology Review Template</a:t>
            </a:r>
          </a:p>
        </p:txBody>
      </p:sp>
      <p:sp>
        <p:nvSpPr>
          <p:cNvPr id="39938" name="Content Placeholder 2"/>
          <p:cNvSpPr>
            <a:spLocks noGrp="1"/>
          </p:cNvSpPr>
          <p:nvPr>
            <p:ph idx="1"/>
          </p:nvPr>
        </p:nvSpPr>
        <p:spPr bwMode="auto">
          <a:xfrm>
            <a:off x="457200" y="11430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2800">
                <a:ea typeface="ＭＳ Ｐゴシック" charset="-128"/>
              </a:rPr>
              <a:t>Why technology reviews?</a:t>
            </a:r>
          </a:p>
          <a:p>
            <a:pPr lvl="1"/>
            <a:r>
              <a:rPr lang="en-US" altLang="x-none" sz="2400">
                <a:ea typeface="ＭＳ Ｐゴシック" charset="-128"/>
              </a:rPr>
              <a:t>Determine if use a package</a:t>
            </a:r>
          </a:p>
        </p:txBody>
      </p:sp>
      <p:sp>
        <p:nvSpPr>
          <p:cNvPr id="39939"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a:solidFill>
                  <a:srgbClr val="898989"/>
                </a:solidFill>
                <a:latin typeface="Calibri" charset="0"/>
              </a:rPr>
              <a:t>Beck, Hellerstein &amp; VanderPlas, 2016</a:t>
            </a:r>
          </a:p>
        </p:txBody>
      </p:sp>
      <p:sp>
        <p:nvSpPr>
          <p:cNvPr id="5" name="Content Placeholder 2"/>
          <p:cNvSpPr txBox="1">
            <a:spLocks/>
          </p:cNvSpPr>
          <p:nvPr/>
        </p:nvSpPr>
        <p:spPr>
          <a:xfrm>
            <a:off x="457200" y="2514600"/>
            <a:ext cx="8229600" cy="3200400"/>
          </a:xfrm>
          <a:prstGeom prst="rect">
            <a:avLst/>
          </a:prstGeom>
          <a:solidFill>
            <a:schemeClr val="bg1">
              <a:lumMod val="85000"/>
            </a:schemeClr>
          </a:solidFill>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2" charset="-128"/>
                <a:cs typeface="ＭＳ Ｐゴシック" pitchFamily="-112"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2"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2"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2800" dirty="0" smtClean="0"/>
              <a:t>Background</a:t>
            </a:r>
          </a:p>
          <a:p>
            <a:pPr lvl="1">
              <a:defRPr/>
            </a:pPr>
            <a:r>
              <a:rPr lang="en-US" sz="2400" dirty="0" smtClean="0"/>
              <a:t>Requirements that indicate a need for the proposed package</a:t>
            </a:r>
          </a:p>
          <a:p>
            <a:pPr>
              <a:defRPr/>
            </a:pPr>
            <a:r>
              <a:rPr lang="en-US" sz="2800" dirty="0" smtClean="0"/>
              <a:t>Discuss</a:t>
            </a:r>
          </a:p>
          <a:p>
            <a:pPr lvl="1">
              <a:defRPr/>
            </a:pPr>
            <a:r>
              <a:rPr lang="en-US" sz="2400" dirty="0" smtClean="0"/>
              <a:t>How the package works</a:t>
            </a:r>
          </a:p>
          <a:p>
            <a:pPr lvl="1">
              <a:defRPr/>
            </a:pPr>
            <a:r>
              <a:rPr lang="en-US" sz="2400" dirty="0" smtClean="0"/>
              <a:t>Appeal of using the package</a:t>
            </a:r>
          </a:p>
          <a:p>
            <a:pPr lvl="1">
              <a:defRPr/>
            </a:pPr>
            <a:r>
              <a:rPr lang="en-US" sz="2400" dirty="0" smtClean="0"/>
              <a:t>Drawbacks of using the package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Agenda</a:t>
            </a:r>
          </a:p>
        </p:txBody>
      </p:sp>
      <p:sp>
        <p:nvSpPr>
          <p:cNvPr id="17410" name="Content Placeholder 2"/>
          <p:cNvSpPr>
            <a:spLocks noGrp="1"/>
          </p:cNvSpPr>
          <p:nvPr>
            <p:ph idx="1"/>
          </p:nvPr>
        </p:nvSpPr>
        <p:spPr bwMode="auto">
          <a:xfrm>
            <a:off x="457200" y="13716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Software </a:t>
            </a:r>
            <a:r>
              <a:rPr lang="en-US" altLang="x-none" dirty="0" smtClean="0">
                <a:ea typeface="ＭＳ Ｐゴシック" charset="-128"/>
              </a:rPr>
              <a:t>licenses</a:t>
            </a:r>
            <a:endParaRPr lang="en-US" altLang="x-none" dirty="0">
              <a:ea typeface="ＭＳ Ｐゴシック" charset="-128"/>
            </a:endParaRPr>
          </a:p>
          <a:p>
            <a:r>
              <a:rPr lang="en-US" altLang="x-none" dirty="0" smtClean="0">
                <a:ea typeface="ＭＳ Ｐゴシック" charset="-128"/>
              </a:rPr>
              <a:t>Team </a:t>
            </a:r>
            <a:r>
              <a:rPr lang="en-US" altLang="x-none" dirty="0">
                <a:ea typeface="ＭＳ Ｐゴシック" charset="-128"/>
              </a:rPr>
              <a:t>process with in-class exercises:</a:t>
            </a:r>
          </a:p>
          <a:p>
            <a:pPr lvl="1"/>
            <a:r>
              <a:rPr lang="en-US" altLang="x-none" dirty="0">
                <a:ea typeface="ＭＳ Ｐゴシック" charset="-128"/>
              </a:rPr>
              <a:t>Code reviews (</a:t>
            </a:r>
            <a:r>
              <a:rPr lang="en-US" altLang="x-none" dirty="0" smtClean="0">
                <a:ea typeface="ＭＳ Ｐゴシック" charset="-128"/>
              </a:rPr>
              <a:t>10 </a:t>
            </a:r>
            <a:r>
              <a:rPr lang="en-US" altLang="x-none" dirty="0">
                <a:ea typeface="ＭＳ Ｐゴシック" charset="-128"/>
              </a:rPr>
              <a:t>min)</a:t>
            </a:r>
          </a:p>
          <a:p>
            <a:pPr lvl="1"/>
            <a:r>
              <a:rPr lang="en-US" altLang="x-none" dirty="0">
                <a:ea typeface="ＭＳ Ｐゴシック" charset="-128"/>
              </a:rPr>
              <a:t>Technology </a:t>
            </a:r>
            <a:r>
              <a:rPr lang="en-US" altLang="x-none" dirty="0" smtClean="0">
                <a:ea typeface="ＭＳ Ｐゴシック" charset="-128"/>
              </a:rPr>
              <a:t>review (30 min)</a:t>
            </a:r>
          </a:p>
          <a:p>
            <a:pPr lvl="1"/>
            <a:r>
              <a:rPr lang="en-US" altLang="x-none" smtClean="0">
                <a:ea typeface="ＭＳ Ｐゴシック" charset="-128"/>
              </a:rPr>
              <a:t>Status standup</a:t>
            </a:r>
            <a:endParaRPr lang="en-US" altLang="x-none" dirty="0">
              <a:ea typeface="ＭＳ Ｐゴシック" charset="-128"/>
            </a:endParaRPr>
          </a:p>
        </p:txBody>
      </p:sp>
      <p:sp>
        <p:nvSpPr>
          <p:cNvPr id="17411"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a:solidFill>
                  <a:srgbClr val="898989"/>
                </a:solidFill>
                <a:latin typeface="Calibri" charset="0"/>
              </a:rPr>
              <a:t>Beck, Hellerstein &amp; VanderPlas, 2016</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bwMode="auto">
          <a:xfrm>
            <a:off x="304800" y="381000"/>
            <a:ext cx="83820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Example of A Technology Review</a:t>
            </a:r>
            <a:br>
              <a:rPr lang="en-US" altLang="x-none" dirty="0">
                <a:ea typeface="ＭＳ Ｐゴシック" charset="-128"/>
              </a:rPr>
            </a:br>
            <a:r>
              <a:rPr lang="en-US" altLang="x-none" i="1" dirty="0" smtClean="0">
                <a:ea typeface="ＭＳ Ｐゴシック" charset="-128"/>
              </a:rPr>
              <a:t>Command line argument parsing</a:t>
            </a:r>
            <a:endParaRPr lang="en-US" altLang="x-none" i="1" dirty="0">
              <a:ea typeface="ＭＳ Ｐゴシック" charset="-128"/>
            </a:endParaRPr>
          </a:p>
        </p:txBody>
      </p:sp>
      <p:sp>
        <p:nvSpPr>
          <p:cNvPr id="40962" name="Content Placeholder 2"/>
          <p:cNvSpPr>
            <a:spLocks noGrp="1"/>
          </p:cNvSpPr>
          <p:nvPr>
            <p:ph idx="1"/>
          </p:nvPr>
        </p:nvSpPr>
        <p:spPr bwMode="auto">
          <a:xfrm>
            <a:off x="457200" y="16002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Background</a:t>
            </a:r>
          </a:p>
          <a:p>
            <a:pPr lvl="1"/>
            <a:r>
              <a:rPr lang="en-US" altLang="x-none" dirty="0" smtClean="0">
                <a:ea typeface="ＭＳ Ｐゴシック" charset="-128"/>
              </a:rPr>
              <a:t>Have a python script that needs to be run from the command line</a:t>
            </a:r>
          </a:p>
          <a:p>
            <a:pPr lvl="1"/>
            <a:r>
              <a:rPr lang="en-US" altLang="x-none" dirty="0" smtClean="0">
                <a:ea typeface="ＭＳ Ｐゴシック" charset="-128"/>
              </a:rPr>
              <a:t>What python module should we use to handle command line arguments?</a:t>
            </a:r>
          </a:p>
          <a:p>
            <a:pPr lvl="2"/>
            <a:r>
              <a:rPr lang="en-US" altLang="x-none" dirty="0" smtClean="0">
                <a:ea typeface="ＭＳ Ｐゴシック" charset="-128"/>
              </a:rPr>
              <a:t>Some options include</a:t>
            </a:r>
          </a:p>
          <a:p>
            <a:pPr lvl="3"/>
            <a:r>
              <a:rPr lang="en-US" altLang="x-none" dirty="0">
                <a:ea typeface="ＭＳ Ｐゴシック" charset="-128"/>
              </a:rPr>
              <a:t>c</a:t>
            </a:r>
            <a:r>
              <a:rPr lang="en-US" altLang="x-none" dirty="0" smtClean="0">
                <a:ea typeface="ＭＳ Ｐゴシック" charset="-128"/>
              </a:rPr>
              <a:t>lick</a:t>
            </a:r>
          </a:p>
          <a:p>
            <a:pPr lvl="3"/>
            <a:r>
              <a:rPr lang="en-US" altLang="x-none" dirty="0" err="1" smtClean="0">
                <a:ea typeface="ＭＳ Ｐゴシック" charset="-128"/>
              </a:rPr>
              <a:t>docopt</a:t>
            </a:r>
            <a:endParaRPr lang="en-US" altLang="x-none" dirty="0" smtClean="0">
              <a:ea typeface="ＭＳ Ｐゴシック" charset="-128"/>
            </a:endParaRPr>
          </a:p>
          <a:p>
            <a:pPr lvl="3"/>
            <a:r>
              <a:rPr lang="en-US" altLang="x-none" dirty="0" err="1" smtClean="0">
                <a:ea typeface="ＭＳ Ｐゴシック" charset="-128"/>
              </a:rPr>
              <a:t>argparse</a:t>
            </a:r>
            <a:endParaRPr lang="en-US" altLang="x-none" dirty="0">
              <a:ea typeface="ＭＳ Ｐゴシック" charset="-128"/>
            </a:endParaRPr>
          </a:p>
        </p:txBody>
      </p:sp>
      <p:sp>
        <p:nvSpPr>
          <p:cNvPr id="40963"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a:solidFill>
                  <a:srgbClr val="898989"/>
                </a:solidFill>
                <a:latin typeface="Calibri" charset="0"/>
              </a:rPr>
              <a:t>Beck, Hellerstein &amp; VanderPlas, 2016</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Assessment of Antimony</a:t>
            </a:r>
          </a:p>
        </p:txBody>
      </p:sp>
      <p:sp>
        <p:nvSpPr>
          <p:cNvPr id="4" name="Content Placeholder 3"/>
          <p:cNvSpPr>
            <a:spLocks noGrp="1"/>
          </p:cNvSpPr>
          <p:nvPr>
            <p:ph idx="1"/>
          </p:nvPr>
        </p:nvSpPr>
        <p:spPr bwMode="auto">
          <a:xfrm>
            <a:off x="457200" y="13716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Appeal</a:t>
            </a:r>
          </a:p>
          <a:p>
            <a:pPr lvl="1"/>
            <a:endParaRPr lang="en-US" altLang="x-none" dirty="0" smtClean="0">
              <a:ea typeface="ＭＳ Ｐゴシック" charset="-128"/>
            </a:endParaRPr>
          </a:p>
          <a:p>
            <a:pPr lvl="1"/>
            <a:endParaRPr lang="en-US" altLang="x-none" dirty="0" smtClean="0">
              <a:ea typeface="ＭＳ Ｐゴシック" charset="-128"/>
            </a:endParaRPr>
          </a:p>
          <a:p>
            <a:r>
              <a:rPr lang="en-US" altLang="x-none" dirty="0" smtClean="0">
                <a:ea typeface="ＭＳ Ｐゴシック" charset="-128"/>
              </a:rPr>
              <a:t>Drawbacks</a:t>
            </a:r>
            <a:endParaRPr lang="en-US" altLang="x-none" dirty="0">
              <a:ea typeface="ＭＳ Ｐゴシック" charset="-128"/>
            </a:endParaRPr>
          </a:p>
          <a:p>
            <a:pPr lvl="1"/>
            <a:endParaRPr lang="en-US" altLang="x-none" dirty="0">
              <a:ea typeface="ＭＳ Ｐゴシック" charset="-128"/>
            </a:endParaRPr>
          </a:p>
        </p:txBody>
      </p:sp>
      <p:sp>
        <p:nvSpPr>
          <p:cNvPr id="43011" name="Footer Placeholder 2"/>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a:solidFill>
                  <a:srgbClr val="898989"/>
                </a:solidFill>
                <a:latin typeface="Calibri" charset="0"/>
              </a:rPr>
              <a:t>Beck, Hellerstein &amp; VanderPlas, 2016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2"/>
          <p:cNvSpPr>
            <a:spLocks noGrp="1"/>
          </p:cNvSpPr>
          <p:nvPr>
            <p:ph type="title"/>
          </p:nvPr>
        </p:nvSpPr>
        <p:spPr bwMode="auto">
          <a:xfrm>
            <a:off x="457200" y="990600"/>
            <a:ext cx="8229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x-none" sz="4800" dirty="0">
              <a:ea typeface="ＭＳ Ｐゴシック" charset="-128"/>
            </a:endParaRPr>
          </a:p>
        </p:txBody>
      </p:sp>
      <p:sp>
        <p:nvSpPr>
          <p:cNvPr id="44034" name="Content Placeholder 3"/>
          <p:cNvSpPr>
            <a:spLocks noGrp="1"/>
          </p:cNvSpPr>
          <p:nvPr>
            <p:ph idx="1"/>
          </p:nvPr>
        </p:nvSpPr>
        <p:spPr bwMode="auto">
          <a:xfrm>
            <a:off x="457200" y="2362200"/>
            <a:ext cx="8229600" cy="281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Team breakouts (20 min)</a:t>
            </a:r>
          </a:p>
          <a:p>
            <a:pPr lvl="1"/>
            <a:r>
              <a:rPr lang="en-US" altLang="x-none" dirty="0">
                <a:ea typeface="ＭＳ Ｐゴシック" charset="-128"/>
              </a:rPr>
              <a:t>Identify a technology that may use in project</a:t>
            </a:r>
          </a:p>
          <a:p>
            <a:pPr lvl="2"/>
            <a:r>
              <a:rPr lang="en-US" altLang="x-none" dirty="0">
                <a:ea typeface="ＭＳ Ｐゴシック" charset="-128"/>
              </a:rPr>
              <a:t>Pick within 5 minutes</a:t>
            </a:r>
          </a:p>
          <a:p>
            <a:pPr lvl="1"/>
            <a:r>
              <a:rPr lang="en-US" altLang="x-none" dirty="0">
                <a:ea typeface="ＭＳ Ｐゴシック" charset="-128"/>
              </a:rPr>
              <a:t>Complete the technology review template</a:t>
            </a:r>
          </a:p>
          <a:p>
            <a:r>
              <a:rPr lang="en-US" altLang="x-none" dirty="0">
                <a:ea typeface="ＭＳ Ｐゴシック" charset="-128"/>
              </a:rPr>
              <a:t>Breakout reports (5 min)</a:t>
            </a:r>
          </a:p>
        </p:txBody>
      </p:sp>
      <p:sp>
        <p:nvSpPr>
          <p:cNvPr id="44035"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a:solidFill>
                  <a:srgbClr val="898989"/>
                </a:solidFill>
                <a:latin typeface="Calibri" charset="0"/>
              </a:rPr>
              <a:t>Beck, Hellerstein &amp; VanderPlas, 2016</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Standup Template</a:t>
            </a:r>
          </a:p>
        </p:txBody>
      </p:sp>
      <p:sp>
        <p:nvSpPr>
          <p:cNvPr id="45058" name="Content Placeholder 2"/>
          <p:cNvSpPr>
            <a:spLocks noGrp="1"/>
          </p:cNvSpPr>
          <p:nvPr>
            <p:ph idx="1"/>
          </p:nvPr>
        </p:nvSpPr>
        <p:spPr bwMode="auto">
          <a:xfrm>
            <a:off x="304800" y="990600"/>
            <a:ext cx="84582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2800">
                <a:ea typeface="ＭＳ Ｐゴシック" charset="-128"/>
              </a:rPr>
              <a:t>Why standups?</a:t>
            </a:r>
          </a:p>
          <a:p>
            <a:pPr lvl="1"/>
            <a:r>
              <a:rPr lang="en-US" altLang="x-none" sz="2400">
                <a:ea typeface="ＭＳ Ｐゴシック" charset="-128"/>
              </a:rPr>
              <a:t>Communicate status and actions within and between teams</a:t>
            </a:r>
          </a:p>
          <a:p>
            <a:r>
              <a:rPr lang="en-US" altLang="x-none" sz="2800">
                <a:ea typeface="ＭＳ Ｐゴシック" charset="-128"/>
              </a:rPr>
              <a:t>Should be presented in 1-2 minutes</a:t>
            </a:r>
          </a:p>
        </p:txBody>
      </p:sp>
      <p:sp>
        <p:nvSpPr>
          <p:cNvPr id="45059"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a:solidFill>
                  <a:srgbClr val="898989"/>
                </a:solidFill>
                <a:latin typeface="Calibri" charset="0"/>
              </a:rPr>
              <a:t>Beck, Hellerstein &amp; VanderPlas, 2016</a:t>
            </a:r>
          </a:p>
        </p:txBody>
      </p:sp>
      <p:sp>
        <p:nvSpPr>
          <p:cNvPr id="5" name="Content Placeholder 2"/>
          <p:cNvSpPr txBox="1">
            <a:spLocks/>
          </p:cNvSpPr>
          <p:nvPr/>
        </p:nvSpPr>
        <p:spPr>
          <a:xfrm>
            <a:off x="457200" y="2667000"/>
            <a:ext cx="8229600" cy="3200400"/>
          </a:xfrm>
          <a:prstGeom prst="rect">
            <a:avLst/>
          </a:prstGeom>
          <a:solidFill>
            <a:schemeClr val="bg1">
              <a:lumMod val="85000"/>
            </a:schemeClr>
          </a:solidFill>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2" charset="-128"/>
                <a:cs typeface="ＭＳ Ｐゴシック" pitchFamily="-112"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2"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2"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2800" dirty="0" smtClean="0"/>
              <a:t>Progress this period</a:t>
            </a:r>
          </a:p>
          <a:p>
            <a:pPr lvl="1">
              <a:defRPr/>
            </a:pPr>
            <a:r>
              <a:rPr lang="en-US" sz="2400" dirty="0" smtClean="0"/>
              <a:t>How it compares with the plan</a:t>
            </a:r>
          </a:p>
          <a:p>
            <a:pPr lvl="1">
              <a:defRPr/>
            </a:pPr>
            <a:r>
              <a:rPr lang="en-US" sz="2400" dirty="0" smtClean="0"/>
              <a:t>If behind plan, how compensate to make plan end date</a:t>
            </a:r>
          </a:p>
          <a:p>
            <a:pPr>
              <a:defRPr/>
            </a:pPr>
            <a:r>
              <a:rPr lang="en-US" sz="2800" dirty="0" smtClean="0"/>
              <a:t>Deliverables for next period</a:t>
            </a:r>
          </a:p>
          <a:p>
            <a:pPr>
              <a:defRPr/>
            </a:pPr>
            <a:r>
              <a:rPr lang="en-US" sz="2800" dirty="0" smtClean="0"/>
              <a:t>Challenges to making next deliverables such as:</a:t>
            </a:r>
          </a:p>
          <a:p>
            <a:pPr lvl="1">
              <a:defRPr/>
            </a:pPr>
            <a:r>
              <a:rPr lang="en-US" sz="2400" dirty="0" smtClean="0"/>
              <a:t>Technology uncertainties and blockers</a:t>
            </a:r>
          </a:p>
          <a:p>
            <a:pPr lvl="1">
              <a:defRPr/>
            </a:pPr>
            <a:r>
              <a:rPr lang="en-US" sz="2400" dirty="0" smtClean="0"/>
              <a:t>Team issues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2"/>
          <p:cNvSpPr>
            <a:spLocks noGrp="1"/>
          </p:cNvSpPr>
          <p:nvPr>
            <p:ph type="title"/>
          </p:nvPr>
        </p:nvSpPr>
        <p:spPr bwMode="auto">
          <a:xfrm>
            <a:off x="457200" y="914400"/>
            <a:ext cx="8229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4800">
                <a:ea typeface="ＭＳ Ｐゴシック" charset="-128"/>
              </a:rPr>
              <a:t>Team Exercise: 10 minutes</a:t>
            </a:r>
          </a:p>
        </p:txBody>
      </p:sp>
      <p:sp>
        <p:nvSpPr>
          <p:cNvPr id="46082" name="Content Placeholder 3"/>
          <p:cNvSpPr>
            <a:spLocks noGrp="1"/>
          </p:cNvSpPr>
          <p:nvPr>
            <p:ph idx="1"/>
          </p:nvPr>
        </p:nvSpPr>
        <p:spPr bwMode="auto">
          <a:xfrm>
            <a:off x="457200" y="2362200"/>
            <a:ext cx="8229600" cy="2514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Team breakouts (5 min)</a:t>
            </a:r>
          </a:p>
          <a:p>
            <a:pPr lvl="1"/>
            <a:r>
              <a:rPr lang="en-US" altLang="x-none">
                <a:ea typeface="ＭＳ Ｐゴシック" charset="-128"/>
              </a:rPr>
              <a:t>Draft a standup report</a:t>
            </a:r>
          </a:p>
          <a:p>
            <a:r>
              <a:rPr lang="en-US" altLang="x-none">
                <a:ea typeface="ＭＳ Ｐゴシック" charset="-128"/>
              </a:rPr>
              <a:t>Breakout reports (5 min)</a:t>
            </a:r>
          </a:p>
        </p:txBody>
      </p:sp>
      <p:sp>
        <p:nvSpPr>
          <p:cNvPr id="46083"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a:solidFill>
                  <a:srgbClr val="898989"/>
                </a:solidFill>
                <a:latin typeface="Calibri" charset="0"/>
              </a:rPr>
              <a:t>Beck, Hellerstein &amp; VanderPlas, 2016</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4"/>
          <p:cNvSpPr>
            <a:spLocks noGrp="1"/>
          </p:cNvSpPr>
          <p:nvPr>
            <p:ph type="title"/>
          </p:nvPr>
        </p:nvSpPr>
        <p:spPr bwMode="auto">
          <a:xfrm>
            <a:off x="533400" y="12192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9600">
                <a:ea typeface="ＭＳ Ｐゴシック" charset="-128"/>
              </a:rPr>
              <a:t>Software Licenses</a:t>
            </a:r>
          </a:p>
        </p:txBody>
      </p:sp>
      <p:sp>
        <p:nvSpPr>
          <p:cNvPr id="1843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a:solidFill>
                  <a:srgbClr val="898989"/>
                </a:solidFill>
                <a:latin typeface="Calibri" charset="0"/>
              </a:rPr>
              <a:t>Beck, Hellerstein &amp; VanderPlas, 2016</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Overview of Software Licenses*</a:t>
            </a:r>
          </a:p>
        </p:txBody>
      </p:sp>
      <p:sp>
        <p:nvSpPr>
          <p:cNvPr id="19458" name="Content Placeholder 3"/>
          <p:cNvSpPr>
            <a:spLocks noGrp="1"/>
          </p:cNvSpPr>
          <p:nvPr>
            <p:ph idx="1"/>
          </p:nvPr>
        </p:nvSpPr>
        <p:spPr bwMode="auto">
          <a:xfrm>
            <a:off x="457200" y="10668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charset="0"/>
              <a:buNone/>
            </a:pPr>
            <a:r>
              <a:rPr lang="en-US" altLang="x-none" sz="2800">
                <a:ea typeface="ＭＳ Ｐゴシック" charset="-128"/>
              </a:rPr>
              <a:t>A software license is a legal instrument (usually by way of contract law, with or without printed material) governing the use or redistribution of software. Under United States copyright law all software is copyright protected, in source code as also object code form. The only exception is software in the public domain. A typical software license grants the licensee, typically an end-user, permission to use one or more copies of software in ways where such a use would otherwise potentially constitute copyright infringement of the software owner's exclusive rights under copyright law.</a:t>
            </a:r>
          </a:p>
          <a:p>
            <a:pPr marL="0" indent="0">
              <a:buFont typeface="Arial" charset="0"/>
              <a:buNone/>
            </a:pPr>
            <a:endParaRPr lang="en-US" altLang="x-none" sz="2800">
              <a:ea typeface="ＭＳ Ｐゴシック" charset="-128"/>
            </a:endParaRPr>
          </a:p>
        </p:txBody>
      </p:sp>
      <p:sp>
        <p:nvSpPr>
          <p:cNvPr id="19459" name="Footer Placeholder 2"/>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a:solidFill>
                  <a:srgbClr val="898989"/>
                </a:solidFill>
                <a:latin typeface="Calibri" charset="0"/>
              </a:rPr>
              <a:t>Beck, Hellerstein &amp; VanderPlas, 2016</a:t>
            </a:r>
          </a:p>
        </p:txBody>
      </p:sp>
      <p:sp>
        <p:nvSpPr>
          <p:cNvPr id="19460" name="TextBox 4"/>
          <p:cNvSpPr txBox="1">
            <a:spLocks noChangeArrowheads="1"/>
          </p:cNvSpPr>
          <p:nvPr/>
        </p:nvSpPr>
        <p:spPr bwMode="auto">
          <a:xfrm>
            <a:off x="1603375" y="5943600"/>
            <a:ext cx="174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a:t>*</a:t>
            </a:r>
            <a:r>
              <a:rPr lang="en-US" altLang="x-none">
                <a:hlinkClick r:id="rId3"/>
              </a:rPr>
              <a:t>Mark Webbink</a:t>
            </a:r>
            <a:endParaRPr lang="en-US" altLang="x-none"/>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Software Licenses*</a:t>
            </a:r>
          </a:p>
        </p:txBody>
      </p:sp>
      <p:sp>
        <p:nvSpPr>
          <p:cNvPr id="2150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a:solidFill>
                  <a:srgbClr val="898989"/>
                </a:solidFill>
                <a:latin typeface="Calibri" charset="0"/>
              </a:rPr>
              <a:t>Beck, Hellerstein &amp; VanderPlas, 2016</a:t>
            </a:r>
          </a:p>
        </p:txBody>
      </p:sp>
      <p:pic>
        <p:nvPicPr>
          <p:cNvPr id="7" name="Picture 6" descr="Screen Shot 2016-02-15 at 4.21.19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40000" y="1219200"/>
            <a:ext cx="6223000"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7" descr="Screen Shot 2016-02-15 at 4.21.03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7400" y="1219200"/>
            <a:ext cx="1765300"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p:nvSpPr>
        <p:spPr bwMode="auto">
          <a:xfrm>
            <a:off x="1143000" y="5410200"/>
            <a:ext cx="6740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sz="2800"/>
              <a:t>FOSS = Free and Open Source Software</a:t>
            </a:r>
          </a:p>
        </p:txBody>
      </p:sp>
      <p:sp>
        <p:nvSpPr>
          <p:cNvPr id="21510" name="TextBox 10"/>
          <p:cNvSpPr txBox="1">
            <a:spLocks noChangeArrowheads="1"/>
          </p:cNvSpPr>
          <p:nvPr/>
        </p:nvSpPr>
        <p:spPr bwMode="auto">
          <a:xfrm>
            <a:off x="1447800" y="6183313"/>
            <a:ext cx="1749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a:t>*</a:t>
            </a:r>
            <a:r>
              <a:rPr lang="en-US" altLang="x-none">
                <a:hlinkClick r:id="rId4"/>
              </a:rPr>
              <a:t>Mark Webbink</a:t>
            </a:r>
            <a:endParaRPr lang="en-US" altLang="x-non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Software Licenses*</a:t>
            </a:r>
          </a:p>
        </p:txBody>
      </p:sp>
      <p:sp>
        <p:nvSpPr>
          <p:cNvPr id="2253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a:solidFill>
                  <a:srgbClr val="898989"/>
                </a:solidFill>
                <a:latin typeface="Calibri" charset="0"/>
              </a:rPr>
              <a:t>Beck, Hellerstein &amp; VanderPlas, 2016</a:t>
            </a:r>
          </a:p>
        </p:txBody>
      </p:sp>
      <p:pic>
        <p:nvPicPr>
          <p:cNvPr id="22531" name="Picture 5" descr="Screen Shot 2016-02-15 at 4.21.30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68600" y="1371600"/>
            <a:ext cx="5689600" cy="373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7" descr="Screen Shot 2016-02-15 at 4.21.03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350" y="1371600"/>
            <a:ext cx="1765300"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TextBox 8"/>
          <p:cNvSpPr txBox="1">
            <a:spLocks noChangeArrowheads="1"/>
          </p:cNvSpPr>
          <p:nvPr/>
        </p:nvSpPr>
        <p:spPr bwMode="auto">
          <a:xfrm>
            <a:off x="1447800" y="6183313"/>
            <a:ext cx="1749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a:t>*</a:t>
            </a:r>
            <a:r>
              <a:rPr lang="en-US" altLang="x-none">
                <a:hlinkClick r:id="rId4"/>
              </a:rPr>
              <a:t>Mark Webbink</a:t>
            </a:r>
            <a:endParaRPr lang="en-US" altLang="x-none"/>
          </a:p>
        </p:txBody>
      </p:sp>
      <p:sp>
        <p:nvSpPr>
          <p:cNvPr id="2" name="TextBox 1"/>
          <p:cNvSpPr txBox="1">
            <a:spLocks noChangeArrowheads="1"/>
          </p:cNvSpPr>
          <p:nvPr/>
        </p:nvSpPr>
        <p:spPr bwMode="auto">
          <a:xfrm>
            <a:off x="914400" y="5410200"/>
            <a:ext cx="7007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sz="2400" b="1">
                <a:solidFill>
                  <a:srgbClr val="FF0000"/>
                </a:solidFill>
              </a:rPr>
              <a:t>The default (no license): No rights are granted.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4"/>
          <p:cNvSpPr>
            <a:spLocks noGrp="1"/>
          </p:cNvSpPr>
          <p:nvPr>
            <p:ph type="title"/>
          </p:nvPr>
        </p:nvSpPr>
        <p:spPr bwMode="auto">
          <a:xfrm>
            <a:off x="228600" y="19050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9600">
                <a:ea typeface="ＭＳ Ｐゴシック" charset="-128"/>
              </a:rPr>
              <a:t>Team Process</a:t>
            </a:r>
          </a:p>
        </p:txBody>
      </p:sp>
      <p:sp>
        <p:nvSpPr>
          <p:cNvPr id="2765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a:solidFill>
                  <a:srgbClr val="898989"/>
                </a:solidFill>
                <a:latin typeface="Calibri" charset="0"/>
              </a:rPr>
              <a:t>Beck, Hellerstein &amp; VanderPlas, 2016</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Team Activities</a:t>
            </a:r>
          </a:p>
        </p:txBody>
      </p:sp>
      <p:sp>
        <p:nvSpPr>
          <p:cNvPr id="8" name="Content Placeholder 7"/>
          <p:cNvSpPr>
            <a:spLocks noGrp="1"/>
          </p:cNvSpPr>
          <p:nvPr>
            <p:ph idx="1"/>
          </p:nvPr>
        </p:nvSpPr>
        <p:spPr bwMode="auto">
          <a:xfrm>
            <a:off x="457200" y="11430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2800">
                <a:ea typeface="ＭＳ Ｐゴシック" charset="-128"/>
              </a:rPr>
              <a:t>Reqs gathering (functional spec.)</a:t>
            </a:r>
          </a:p>
          <a:p>
            <a:r>
              <a:rPr lang="en-US" altLang="x-none" sz="2800">
                <a:ea typeface="ＭＳ Ｐゴシック" charset="-128"/>
              </a:rPr>
              <a:t>Design</a:t>
            </a:r>
          </a:p>
          <a:p>
            <a:pPr lvl="1"/>
            <a:r>
              <a:rPr lang="en-US" altLang="x-none" sz="2400">
                <a:ea typeface="ＭＳ Ｐゴシック" charset="-128"/>
              </a:rPr>
              <a:t>Technology assessments</a:t>
            </a:r>
          </a:p>
          <a:p>
            <a:pPr lvl="1"/>
            <a:r>
              <a:rPr lang="en-US" altLang="x-none" sz="2400">
                <a:ea typeface="ＭＳ Ｐゴシック" charset="-128"/>
              </a:rPr>
              <a:t>Write specifications</a:t>
            </a:r>
          </a:p>
          <a:p>
            <a:pPr lvl="1"/>
            <a:r>
              <a:rPr lang="en-US" altLang="x-none" sz="2400">
                <a:ea typeface="ＭＳ Ｐゴシック" charset="-128"/>
              </a:rPr>
              <a:t>Review specification</a:t>
            </a:r>
          </a:p>
          <a:p>
            <a:r>
              <a:rPr lang="en-US" altLang="x-none" sz="2800">
                <a:ea typeface="ＭＳ Ｐゴシック" charset="-128"/>
              </a:rPr>
              <a:t>Implementation</a:t>
            </a:r>
          </a:p>
          <a:p>
            <a:pPr lvl="1"/>
            <a:r>
              <a:rPr lang="en-US" altLang="x-none" sz="2400">
                <a:ea typeface="ＭＳ Ｐゴシック" charset="-128"/>
              </a:rPr>
              <a:t>Code</a:t>
            </a:r>
          </a:p>
          <a:p>
            <a:pPr lvl="1"/>
            <a:r>
              <a:rPr lang="en-US" altLang="x-none" sz="2400">
                <a:ea typeface="ＭＳ Ｐゴシック" charset="-128"/>
              </a:rPr>
              <a:t>Code review</a:t>
            </a:r>
          </a:p>
          <a:p>
            <a:r>
              <a:rPr lang="en-US" altLang="x-none" sz="2800">
                <a:ea typeface="ＭＳ Ｐゴシック" charset="-128"/>
              </a:rPr>
              <a:t>Bug prioritization and resolution</a:t>
            </a:r>
          </a:p>
          <a:p>
            <a:r>
              <a:rPr lang="en-US" altLang="x-none" sz="2800">
                <a:ea typeface="ＭＳ Ｐゴシック" charset="-128"/>
              </a:rPr>
              <a:t>Standups (status update)</a:t>
            </a:r>
          </a:p>
        </p:txBody>
      </p:sp>
      <p:sp>
        <p:nvSpPr>
          <p:cNvPr id="28675" name="Footer Placeholder 2"/>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a:solidFill>
                  <a:srgbClr val="898989"/>
                </a:solidFill>
                <a:latin typeface="Calibri" charset="0"/>
              </a:rPr>
              <a:t>Beck, Hellerstein &amp; VanderPlas, 2016</a:t>
            </a:r>
          </a:p>
        </p:txBody>
      </p:sp>
      <p:grpSp>
        <p:nvGrpSpPr>
          <p:cNvPr id="28676" name="Group 6"/>
          <p:cNvGrpSpPr>
            <a:grpSpLocks/>
          </p:cNvGrpSpPr>
          <p:nvPr/>
        </p:nvGrpSpPr>
        <p:grpSpPr bwMode="auto">
          <a:xfrm>
            <a:off x="6172200" y="379413"/>
            <a:ext cx="2625725" cy="2592387"/>
            <a:chOff x="2641600" y="2447961"/>
            <a:chExt cx="4368800" cy="3725575"/>
          </a:xfrm>
        </p:grpSpPr>
        <p:pic>
          <p:nvPicPr>
            <p:cNvPr id="2868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41600" y="2666999"/>
              <a:ext cx="4368800" cy="3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Arrow Connector 4"/>
            <p:cNvCxnSpPr>
              <a:cxnSpLocks noChangeShapeType="1"/>
            </p:cNvCxnSpPr>
            <p:nvPr/>
          </p:nvCxnSpPr>
          <p:spPr bwMode="auto">
            <a:xfrm flipH="1" flipV="1">
              <a:off x="4266034" y="2895121"/>
              <a:ext cx="2057614" cy="686710"/>
            </a:xfrm>
            <a:prstGeom prst="straightConnector1">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8682" name="TextBox 5"/>
            <p:cNvSpPr txBox="1">
              <a:spLocks noChangeArrowheads="1"/>
            </p:cNvSpPr>
            <p:nvPr/>
          </p:nvSpPr>
          <p:spPr bwMode="auto">
            <a:xfrm>
              <a:off x="5029198" y="2447961"/>
              <a:ext cx="1950506" cy="752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sz="1400"/>
                <a:t>Revise the </a:t>
              </a:r>
            </a:p>
            <a:p>
              <a:pPr eaLnBrk="1" hangingPunct="1"/>
              <a:r>
                <a:rPr lang="en-US" altLang="x-none" sz="1400"/>
                <a:t>specification</a:t>
              </a:r>
            </a:p>
          </p:txBody>
        </p:sp>
      </p:grpSp>
      <p:sp>
        <p:nvSpPr>
          <p:cNvPr id="9" name="Oval 8"/>
          <p:cNvSpPr>
            <a:spLocks noChangeArrowheads="1"/>
          </p:cNvSpPr>
          <p:nvPr/>
        </p:nvSpPr>
        <p:spPr bwMode="auto">
          <a:xfrm>
            <a:off x="762000" y="2133600"/>
            <a:ext cx="3886200" cy="533400"/>
          </a:xfrm>
          <a:prstGeom prst="ellipse">
            <a:avLst/>
          </a:prstGeom>
          <a:noFill/>
          <a:ln w="38100">
            <a:solidFill>
              <a:srgbClr val="FF0000"/>
            </a:solidFill>
            <a:round/>
            <a:headEnd/>
            <a:tailEnd/>
          </a:ln>
          <a:effectLst>
            <a:outerShdw blurRad="40000" dist="23000" dir="5400000" rotWithShape="0">
              <a:srgbClr val="000000">
                <a:alpha val="34998"/>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defRPr/>
            </a:pPr>
            <a:endParaRPr lang="x-none" altLang="x-none" sz="1800" smtClean="0">
              <a:solidFill>
                <a:srgbClr val="FFFFFF"/>
              </a:solidFill>
              <a:latin typeface="Calibri" charset="0"/>
            </a:endParaRPr>
          </a:p>
        </p:txBody>
      </p:sp>
      <p:sp>
        <p:nvSpPr>
          <p:cNvPr id="10" name="Oval 9"/>
          <p:cNvSpPr>
            <a:spLocks noChangeArrowheads="1"/>
          </p:cNvSpPr>
          <p:nvPr/>
        </p:nvSpPr>
        <p:spPr bwMode="auto">
          <a:xfrm>
            <a:off x="482600" y="4419600"/>
            <a:ext cx="3886200" cy="533400"/>
          </a:xfrm>
          <a:prstGeom prst="ellipse">
            <a:avLst/>
          </a:prstGeom>
          <a:noFill/>
          <a:ln w="38100">
            <a:solidFill>
              <a:srgbClr val="FF0000"/>
            </a:solidFill>
            <a:round/>
            <a:headEnd/>
            <a:tailEnd/>
          </a:ln>
          <a:effectLst>
            <a:outerShdw blurRad="40000" dist="23000" dir="5400000" rotWithShape="0">
              <a:srgbClr val="000000">
                <a:alpha val="34998"/>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defRPr/>
            </a:pPr>
            <a:endParaRPr lang="x-none" altLang="x-none" sz="1800" smtClean="0">
              <a:solidFill>
                <a:srgbClr val="FFFFFF"/>
              </a:solidFill>
              <a:latin typeface="Calibri" charset="0"/>
            </a:endParaRPr>
          </a:p>
        </p:txBody>
      </p:sp>
      <p:sp>
        <p:nvSpPr>
          <p:cNvPr id="11" name="Oval 10"/>
          <p:cNvSpPr>
            <a:spLocks noChangeArrowheads="1"/>
          </p:cNvSpPr>
          <p:nvPr/>
        </p:nvSpPr>
        <p:spPr bwMode="auto">
          <a:xfrm>
            <a:off x="635000" y="5410200"/>
            <a:ext cx="4165600" cy="609600"/>
          </a:xfrm>
          <a:prstGeom prst="ellipse">
            <a:avLst/>
          </a:prstGeom>
          <a:noFill/>
          <a:ln w="38100">
            <a:solidFill>
              <a:srgbClr val="FF0000"/>
            </a:solidFill>
            <a:round/>
            <a:headEnd/>
            <a:tailEnd/>
          </a:ln>
          <a:effectLst>
            <a:outerShdw blurRad="40000" dist="23000" dir="5400000" rotWithShape="0">
              <a:srgbClr val="000000">
                <a:alpha val="34998"/>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defRPr/>
            </a:pPr>
            <a:endParaRPr lang="x-none" altLang="x-none" sz="1800" smtClean="0">
              <a:solidFill>
                <a:srgbClr val="FFFFFF"/>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4"/>
          <p:cNvSpPr>
            <a:spLocks noGrp="1"/>
          </p:cNvSpPr>
          <p:nvPr>
            <p:ph type="title"/>
          </p:nvPr>
        </p:nvSpPr>
        <p:spPr bwMode="auto">
          <a:xfrm>
            <a:off x="457200" y="2133600"/>
            <a:ext cx="8229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11500">
                <a:ea typeface="ＭＳ Ｐゴシック" charset="-128"/>
              </a:rPr>
              <a:t>Projects</a:t>
            </a:r>
          </a:p>
        </p:txBody>
      </p:sp>
      <p:sp>
        <p:nvSpPr>
          <p:cNvPr id="2969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a:solidFill>
                  <a:srgbClr val="898989"/>
                </a:solidFill>
                <a:latin typeface="Calibri" charset="0"/>
              </a:rPr>
              <a:t>Beck, Hellerstein &amp; VanderPlas, 2016</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43522</TotalTime>
  <Words>771</Words>
  <Application>Microsoft Macintosh PowerPoint</Application>
  <PresentationFormat>On-screen Show (4:3)</PresentationFormat>
  <Paragraphs>140</Paragraphs>
  <Slides>24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ＭＳ Ｐゴシック</vt:lpstr>
      <vt:lpstr>Calibri</vt:lpstr>
      <vt:lpstr>Courier New</vt:lpstr>
      <vt:lpstr>Office Theme</vt:lpstr>
      <vt:lpstr>PowerPoint Presentation</vt:lpstr>
      <vt:lpstr>Agenda</vt:lpstr>
      <vt:lpstr>Software Licenses</vt:lpstr>
      <vt:lpstr>Overview of Software Licenses*</vt:lpstr>
      <vt:lpstr>Software Licenses*</vt:lpstr>
      <vt:lpstr>Software Licenses*</vt:lpstr>
      <vt:lpstr>Team Process</vt:lpstr>
      <vt:lpstr>Team Activities</vt:lpstr>
      <vt:lpstr>Projects</vt:lpstr>
      <vt:lpstr>Project Updates</vt:lpstr>
      <vt:lpstr>Code Review</vt:lpstr>
      <vt:lpstr>Code Review Template</vt:lpstr>
      <vt:lpstr>Code Review Example: SciSheets</vt:lpstr>
      <vt:lpstr>makeEvaluationScriptProgram()</vt:lpstr>
      <vt:lpstr>SciSheet Example: Enzyme Kinetics</vt:lpstr>
      <vt:lpstr>PowerPoint Presentation</vt:lpstr>
      <vt:lpstr>Team Exercise: 15 minutes</vt:lpstr>
      <vt:lpstr>Technology Review</vt:lpstr>
      <vt:lpstr>Technology Review Template</vt:lpstr>
      <vt:lpstr>Example of A Technology Review Command line argument parsing</vt:lpstr>
      <vt:lpstr>Assessment of Antimony</vt:lpstr>
      <vt:lpstr>PowerPoint Presentation</vt:lpstr>
      <vt:lpstr>Standup Template</vt:lpstr>
      <vt:lpstr>Team Exercise: 10 minutes</vt:lpstr>
    </vt:vector>
  </TitlesOfParts>
  <Company>University of Washington</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Tricia Caparas</dc:creator>
  <cp:lastModifiedBy>David A Beck</cp:lastModifiedBy>
  <cp:revision>1203</cp:revision>
  <dcterms:created xsi:type="dcterms:W3CDTF">2008-11-04T22:35:39Z</dcterms:created>
  <dcterms:modified xsi:type="dcterms:W3CDTF">2018-04-10T23:26:10Z</dcterms:modified>
</cp:coreProperties>
</file>