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480" r:id="rId2"/>
    <p:sldId id="451" r:id="rId3"/>
    <p:sldId id="468" r:id="rId4"/>
    <p:sldId id="469" r:id="rId5"/>
    <p:sldId id="478" r:id="rId6"/>
    <p:sldId id="479" r:id="rId7"/>
    <p:sldId id="455" r:id="rId8"/>
    <p:sldId id="456" r:id="rId9"/>
    <p:sldId id="487" r:id="rId10"/>
    <p:sldId id="458" r:id="rId11"/>
    <p:sldId id="472" r:id="rId12"/>
    <p:sldId id="488" r:id="rId13"/>
    <p:sldId id="465" r:id="rId14"/>
    <p:sldId id="467" r:id="rId15"/>
    <p:sldId id="491" r:id="rId16"/>
    <p:sldId id="492" r:id="rId17"/>
    <p:sldId id="493" r:id="rId18"/>
    <p:sldId id="474" r:id="rId19"/>
    <p:sldId id="475" r:id="rId20"/>
    <p:sldId id="490" r:id="rId21"/>
    <p:sldId id="476" r:id="rId22"/>
    <p:sldId id="489" r:id="rId2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p:restoredTop sz="94634"/>
  </p:normalViewPr>
  <p:slideViewPr>
    <p:cSldViewPr snapToObjects="1">
      <p:cViewPr>
        <p:scale>
          <a:sx n="103" d="100"/>
          <a:sy n="103" d="100"/>
        </p:scale>
        <p:origin x="320" y="72"/>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4/10/18</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4/10/18</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a:solidFill>
                  <a:schemeClr val="bg1">
                    <a:lumMod val="50000"/>
                  </a:schemeClr>
                </a:solidFill>
                <a:latin typeface="Calibri" charset="0"/>
              </a:rPr>
              <a:t>Jake VanderPlas</a:t>
            </a:r>
            <a:r>
              <a:rPr lang="en-US" altLang="x-none" sz="2800" baseline="30000" dirty="0">
                <a:solidFill>
                  <a:schemeClr val="bg1">
                    <a:lumMod val="50000"/>
                  </a:schemeClr>
                </a:solidFill>
                <a:latin typeface="Calibri" charset="0"/>
              </a:rPr>
              <a:t>1,4</a:t>
            </a:r>
          </a:p>
          <a:p>
            <a:pPr algn="ctr" eaLnBrk="1" hangingPunct="1">
              <a:spcBef>
                <a:spcPts val="800"/>
              </a:spcBef>
            </a:pPr>
            <a:r>
              <a:rPr lang="en-US" altLang="x-none" sz="2800" dirty="0" err="1" smtClean="0">
                <a:solidFill>
                  <a:srgbClr val="FFFFFF"/>
                </a:solidFill>
                <a:latin typeface="Calibri" charset="0"/>
              </a:rPr>
              <a:t>Dimitrios</a:t>
            </a:r>
            <a:r>
              <a:rPr lang="en-US" altLang="x-none" sz="2800" dirty="0" smtClean="0">
                <a:solidFill>
                  <a:srgbClr val="FFFFFF"/>
                </a:solidFill>
                <a:latin typeface="Calibri" charset="0"/>
              </a:rPr>
              <a:t> Gklezakos</a:t>
            </a:r>
            <a:r>
              <a:rPr lang="en-US" altLang="x-none" sz="2800" baseline="30000" dirty="0" smtClean="0">
                <a:solidFill>
                  <a:srgbClr val="FFFFFF"/>
                </a:solidFill>
                <a:latin typeface="Calibri" charset="0"/>
              </a:rPr>
              <a:t>3</a:t>
            </a:r>
            <a:endParaRPr lang="en-US" altLang="x-none" sz="2800" baseline="30000" dirty="0">
              <a:solidFill>
                <a:srgbClr val="FFFFFF"/>
              </a:solidFill>
              <a:latin typeface="Calibri" charset="0"/>
            </a:endParaRPr>
          </a:p>
          <a:p>
            <a:pPr algn="ctr" eaLnBrk="1" hangingPunct="1">
              <a:spcBef>
                <a:spcPts val="800"/>
              </a:spcBef>
            </a:pPr>
            <a:r>
              <a:rPr lang="en-US" altLang="x-none" sz="2400" baseline="30000" dirty="0">
                <a:solidFill>
                  <a:srgbClr val="FFFFFF"/>
                </a:solidFill>
                <a:latin typeface="Calibri" charset="0"/>
              </a:rPr>
              <a:t>1</a:t>
            </a:r>
            <a:r>
              <a:rPr lang="en-US" altLang="x-none" sz="2400" dirty="0">
                <a:solidFill>
                  <a:srgbClr val="FFFFFF"/>
                </a:solidFill>
                <a:latin typeface="Calibri" charset="0"/>
              </a:rPr>
              <a:t>eScience 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r>
              <a:rPr lang="en-US" altLang="x-none" sz="2400" baseline="30000" dirty="0">
                <a:solidFill>
                  <a:srgbClr val="FFFFFF"/>
                </a:solidFill>
                <a:latin typeface="Calibri" charset="0"/>
              </a:rPr>
              <a:t>4</a:t>
            </a:r>
            <a:r>
              <a:rPr lang="en-US" altLang="x-none" sz="2400" dirty="0">
                <a:solidFill>
                  <a:srgbClr val="FFFFFF"/>
                </a:solidFill>
                <a:latin typeface="Calibri" charset="0"/>
              </a:rPr>
              <a:t>Astronomy</a:t>
            </a:r>
          </a:p>
          <a:p>
            <a:pPr algn="ctr" eaLnBrk="1" hangingPunct="1">
              <a:spcBef>
                <a:spcPts val="800"/>
              </a:spcBef>
            </a:pPr>
            <a:r>
              <a:rPr lang="en-US" altLang="x-none" sz="2400" dirty="0">
                <a:solidFill>
                  <a:srgbClr val="FFFFFF"/>
                </a:solidFill>
                <a:latin typeface="Calibri" charset="0"/>
              </a:rPr>
              <a:t>The 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10, 2018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Paired Exercise</a:t>
            </a:r>
            <a:r>
              <a:rPr lang="en-US" altLang="x-none" sz="4800" dirty="0">
                <a:ea typeface="ＭＳ Ｐゴシック" charset="-128"/>
              </a:rPr>
              <a:t>: </a:t>
            </a:r>
            <a:r>
              <a:rPr lang="en-US" altLang="x-none" sz="4800" dirty="0" smtClean="0">
                <a:ea typeface="ＭＳ Ｐゴシック" charset="-128"/>
              </a:rPr>
              <a:t>10 </a:t>
            </a:r>
            <a:r>
              <a:rPr lang="en-US" altLang="x-none" sz="4800" dirty="0">
                <a:ea typeface="ＭＳ Ｐゴシック" charset="-128"/>
              </a:rPr>
              <a:t>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Do a code review of the code on the next slide</a:t>
            </a:r>
          </a:p>
          <a:p>
            <a:r>
              <a:rPr lang="en-US" altLang="x-none" dirty="0" smtClean="0">
                <a:ea typeface="ＭＳ Ｐゴシック" charset="-128"/>
              </a:rPr>
              <a:t>Make notes of some issues you find and suggestions for improvement</a:t>
            </a:r>
          </a:p>
          <a:p>
            <a:r>
              <a:rPr lang="en-US" altLang="x-none" dirty="0" smtClean="0">
                <a:ea typeface="ＭＳ Ｐゴシック" charset="-128"/>
              </a:rPr>
              <a:t>At the end of the time, we’ll share ideas</a:t>
            </a:r>
            <a:endParaRPr lang="en-US" altLang="x-none" dirty="0">
              <a:ea typeface="ＭＳ Ｐゴシック" charset="-128"/>
            </a:endParaRP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65000"/>
                  </a:schemeClr>
                </a:solidFill>
              </a:rPr>
              <a:t>[dacb@D-108-179-129-50 ~/</a:t>
            </a:r>
            <a:r>
              <a:rPr lang="en-US" sz="1400" dirty="0" err="1" smtClean="0">
                <a:solidFill>
                  <a:schemeClr val="bg1">
                    <a:lumMod val="65000"/>
                  </a:schemeClr>
                </a:solidFill>
              </a:rPr>
              <a:t>tmp</a:t>
            </a:r>
            <a:r>
              <a:rPr lang="en-US" sz="1400" dirty="0" smtClean="0">
                <a:solidFill>
                  <a:schemeClr val="bg1">
                    <a:lumMod val="65000"/>
                  </a:schemeClr>
                </a:solidFill>
              </a:rPr>
              <a:t>]$</a:t>
            </a:r>
            <a:r>
              <a:rPr lang="en-US" sz="1400" dirty="0" smtClean="0"/>
              <a:t> ./</a:t>
            </a:r>
            <a:r>
              <a:rPr lang="en-US" sz="1400" dirty="0" err="1" smtClean="0"/>
              <a:t>solver.py</a:t>
            </a:r>
            <a:r>
              <a:rPr lang="en-US" sz="1400" dirty="0"/>
              <a:t> </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p>
          <a:p>
            <a:pPr marL="0" indent="0">
              <a:buNone/>
            </a:pPr>
            <a:r>
              <a:rPr lang="en-US" sz="1400" dirty="0" err="1">
                <a:solidFill>
                  <a:srgbClr val="C00000"/>
                </a:solidFill>
              </a:rPr>
              <a:t>solver.py</a:t>
            </a:r>
            <a:r>
              <a:rPr lang="en-US" sz="1400" dirty="0">
                <a:solidFill>
                  <a:srgbClr val="C00000"/>
                </a:solidFill>
              </a:rPr>
              <a:t>: error: the following arguments are required: -C/--PLIGC, -H/--PLIGH, -O/--</a:t>
            </a:r>
            <a:r>
              <a:rPr lang="en-US" sz="1400" dirty="0" smtClean="0">
                <a:solidFill>
                  <a:srgbClr val="C00000"/>
                </a:solidFill>
              </a:rPr>
              <a:t>PLIGO</a:t>
            </a:r>
            <a:endParaRPr lang="en-US" sz="1400" dirty="0">
              <a:solidFill>
                <a:srgbClr val="C00000"/>
              </a:solidFill>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96395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smtClean="0">
                <a:solidFill>
                  <a:schemeClr val="bg1">
                    <a:lumMod val="75000"/>
                  </a:schemeClr>
                </a:solidFill>
              </a:rPr>
              <a:t>[</a:t>
            </a: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a:solidFill>
                  <a:schemeClr val="bg1">
                    <a:lumMod val="75000"/>
                  </a:schemeClr>
                </a:solidFill>
              </a:rPr>
              <a:t>]$ </a:t>
            </a:r>
            <a:r>
              <a:rPr lang="en-US" sz="1400" dirty="0"/>
              <a:t>./</a:t>
            </a:r>
            <a:r>
              <a:rPr lang="en-US" sz="1400" dirty="0" err="1"/>
              <a:t>solver.py</a:t>
            </a:r>
            <a:r>
              <a:rPr lang="en-US" sz="1400" dirty="0"/>
              <a:t> -h</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optional arguments:</a:t>
            </a:r>
          </a:p>
          <a:p>
            <a:pPr marL="0" indent="0">
              <a:buNone/>
            </a:pPr>
            <a:r>
              <a:rPr lang="en-US" sz="1400" dirty="0">
                <a:solidFill>
                  <a:srgbClr val="C00000"/>
                </a:solidFill>
              </a:rPr>
              <a:t>  -h, --help            show this help message and exit</a:t>
            </a:r>
          </a:p>
          <a:p>
            <a:pPr marL="0" indent="0">
              <a:buNone/>
            </a:pPr>
            <a:r>
              <a:rPr lang="en-US" sz="1400" dirty="0">
                <a:solidFill>
                  <a:srgbClr val="C00000"/>
                </a:solidFill>
              </a:rPr>
              <a:t>  -C PLIGC, --PLIGC PLIGC</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C in input</a:t>
            </a:r>
          </a:p>
          <a:p>
            <a:pPr marL="0" indent="0">
              <a:buNone/>
            </a:pPr>
            <a:r>
              <a:rPr lang="en-US" sz="1400" dirty="0">
                <a:solidFill>
                  <a:srgbClr val="C00000"/>
                </a:solidFill>
              </a:rPr>
              <a:t>  -H PLIGH, --PLIGH PLIGH</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H in input</a:t>
            </a:r>
          </a:p>
          <a:p>
            <a:pPr marL="0" indent="0">
              <a:buNone/>
            </a:pPr>
            <a:r>
              <a:rPr lang="en-US" sz="1400" dirty="0">
                <a:solidFill>
                  <a:srgbClr val="C00000"/>
                </a:solidFill>
              </a:rPr>
              <a:t>  -O PLIGO, --PLIGO PLIGO</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O in input</a:t>
            </a:r>
          </a:p>
          <a:p>
            <a:pPr marL="0" indent="0">
              <a:buNone/>
            </a:pPr>
            <a:r>
              <a:rPr lang="en-US" sz="1400" dirty="0">
                <a:solidFill>
                  <a:srgbClr val="C00000"/>
                </a:solidFill>
              </a:rPr>
              <a:t>  -t TEMPERATURE, --temperature TEMPERATURE</a:t>
            </a:r>
          </a:p>
          <a:p>
            <a:pPr marL="0" indent="0">
              <a:buNone/>
            </a:pPr>
            <a:r>
              <a:rPr lang="en-US" sz="1400" dirty="0">
                <a:solidFill>
                  <a:srgbClr val="C00000"/>
                </a:solidFill>
              </a:rPr>
              <a:t>                        starting temperature</a:t>
            </a:r>
          </a:p>
          <a:p>
            <a:pPr marL="0" indent="0">
              <a:buNone/>
            </a:pPr>
            <a:r>
              <a:rPr lang="en-US" sz="1400" dirty="0">
                <a:solidFill>
                  <a:srgbClr val="C00000"/>
                </a:solidFill>
              </a:rPr>
              <a:t>  -m MAX_TEMPERATURE, --</a:t>
            </a:r>
            <a:r>
              <a:rPr lang="en-US" sz="1400" dirty="0" err="1">
                <a:solidFill>
                  <a:srgbClr val="C00000"/>
                </a:solidFill>
              </a:rPr>
              <a:t>max_temperature</a:t>
            </a:r>
            <a:r>
              <a:rPr lang="en-US" sz="1400" dirty="0">
                <a:solidFill>
                  <a:srgbClr val="C00000"/>
                </a:solidFill>
              </a:rPr>
              <a:t> MAX_TEMPERATURE</a:t>
            </a:r>
          </a:p>
          <a:p>
            <a:pPr marL="0" indent="0">
              <a:buNone/>
            </a:pPr>
            <a:r>
              <a:rPr lang="en-US" sz="1400" dirty="0">
                <a:solidFill>
                  <a:srgbClr val="C00000"/>
                </a:solidFill>
              </a:rPr>
              <a:t>                        maximum pyrolysis temperature</a:t>
            </a:r>
          </a:p>
          <a:p>
            <a:pPr marL="0" indent="0">
              <a:buNone/>
            </a:pPr>
            <a:r>
              <a:rPr lang="en-US" sz="1400" dirty="0">
                <a:solidFill>
                  <a:srgbClr val="C00000"/>
                </a:solidFill>
              </a:rPr>
              <a:t>  -r HEATING_RATE, --</a:t>
            </a:r>
            <a:r>
              <a:rPr lang="en-US" sz="1400" dirty="0" err="1">
                <a:solidFill>
                  <a:srgbClr val="C00000"/>
                </a:solidFill>
              </a:rPr>
              <a:t>heating_rate</a:t>
            </a:r>
            <a:r>
              <a:rPr lang="en-US" sz="1400" dirty="0">
                <a:solidFill>
                  <a:srgbClr val="C00000"/>
                </a:solidFill>
              </a:rPr>
              <a:t> HEATING_RATE</a:t>
            </a:r>
          </a:p>
          <a:p>
            <a:pPr marL="0" indent="0">
              <a:buNone/>
            </a:pPr>
            <a:r>
              <a:rPr lang="en-US" sz="1400" dirty="0">
                <a:solidFill>
                  <a:srgbClr val="C00000"/>
                </a:solidFill>
              </a:rPr>
              <a:t>                        heating rate in K/s</a:t>
            </a:r>
          </a:p>
          <a:p>
            <a:pPr marL="0" indent="0">
              <a:buNone/>
            </a:pPr>
            <a:r>
              <a:rPr lang="en-US" sz="1400" dirty="0">
                <a:solidFill>
                  <a:srgbClr val="C00000"/>
                </a:solidFill>
              </a:rPr>
              <a:t>  -s STOP_TIME, --</a:t>
            </a:r>
            <a:r>
              <a:rPr lang="en-US" sz="1400" dirty="0" err="1">
                <a:solidFill>
                  <a:srgbClr val="C00000"/>
                </a:solidFill>
              </a:rPr>
              <a:t>stop_time</a:t>
            </a:r>
            <a:r>
              <a:rPr lang="en-US" sz="1400" dirty="0">
                <a:solidFill>
                  <a:srgbClr val="C00000"/>
                </a:solidFill>
              </a:rPr>
              <a:t> STOP_TIME</a:t>
            </a:r>
          </a:p>
          <a:p>
            <a:pPr marL="0" indent="0">
              <a:buNone/>
            </a:pPr>
            <a:r>
              <a:rPr lang="en-US" sz="1400" dirty="0">
                <a:solidFill>
                  <a:srgbClr val="C00000"/>
                </a:solidFill>
              </a:rPr>
              <a:t>                        stop time in seconds</a:t>
            </a: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55535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smtClean="0">
                <a:solidFill>
                  <a:schemeClr val="bg1">
                    <a:lumMod val="75000"/>
                  </a:schemeClr>
                </a:solidFill>
              </a:rPr>
              <a:t>]$ </a:t>
            </a:r>
            <a:r>
              <a:rPr lang="en-US" sz="1400" dirty="0" smtClean="0"/>
              <a:t>./</a:t>
            </a:r>
            <a:r>
              <a:rPr lang="en-US" sz="1400" dirty="0" err="1"/>
              <a:t>solver.py</a:t>
            </a:r>
            <a:r>
              <a:rPr lang="en-US" sz="1400" dirty="0"/>
              <a:t> --PLIGC 1.444234 --PLIGH 0.442 --PLIGO 0.320500 --temperature 325.0</a:t>
            </a:r>
          </a:p>
          <a:p>
            <a:pPr marL="0" indent="0">
              <a:buNone/>
            </a:pPr>
            <a:r>
              <a:rPr lang="en-US" sz="1400" dirty="0">
                <a:solidFill>
                  <a:srgbClr val="C00000"/>
                </a:solidFill>
              </a:rPr>
              <a:t>Solver arguments are:</a:t>
            </a:r>
          </a:p>
          <a:p>
            <a:pPr marL="0" indent="0">
              <a:buNone/>
            </a:pPr>
            <a:r>
              <a:rPr lang="en-US" sz="1400" dirty="0" smtClean="0">
                <a:solidFill>
                  <a:srgbClr val="C00000"/>
                </a:solidFill>
              </a:rPr>
              <a:t>	PLIGC</a:t>
            </a:r>
            <a:r>
              <a:rPr lang="en-US" sz="1400" smtClean="0">
                <a:solidFill>
                  <a:srgbClr val="C00000"/>
                </a:solidFill>
              </a:rPr>
              <a:t>	= 1.444234</a:t>
            </a:r>
            <a:endParaRPr lang="en-US" sz="1400" dirty="0">
              <a:solidFill>
                <a:srgbClr val="C00000"/>
              </a:solidFill>
            </a:endParaRPr>
          </a:p>
          <a:p>
            <a:pPr marL="0" indent="0">
              <a:buNone/>
            </a:pPr>
            <a:r>
              <a:rPr lang="en-US" sz="1400" dirty="0" smtClean="0">
                <a:solidFill>
                  <a:srgbClr val="C00000"/>
                </a:solidFill>
              </a:rPr>
              <a:t>	PLIGH = 0.442000</a:t>
            </a:r>
            <a:endParaRPr lang="en-US" sz="1400" dirty="0">
              <a:solidFill>
                <a:srgbClr val="C00000"/>
              </a:solidFill>
            </a:endParaRPr>
          </a:p>
          <a:p>
            <a:pPr marL="0" indent="0">
              <a:buNone/>
            </a:pPr>
            <a:r>
              <a:rPr lang="en-US" sz="1400" dirty="0" smtClean="0">
                <a:solidFill>
                  <a:srgbClr val="C00000"/>
                </a:solidFill>
              </a:rPr>
              <a:t>	PLIGO = 0.320500</a:t>
            </a:r>
            <a:endParaRPr lang="en-US" sz="1400" dirty="0">
              <a:solidFill>
                <a:srgbClr val="C00000"/>
              </a:solidFill>
            </a:endParaRPr>
          </a:p>
          <a:p>
            <a:pPr marL="0" indent="0">
              <a:buNone/>
            </a:pPr>
            <a:r>
              <a:rPr lang="en-US" sz="1400" dirty="0" smtClean="0">
                <a:solidFill>
                  <a:srgbClr val="C00000"/>
                </a:solidFill>
              </a:rPr>
              <a:t>	temperature = 325.000000</a:t>
            </a:r>
            <a:endParaRPr lang="en-US" sz="1400" dirty="0">
              <a:solidFill>
                <a:srgbClr val="C00000"/>
              </a:solidFill>
            </a:endParaRPr>
          </a:p>
          <a:p>
            <a:pPr marL="0" indent="0">
              <a:buNone/>
            </a:pPr>
            <a:r>
              <a:rPr lang="en-US" sz="1400" dirty="0" smtClean="0">
                <a:solidFill>
                  <a:srgbClr val="C00000"/>
                </a:solidFill>
              </a:rPr>
              <a:t>	max temperature = </a:t>
            </a:r>
            <a:r>
              <a:rPr lang="en-US" sz="1400" dirty="0">
                <a:solidFill>
                  <a:srgbClr val="C00000"/>
                </a:solidFill>
              </a:rPr>
              <a:t>nan</a:t>
            </a:r>
          </a:p>
          <a:p>
            <a:pPr marL="0" indent="0">
              <a:buNone/>
            </a:pPr>
            <a:r>
              <a:rPr lang="en-US" sz="1400" dirty="0" smtClean="0">
                <a:solidFill>
                  <a:srgbClr val="C00000"/>
                </a:solidFill>
              </a:rPr>
              <a:t>	heating </a:t>
            </a:r>
            <a:r>
              <a:rPr lang="en-US" sz="1400" dirty="0">
                <a:solidFill>
                  <a:srgbClr val="C00000"/>
                </a:solidFill>
              </a:rPr>
              <a:t>rate </a:t>
            </a:r>
            <a:r>
              <a:rPr lang="en-US" sz="1400" dirty="0" smtClean="0">
                <a:solidFill>
                  <a:srgbClr val="C00000"/>
                </a:solidFill>
              </a:rPr>
              <a:t>= 2.700000</a:t>
            </a:r>
            <a:endParaRPr lang="en-US" sz="1400" dirty="0">
              <a:solidFill>
                <a:srgbClr val="C00000"/>
              </a:solidFill>
            </a:endParaRPr>
          </a:p>
          <a:p>
            <a:pPr marL="0" indent="0">
              <a:buNone/>
            </a:pPr>
            <a:r>
              <a:rPr lang="en-US" sz="1400" dirty="0" smtClean="0">
                <a:solidFill>
                  <a:srgbClr val="C00000"/>
                </a:solidFill>
              </a:rPr>
              <a:t>	stop </a:t>
            </a:r>
            <a:r>
              <a:rPr lang="en-US" sz="1400" dirty="0">
                <a:solidFill>
                  <a:srgbClr val="C00000"/>
                </a:solidFill>
              </a:rPr>
              <a:t>time (s) </a:t>
            </a:r>
            <a:r>
              <a:rPr lang="en-US" sz="1400" dirty="0" smtClean="0">
                <a:solidFill>
                  <a:srgbClr val="C00000"/>
                </a:solidFill>
              </a:rPr>
              <a:t>= 175.925926</a:t>
            </a:r>
          </a:p>
          <a:p>
            <a:pPr marL="0" indent="0">
              <a:buNone/>
            </a:pPr>
            <a:r>
              <a:rPr lang="en-US" sz="1400" dirty="0" smtClean="0">
                <a:solidFill>
                  <a:srgbClr val="C00000"/>
                </a:solidFill>
              </a:rPr>
              <a:t>Runtime exhausted.  Output written to `</a:t>
            </a:r>
            <a:r>
              <a:rPr lang="en-US" sz="1400" dirty="0" err="1" smtClean="0">
                <a:solidFill>
                  <a:srgbClr val="C00000"/>
                </a:solidFill>
              </a:rPr>
              <a:t>solver.log</a:t>
            </a:r>
            <a:r>
              <a:rPr lang="en-US" sz="1400" dirty="0" smtClean="0">
                <a:solidFill>
                  <a:srgbClr val="C00000"/>
                </a:solidFill>
              </a:rPr>
              <a:t>`.</a:t>
            </a:r>
            <a:endParaRPr lang="en-US" sz="1400" dirty="0">
              <a:solidFill>
                <a:srgbClr val="C00000"/>
              </a:solidFill>
            </a:endParaRP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376859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Assessment of </a:t>
            </a:r>
            <a:r>
              <a:rPr lang="en-US" altLang="x-none" dirty="0" smtClean="0">
                <a:ea typeface="ＭＳ Ｐゴシック" charset="-128"/>
              </a:rPr>
              <a:t>CLI Argument Parsers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Technology Review Example</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Small group (3-4 people) breakouts </a:t>
            </a:r>
            <a:r>
              <a:rPr lang="en-US" altLang="x-none" dirty="0">
                <a:ea typeface="ＭＳ Ｐゴシック" charset="-128"/>
              </a:rPr>
              <a:t>(20 min)</a:t>
            </a:r>
          </a:p>
          <a:p>
            <a:pPr lvl="1"/>
            <a:r>
              <a:rPr lang="en-US" altLang="x-none" dirty="0" smtClean="0">
                <a:ea typeface="ＭＳ Ｐゴシック" charset="-128"/>
              </a:rPr>
              <a:t>Evaluate the three proposed technologies (or others)</a:t>
            </a:r>
            <a:endParaRPr lang="en-US" altLang="x-none" dirty="0">
              <a:ea typeface="ＭＳ Ｐゴシック" charset="-128"/>
            </a:endParaRPr>
          </a:p>
          <a:p>
            <a:pPr lvl="1"/>
            <a:r>
              <a:rPr lang="en-US" altLang="x-none" dirty="0">
                <a:ea typeface="ＭＳ Ｐゴシック" charset="-128"/>
              </a:rPr>
              <a:t>Complete the technology review template</a:t>
            </a:r>
          </a:p>
          <a:p>
            <a:r>
              <a:rPr lang="en-US" altLang="x-none" dirty="0">
                <a:ea typeface="ＭＳ Ｐゴシック" charset="-128"/>
              </a:rPr>
              <a:t>Breakout reports </a:t>
            </a:r>
            <a:r>
              <a:rPr lang="en-US" altLang="x-none" dirty="0" smtClean="0">
                <a:ea typeface="ＭＳ Ｐゴシック" charset="-128"/>
              </a:rPr>
              <a:t>(10 </a:t>
            </a:r>
            <a:r>
              <a:rPr lang="en-US" altLang="x-none" dirty="0">
                <a:ea typeface="ＭＳ Ｐゴシック" charset="-128"/>
              </a:rPr>
              <a:t>min</a:t>
            </a:r>
            <a:r>
              <a:rPr lang="en-US" altLang="x-none" dirty="0" smtClean="0">
                <a:ea typeface="ＭＳ Ｐゴシック" charset="-128"/>
              </a:rPr>
              <a:t>)</a:t>
            </a:r>
          </a:p>
          <a:p>
            <a:pPr lvl="1"/>
            <a:r>
              <a:rPr lang="en-US" altLang="x-none" dirty="0" smtClean="0">
                <a:ea typeface="ＭＳ Ｐゴシック" charset="-128"/>
              </a:rPr>
              <a:t>Note the in class reports are 15 minutes / group</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dirty="0"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Breakout reports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811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Note on upcoming project activities</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dirty="0" smtClean="0">
              <a:ea typeface="ＭＳ Ｐゴシック" charset="-128"/>
            </a:endParaRPr>
          </a:p>
          <a:p>
            <a:r>
              <a:rPr lang="en-US" altLang="x-none" dirty="0" smtClean="0">
                <a:ea typeface="ＭＳ Ｐゴシック" charset="-128"/>
              </a:rPr>
              <a:t>Technology Review: May 8, 2018</a:t>
            </a:r>
          </a:p>
          <a:p>
            <a:r>
              <a:rPr lang="en-US" altLang="x-none" dirty="0" smtClean="0">
                <a:ea typeface="ＭＳ Ｐゴシック" charset="-128"/>
              </a:rPr>
              <a:t>Standups: weekly starting May 8 (or before)</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8542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43545</TotalTime>
  <Words>751</Words>
  <Application>Microsoft Macintosh PowerPoint</Application>
  <PresentationFormat>On-screen Show (4:3)</PresentationFormat>
  <Paragraphs>164</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ＭＳ Ｐゴシック</vt:lpstr>
      <vt:lpstr>Calibri</vt:lpstr>
      <vt:lpstr>Courier New</vt:lpstr>
      <vt:lpstr>Office Theme</vt:lpstr>
      <vt:lpstr>PowerPoint Presentation</vt:lpstr>
      <vt:lpstr>Agenda</vt:lpstr>
      <vt:lpstr>Software Licenses</vt:lpstr>
      <vt:lpstr>Overview of Software Licenses*</vt:lpstr>
      <vt:lpstr>Software Licenses*</vt:lpstr>
      <vt:lpstr>Software Licenses*</vt:lpstr>
      <vt:lpstr>Team Process</vt:lpstr>
      <vt:lpstr>Team Activities</vt:lpstr>
      <vt:lpstr>Code Review</vt:lpstr>
      <vt:lpstr>Code Review Template</vt:lpstr>
      <vt:lpstr>Paired Exercise: 10 minutes</vt:lpstr>
      <vt:lpstr>Technology Review</vt:lpstr>
      <vt:lpstr>Technology Review Template</vt:lpstr>
      <vt:lpstr>Example of A Technology Review Command line argument parsing</vt:lpstr>
      <vt:lpstr>Example of A Technology Review Command line argument parsing</vt:lpstr>
      <vt:lpstr>Example of A Technology Review Command line argument parsing</vt:lpstr>
      <vt:lpstr>Example of A Technology Review Command line argument parsing</vt:lpstr>
      <vt:lpstr>Assessment of CLI Argument Parsers</vt:lpstr>
      <vt:lpstr>Technology Review Example</vt:lpstr>
      <vt:lpstr>Breakout reports</vt:lpstr>
      <vt:lpstr>Standup Template</vt:lpstr>
      <vt:lpstr>Note on upcoming project activities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Beck</cp:lastModifiedBy>
  <cp:revision>1213</cp:revision>
  <dcterms:created xsi:type="dcterms:W3CDTF">2008-11-04T22:35:39Z</dcterms:created>
  <dcterms:modified xsi:type="dcterms:W3CDTF">2018-04-10T23:48:59Z</dcterms:modified>
</cp:coreProperties>
</file>